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79" r:id="rId2"/>
    <p:sldId id="280" r:id="rId3"/>
    <p:sldId id="278" r:id="rId4"/>
    <p:sldId id="256" r:id="rId5"/>
    <p:sldId id="257" r:id="rId6"/>
    <p:sldId id="258" r:id="rId7"/>
    <p:sldId id="259" r:id="rId8"/>
    <p:sldId id="260" r:id="rId9"/>
    <p:sldId id="281" r:id="rId10"/>
    <p:sldId id="262" r:id="rId11"/>
    <p:sldId id="282" r:id="rId12"/>
    <p:sldId id="264" r:id="rId13"/>
    <p:sldId id="283" r:id="rId14"/>
    <p:sldId id="266" r:id="rId15"/>
    <p:sldId id="284" r:id="rId16"/>
    <p:sldId id="268" r:id="rId17"/>
    <p:sldId id="269" r:id="rId18"/>
    <p:sldId id="270" r:id="rId19"/>
    <p:sldId id="271" r:id="rId20"/>
    <p:sldId id="272" r:id="rId21"/>
    <p:sldId id="273" r:id="rId22"/>
    <p:sldId id="285" r:id="rId23"/>
    <p:sldId id="275" r:id="rId24"/>
    <p:sldId id="276" r:id="rId25"/>
    <p:sldId id="27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Nidaa El Masri" initials="NEM" lastIdx="9" clrIdx="1">
    <p:extLst>
      <p:ext uri="{19B8F6BF-5375-455C-9EA6-DF929625EA0E}">
        <p15:presenceInfo xmlns:p15="http://schemas.microsoft.com/office/powerpoint/2012/main" userId="S-1-5-21-748366731-1357122860-3844146377-1341" providerId="AD"/>
      </p:ext>
    </p:extLst>
  </p:cmAuthor>
  <p:cmAuthor id="11" name="PF0F6HPA" initials="P" lastIdx="104" clrIdx="0">
    <p:extLst>
      <p:ext uri="{19B8F6BF-5375-455C-9EA6-DF929625EA0E}">
        <p15:presenceInfo xmlns:p15="http://schemas.microsoft.com/office/powerpoint/2012/main" userId="PF0F6HP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636" autoAdjust="0"/>
  </p:normalViewPr>
  <p:slideViewPr>
    <p:cSldViewPr snapToGrid="0">
      <p:cViewPr varScale="1">
        <p:scale>
          <a:sx n="53" d="100"/>
          <a:sy n="53" d="100"/>
        </p:scale>
        <p:origin x="1810"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6C1F57-0715-4F31-BA09-E757F9E1DDA8}" type="datetimeFigureOut">
              <a:rPr lang="en-US" smtClean="0"/>
              <a:t>2/26/2022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26C1EC-D7D3-49D9-BBD5-B1B5175A9BA2}" type="slidenum">
              <a:rPr lang="en-US" smtClean="0"/>
              <a:t>‹#›</a:t>
            </a:fld>
            <a:endParaRPr lang="en-US"/>
          </a:p>
        </p:txBody>
      </p:sp>
    </p:spTree>
    <p:extLst>
      <p:ext uri="{BB962C8B-B14F-4D97-AF65-F5344CB8AC3E}">
        <p14:creationId xmlns:p14="http://schemas.microsoft.com/office/powerpoint/2010/main" val="38808813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rtl="1">
              <a:lnSpc>
                <a:spcPct val="105000"/>
              </a:lnSpc>
              <a:spcBef>
                <a:spcPts val="0"/>
              </a:spcBef>
              <a:spcAft>
                <a:spcPts val="800"/>
              </a:spcAft>
              <a:buFont typeface="Arial" panose="020B0604020202020204" pitchFamily="34" charset="0"/>
              <a:buNone/>
            </a:pPr>
            <a:endParaRPr lang="ar-LB" sz="1800" dirty="0">
              <a:effectLst/>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011467-DF74-4702-88AA-33BFD136B2C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090803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1200" b="1" u="sng" dirty="0">
                <a:solidFill>
                  <a:schemeClr val="tx1"/>
                </a:solidFill>
                <a:latin typeface="Adobe Arabic" panose="02040503050201020203" pitchFamily="18" charset="-78"/>
                <a:cs typeface="Adobe Arabic" panose="02040503050201020203" pitchFamily="18" charset="-78"/>
              </a:rPr>
              <a:t> </a:t>
            </a:r>
            <a:r>
              <a:rPr lang="ar-LB" sz="800" b="1" u="sng" dirty="0"/>
              <a:t>تقول المعلّمة:</a:t>
            </a:r>
            <a:endParaRPr kumimoji="0" lang="ar-LB"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just"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kumimoji="0" lang="ar-LB" sz="12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أين حصلت أحداث القصّة؟</a:t>
            </a:r>
          </a:p>
          <a:p>
            <a:pPr marL="0" marR="0" lvl="0" indent="0" algn="just"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b="1" u="none" dirty="0"/>
              <a:t>اضغطوا على الإجابةِ الصّحيحةِ.</a:t>
            </a:r>
            <a:endParaRPr kumimoji="0" lang="en-US" sz="12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algn="r" rtl="1" eaLnBrk="1" fontAlgn="auto" latinLnBrk="0" hangingPunct="1"/>
            <a:r>
              <a:rPr lang="ar-LB" sz="1200" dirty="0">
                <a:solidFill>
                  <a:schemeClr val="tx1"/>
                </a:solidFill>
                <a:latin typeface="Adobe Arabic" panose="02040503050201020203" pitchFamily="18" charset="-78"/>
                <a:cs typeface="Adobe Arabic" panose="02040503050201020203" pitchFamily="18" charset="-78"/>
              </a:rPr>
              <a:t> </a:t>
            </a:r>
            <a:r>
              <a:rPr lang="ar-LB" sz="1200" b="0" i="0" u="none" strike="noStrike" kern="1200" dirty="0">
                <a:solidFill>
                  <a:schemeClr val="tx1"/>
                </a:solidFill>
                <a:effectLst/>
                <a:latin typeface="+mn-lt"/>
                <a:ea typeface="+mn-ea"/>
                <a:cs typeface="+mn-cs"/>
              </a:rPr>
              <a:t>حصلت أحداث القصّة </a:t>
            </a:r>
            <a:r>
              <a:rPr lang="ar-LB" sz="1200" b="0" i="0" u="none" strike="noStrike" kern="1200" baseline="0" dirty="0">
                <a:solidFill>
                  <a:schemeClr val="tx1"/>
                </a:solidFill>
                <a:effectLst/>
                <a:latin typeface="+mn-lt"/>
                <a:ea typeface="+mn-ea"/>
                <a:cs typeface="+mn-cs"/>
              </a:rPr>
              <a:t>بجانب</a:t>
            </a:r>
            <a:r>
              <a:rPr lang="ar-LB" sz="1200" b="0" i="0" u="none" strike="noStrike" kern="1200" dirty="0">
                <a:solidFill>
                  <a:schemeClr val="tx1"/>
                </a:solidFill>
                <a:effectLst/>
                <a:latin typeface="+mn-lt"/>
                <a:ea typeface="+mn-ea"/>
                <a:cs typeface="+mn-cs"/>
              </a:rPr>
              <a:t> قلعة طرابلس الأثريّة.</a:t>
            </a:r>
            <a:endParaRPr lang="en-US" sz="1200" b="0" i="0" u="none" strike="noStrike" kern="1200" dirty="0">
              <a:solidFill>
                <a:schemeClr val="tx1"/>
              </a:solidFill>
              <a:effectLst/>
              <a:latin typeface="+mn-lt"/>
              <a:ea typeface="+mn-ea"/>
              <a:cs typeface="+mn-cs"/>
            </a:endParaRPr>
          </a:p>
          <a:p>
            <a:pPr algn="r" rtl="1" eaLnBrk="1" fontAlgn="ctr" latinLnBrk="0" hangingPunct="1"/>
            <a:r>
              <a:rPr lang="ar-LB" sz="1200" b="0" i="0" u="none" strike="noStrike" kern="1200" dirty="0">
                <a:solidFill>
                  <a:schemeClr val="tx1"/>
                </a:solidFill>
                <a:effectLst/>
                <a:latin typeface="+mn-lt"/>
                <a:ea typeface="+mn-ea"/>
                <a:cs typeface="+mn-cs"/>
              </a:rPr>
              <a:t>حصلت أحداث القصّة في مزرعةٍ</a:t>
            </a:r>
            <a:r>
              <a:rPr lang="ar-LB" sz="1200" b="0" i="0" u="none" strike="noStrike" kern="1200" baseline="0" dirty="0">
                <a:solidFill>
                  <a:schemeClr val="tx1"/>
                </a:solidFill>
                <a:effectLst/>
                <a:latin typeface="+mn-lt"/>
                <a:ea typeface="+mn-ea"/>
                <a:cs typeface="+mn-cs"/>
              </a:rPr>
              <a:t> صغيرةٍ </a:t>
            </a:r>
            <a:r>
              <a:rPr lang="ar-LB" sz="1200" b="0" i="0" u="none" strike="noStrike" kern="1200" dirty="0">
                <a:solidFill>
                  <a:schemeClr val="tx1"/>
                </a:solidFill>
                <a:effectLst/>
                <a:latin typeface="+mn-lt"/>
                <a:ea typeface="+mn-ea"/>
                <a:cs typeface="+mn-cs"/>
              </a:rPr>
              <a:t>في جزّينَ.</a:t>
            </a:r>
            <a:endParaRPr lang="en-US" sz="1200" b="0" i="0" u="none" strike="noStrike" kern="1200" dirty="0">
              <a:solidFill>
                <a:schemeClr val="tx1"/>
              </a:solidFill>
              <a:effectLst/>
              <a:latin typeface="+mn-lt"/>
              <a:ea typeface="+mn-ea"/>
              <a:cs typeface="+mn-cs"/>
            </a:endParaRPr>
          </a:p>
          <a:p>
            <a:pPr algn="r" rtl="1" eaLnBrk="1" fontAlgn="ctr" latinLnBrk="0" hangingPunct="1"/>
            <a:r>
              <a:rPr lang="ar-LB" sz="1200" b="0" i="0" u="none" strike="noStrike" kern="1200" dirty="0">
                <a:solidFill>
                  <a:schemeClr val="tx1"/>
                </a:solidFill>
                <a:effectLst/>
                <a:latin typeface="+mn-lt"/>
                <a:ea typeface="+mn-ea"/>
                <a:cs typeface="+mn-cs"/>
              </a:rPr>
              <a:t>حصلت أحداث القصّة في مزرعةٍ</a:t>
            </a:r>
            <a:r>
              <a:rPr lang="ar-LB" sz="1200" b="0" i="0" u="none" strike="noStrike" kern="1200" baseline="0" dirty="0">
                <a:solidFill>
                  <a:schemeClr val="tx1"/>
                </a:solidFill>
                <a:effectLst/>
                <a:latin typeface="+mn-lt"/>
                <a:ea typeface="+mn-ea"/>
                <a:cs typeface="+mn-cs"/>
              </a:rPr>
              <a:t> صغيرةٍ </a:t>
            </a:r>
            <a:r>
              <a:rPr lang="ar-LB" sz="1200" b="0" i="0" u="none" strike="noStrike" kern="1200" dirty="0">
                <a:solidFill>
                  <a:schemeClr val="tx1"/>
                </a:solidFill>
                <a:effectLst/>
                <a:latin typeface="+mn-lt"/>
                <a:ea typeface="+mn-ea"/>
                <a:cs typeface="+mn-cs"/>
              </a:rPr>
              <a:t>تحت قلعة نيحا.</a:t>
            </a:r>
            <a:endParaRPr lang="en-US" sz="1200" b="0" i="0" u="none" strike="noStrike" kern="1200" dirty="0">
              <a:solidFill>
                <a:schemeClr val="tx1"/>
              </a:solidFill>
              <a:effectLst/>
              <a:latin typeface="+mn-lt"/>
              <a:ea typeface="+mn-ea"/>
              <a:cs typeface="+mn-cs"/>
            </a:endParaRPr>
          </a:p>
          <a:p>
            <a:pPr algn="r" rtl="1" eaLnBrk="1" fontAlgn="auto" latinLnBrk="0" hangingPunct="1"/>
            <a:r>
              <a:rPr lang="ar-LB" sz="1200" b="0" i="0" u="none" strike="noStrike" kern="1200" dirty="0">
                <a:solidFill>
                  <a:schemeClr val="tx1"/>
                </a:solidFill>
                <a:effectLst/>
                <a:latin typeface="+mn-lt"/>
                <a:ea typeface="+mn-ea"/>
                <a:cs typeface="+mn-cs"/>
              </a:rPr>
              <a:t>حصلت أحداث القصّة في مزرعةٍ</a:t>
            </a:r>
            <a:r>
              <a:rPr lang="ar-LB" sz="1200" b="0" i="0" u="none" strike="noStrike" kern="1200" baseline="0" dirty="0">
                <a:solidFill>
                  <a:schemeClr val="tx1"/>
                </a:solidFill>
                <a:effectLst/>
                <a:latin typeface="+mn-lt"/>
                <a:ea typeface="+mn-ea"/>
                <a:cs typeface="+mn-cs"/>
              </a:rPr>
              <a:t> صغيرةٍ بجانب</a:t>
            </a:r>
            <a:r>
              <a:rPr lang="ar-LB" sz="1200" b="0" i="0" u="none" strike="noStrike" kern="1200" dirty="0">
                <a:solidFill>
                  <a:schemeClr val="tx1"/>
                </a:solidFill>
                <a:effectLst/>
                <a:latin typeface="+mn-lt"/>
                <a:ea typeface="+mn-ea"/>
                <a:cs typeface="+mn-cs"/>
              </a:rPr>
              <a:t> قلعة راشيا.</a:t>
            </a:r>
            <a:endParaRPr lang="en-US" sz="1200" b="0" i="0" u="none" strike="noStrike" kern="1200" dirty="0">
              <a:solidFill>
                <a:schemeClr val="tx1"/>
              </a:solidFill>
              <a:effectLst/>
              <a:latin typeface="+mn-lt"/>
              <a:ea typeface="+mn-ea"/>
              <a:cs typeface="+mn-cs"/>
            </a:endParaRP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endParaRPr kumimoji="0" lang="ar-LB"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algn="r"/>
            <a:r>
              <a:rPr lang="ar-LB" sz="800" b="1" u="sng" dirty="0"/>
              <a:t>تقول المعلّمة:</a:t>
            </a:r>
            <a:endParaRPr lang="en-US" sz="800" u="sng" dirty="0"/>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kumimoji="0" lang="ar-LB"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فَكّروا  جيّدًا.</a:t>
            </a:r>
            <a:endParaRPr kumimoji="0" lang="en-US"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467C1-6FB2-4A73-A497-41901D705B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05718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r"/>
            <a:r>
              <a:rPr lang="ar-LB" b="1" u="sng" dirty="0"/>
              <a:t>تقول المعلّمة:</a:t>
            </a:r>
            <a:endParaRPr lang="en-US" u="sng" dirty="0"/>
          </a:p>
          <a:p>
            <a:pPr lvl="0" algn="just" rtl="1">
              <a:lnSpc>
                <a:spcPct val="90000"/>
              </a:lnSpc>
              <a:spcBef>
                <a:spcPts val="1200"/>
              </a:spcBef>
              <a:spcAft>
                <a:spcPts val="200"/>
              </a:spcAft>
              <a:buClr>
                <a:srgbClr val="4A66AC"/>
              </a:buClr>
              <a:buSzPct val="100000"/>
            </a:pPr>
            <a:r>
              <a:rPr lang="ar-LB" sz="1200" dirty="0">
                <a:solidFill>
                  <a:prstClr val="black"/>
                </a:solidFill>
                <a:latin typeface="Adobe Arabic" panose="02040503050201020203" pitchFamily="18" charset="-78"/>
                <a:cs typeface="Adobe Arabic" panose="02040503050201020203" pitchFamily="18" charset="-78"/>
              </a:rPr>
              <a:t> </a:t>
            </a:r>
            <a:r>
              <a:rPr lang="ar-LB" sz="1200" b="1" u="sng" dirty="0">
                <a:solidFill>
                  <a:prstClr val="black"/>
                </a:solidFill>
                <a:latin typeface="Adobe Arabic" panose="02040503050201020203" pitchFamily="18" charset="-78"/>
                <a:cs typeface="Adobe Arabic" panose="02040503050201020203" pitchFamily="18" charset="-78"/>
              </a:rPr>
              <a:t>متى حصلَتْ أحداثُ النّصّ؟</a:t>
            </a:r>
          </a:p>
          <a:p>
            <a:pPr lvl="0" algn="r" rtl="1">
              <a:lnSpc>
                <a:spcPct val="90000"/>
              </a:lnSpc>
              <a:spcBef>
                <a:spcPts val="1200"/>
              </a:spcBef>
              <a:spcAft>
                <a:spcPts val="200"/>
              </a:spcAft>
              <a:buClr>
                <a:srgbClr val="4A66AC"/>
              </a:buClr>
              <a:buSzPct val="100000"/>
            </a:pPr>
            <a:r>
              <a:rPr lang="ar-LB" sz="1200" b="1" u="sng" dirty="0">
                <a:solidFill>
                  <a:prstClr val="black"/>
                </a:solidFill>
                <a:latin typeface="Adobe Arabic" panose="02040503050201020203" pitchFamily="18" charset="-78"/>
                <a:cs typeface="Adobe Arabic" panose="02040503050201020203" pitchFamily="18" charset="-78"/>
              </a:rPr>
              <a:t>اضغطوا</a:t>
            </a:r>
            <a:r>
              <a:rPr lang="ar-LB" sz="1200" b="1" u="sng" baseline="0" dirty="0">
                <a:solidFill>
                  <a:prstClr val="black"/>
                </a:solidFill>
                <a:latin typeface="Adobe Arabic" panose="02040503050201020203" pitchFamily="18" charset="-78"/>
                <a:cs typeface="Adobe Arabic" panose="02040503050201020203" pitchFamily="18" charset="-78"/>
              </a:rPr>
              <a:t> على الإجابةِ الصّحيحةِ</a:t>
            </a:r>
            <a:endParaRPr lang="en-US" sz="1200" b="1" u="sng" dirty="0">
              <a:solidFill>
                <a:prstClr val="black"/>
              </a:solidFill>
              <a:latin typeface="Adobe Arabic" panose="02040503050201020203" pitchFamily="18" charset="-78"/>
              <a:cs typeface="Adobe Arabic" panose="02040503050201020203" pitchFamily="18" charset="-78"/>
            </a:endParaRPr>
          </a:p>
          <a:p>
            <a:pPr algn="r" rtl="1" eaLnBrk="1" fontAlgn="auto" latinLnBrk="0" hangingPunct="1"/>
            <a:r>
              <a:rPr lang="ar-LB" sz="1200" dirty="0">
                <a:solidFill>
                  <a:prstClr val="black"/>
                </a:solidFill>
                <a:latin typeface="Adobe Arabic" panose="02040503050201020203" pitchFamily="18" charset="-78"/>
                <a:cs typeface="Adobe Arabic" panose="02040503050201020203" pitchFamily="18" charset="-78"/>
              </a:rPr>
              <a:t> </a:t>
            </a:r>
            <a:r>
              <a:rPr lang="ar-LB" sz="1200" b="0" i="0" u="none" strike="noStrike" kern="1200" dirty="0">
                <a:solidFill>
                  <a:schemeClr val="tx1"/>
                </a:solidFill>
                <a:effectLst/>
                <a:latin typeface="+mn-lt"/>
                <a:ea typeface="+mn-ea"/>
                <a:cs typeface="+mn-cs"/>
              </a:rPr>
              <a:t>حصلتْ أحداثُ النّصِّ عندَ الصّباح.</a:t>
            </a:r>
            <a:endParaRPr lang="en-US" sz="1200" b="0" i="0" u="none" strike="noStrike" kern="1200" dirty="0">
              <a:solidFill>
                <a:schemeClr val="tx1"/>
              </a:solidFill>
              <a:effectLst/>
              <a:latin typeface="+mn-lt"/>
              <a:ea typeface="+mn-ea"/>
              <a:cs typeface="+mn-cs"/>
            </a:endParaRPr>
          </a:p>
          <a:p>
            <a:pPr algn="r" rtl="1" eaLnBrk="1" fontAlgn="ctr" latinLnBrk="0" hangingPunct="1"/>
            <a:r>
              <a:rPr lang="ar-LB" sz="1200" b="0" i="0" u="none" strike="noStrike" kern="1200" dirty="0">
                <a:solidFill>
                  <a:schemeClr val="tx1"/>
                </a:solidFill>
                <a:effectLst/>
                <a:latin typeface="+mn-lt"/>
                <a:ea typeface="+mn-ea"/>
                <a:cs typeface="+mn-cs"/>
              </a:rPr>
              <a:t>حصلتْ أحداثُ النّصّ عندَ المغيب.</a:t>
            </a:r>
            <a:endParaRPr lang="en-US" sz="1200" b="0" i="0" u="none" strike="noStrike" kern="1200" dirty="0">
              <a:solidFill>
                <a:schemeClr val="tx1"/>
              </a:solidFill>
              <a:effectLst/>
              <a:latin typeface="+mn-lt"/>
              <a:ea typeface="+mn-ea"/>
              <a:cs typeface="+mn-cs"/>
            </a:endParaRPr>
          </a:p>
          <a:p>
            <a:pPr algn="r" rtl="1" eaLnBrk="1" fontAlgn="ctr" latinLnBrk="0" hangingPunct="1"/>
            <a:r>
              <a:rPr lang="ar-LB" sz="1200" b="0" i="0" u="none" strike="noStrike" kern="1200" dirty="0">
                <a:solidFill>
                  <a:schemeClr val="tx1"/>
                </a:solidFill>
                <a:effectLst/>
                <a:latin typeface="+mn-lt"/>
                <a:ea typeface="+mn-ea"/>
                <a:cs typeface="+mn-cs"/>
              </a:rPr>
              <a:t>حصلَتْ أحداثُ النّصّ عندَ المساءِ.</a:t>
            </a:r>
            <a:endParaRPr lang="en-US" sz="1200" b="0" i="0" u="none" strike="noStrike" kern="1200" dirty="0">
              <a:solidFill>
                <a:schemeClr val="tx1"/>
              </a:solidFill>
              <a:effectLst/>
              <a:latin typeface="+mn-lt"/>
              <a:ea typeface="+mn-ea"/>
              <a:cs typeface="+mn-cs"/>
            </a:endParaRPr>
          </a:p>
          <a:p>
            <a:pPr algn="r" rtl="1" eaLnBrk="1" fontAlgn="ctr" latinLnBrk="0" hangingPunct="1"/>
            <a:r>
              <a:rPr lang="ar-LB" sz="1200" b="0" i="0" u="none" strike="noStrike" kern="1200" dirty="0">
                <a:solidFill>
                  <a:schemeClr val="tx1"/>
                </a:solidFill>
                <a:effectLst/>
                <a:latin typeface="+mn-lt"/>
                <a:ea typeface="+mn-ea"/>
                <a:cs typeface="+mn-cs"/>
              </a:rPr>
              <a:t>حصلَتْ احداثُ النّصّ عندَ منتصفِ اللّيلِ.</a:t>
            </a:r>
            <a:endParaRPr lang="en-US" sz="1200" b="0" i="0" u="none" strike="noStrike"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LB" sz="1200" b="1" i="0" u="none" strike="sng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algn="r"/>
            <a:r>
              <a:rPr lang="ar-LB" b="1" u="sng" dirty="0"/>
              <a:t>تقول المعلّمة:</a:t>
            </a:r>
            <a:endParaRPr lang="en-US" u="sng" dirty="0"/>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فَكّروا  جيّدًا.</a:t>
            </a:r>
            <a:endParaRPr kumimoji="0" lang="en-US" sz="12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467C1-6FB2-4A73-A497-41901D705B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6638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r"/>
            <a:r>
              <a:rPr lang="ar-LB" b="1" u="sng" dirty="0"/>
              <a:t>تقول المعلّمة:</a:t>
            </a:r>
            <a:endParaRPr lang="en-US" u="sng" dirty="0"/>
          </a:p>
          <a:p>
            <a:pPr lvl="0" algn="just" rtl="1">
              <a:lnSpc>
                <a:spcPct val="90000"/>
              </a:lnSpc>
              <a:spcBef>
                <a:spcPts val="1200"/>
              </a:spcBef>
              <a:spcAft>
                <a:spcPts val="200"/>
              </a:spcAft>
              <a:buClr>
                <a:srgbClr val="4A66AC"/>
              </a:buClr>
              <a:buSzPct val="100000"/>
            </a:pPr>
            <a:r>
              <a:rPr lang="ar-LB" sz="1200" dirty="0">
                <a:solidFill>
                  <a:prstClr val="black"/>
                </a:solidFill>
                <a:latin typeface="Adobe Arabic" panose="02040503050201020203" pitchFamily="18" charset="-78"/>
                <a:cs typeface="Adobe Arabic" panose="02040503050201020203" pitchFamily="18" charset="-78"/>
              </a:rPr>
              <a:t> </a:t>
            </a:r>
            <a:r>
              <a:rPr lang="ar-LB" sz="1200" b="1" u="sng" dirty="0">
                <a:solidFill>
                  <a:prstClr val="black"/>
                </a:solidFill>
                <a:latin typeface="Adobe Arabic" panose="02040503050201020203" pitchFamily="18" charset="-78"/>
                <a:cs typeface="Adobe Arabic" panose="02040503050201020203" pitchFamily="18" charset="-78"/>
              </a:rPr>
              <a:t>متى حصلَتْ أحداثُ النّصّ؟</a:t>
            </a:r>
          </a:p>
          <a:p>
            <a:pPr lvl="0" algn="r" rtl="1">
              <a:lnSpc>
                <a:spcPct val="90000"/>
              </a:lnSpc>
              <a:spcBef>
                <a:spcPts val="1200"/>
              </a:spcBef>
              <a:spcAft>
                <a:spcPts val="200"/>
              </a:spcAft>
              <a:buClr>
                <a:srgbClr val="4A66AC"/>
              </a:buClr>
              <a:buSzPct val="100000"/>
            </a:pPr>
            <a:r>
              <a:rPr lang="ar-LB" sz="1200" b="1" u="sng" dirty="0">
                <a:solidFill>
                  <a:prstClr val="black"/>
                </a:solidFill>
                <a:latin typeface="Adobe Arabic" panose="02040503050201020203" pitchFamily="18" charset="-78"/>
                <a:cs typeface="Adobe Arabic" panose="02040503050201020203" pitchFamily="18" charset="-78"/>
              </a:rPr>
              <a:t>اضغطوا</a:t>
            </a:r>
            <a:r>
              <a:rPr lang="ar-LB" sz="1200" b="1" u="sng" baseline="0" dirty="0">
                <a:solidFill>
                  <a:prstClr val="black"/>
                </a:solidFill>
                <a:latin typeface="Adobe Arabic" panose="02040503050201020203" pitchFamily="18" charset="-78"/>
                <a:cs typeface="Adobe Arabic" panose="02040503050201020203" pitchFamily="18" charset="-78"/>
              </a:rPr>
              <a:t> على الإجابةِ الصّحيحةِ</a:t>
            </a:r>
            <a:endParaRPr lang="en-US" sz="1200" b="1" u="sng" dirty="0">
              <a:solidFill>
                <a:prstClr val="black"/>
              </a:solidFill>
              <a:latin typeface="Adobe Arabic" panose="02040503050201020203" pitchFamily="18" charset="-78"/>
              <a:cs typeface="Adobe Arabic" panose="02040503050201020203" pitchFamily="18" charset="-78"/>
            </a:endParaRPr>
          </a:p>
          <a:p>
            <a:pPr algn="r" rtl="1" eaLnBrk="1" fontAlgn="auto" latinLnBrk="0" hangingPunct="1"/>
            <a:r>
              <a:rPr lang="ar-LB" sz="1200" dirty="0">
                <a:solidFill>
                  <a:prstClr val="black"/>
                </a:solidFill>
                <a:latin typeface="Adobe Arabic" panose="02040503050201020203" pitchFamily="18" charset="-78"/>
                <a:cs typeface="Adobe Arabic" panose="02040503050201020203" pitchFamily="18" charset="-78"/>
              </a:rPr>
              <a:t> </a:t>
            </a:r>
            <a:r>
              <a:rPr lang="ar-LB" sz="1200" b="0" i="0" u="none" strike="noStrike" kern="1200" dirty="0">
                <a:solidFill>
                  <a:schemeClr val="tx1"/>
                </a:solidFill>
                <a:effectLst/>
                <a:latin typeface="+mn-lt"/>
                <a:ea typeface="+mn-ea"/>
                <a:cs typeface="+mn-cs"/>
              </a:rPr>
              <a:t>حصلتْ أحداثُ النّصِّ عندَ الصّباح.</a:t>
            </a:r>
            <a:endParaRPr lang="en-US" sz="1200" b="0" i="0" u="none" strike="noStrike" kern="1200" dirty="0">
              <a:solidFill>
                <a:schemeClr val="tx1"/>
              </a:solidFill>
              <a:effectLst/>
              <a:latin typeface="+mn-lt"/>
              <a:ea typeface="+mn-ea"/>
              <a:cs typeface="+mn-cs"/>
            </a:endParaRPr>
          </a:p>
          <a:p>
            <a:pPr algn="r" rtl="1" eaLnBrk="1" fontAlgn="ctr" latinLnBrk="0" hangingPunct="1"/>
            <a:r>
              <a:rPr lang="ar-LB" sz="1200" b="0" i="0" u="none" strike="noStrike" kern="1200" dirty="0">
                <a:solidFill>
                  <a:schemeClr val="tx1"/>
                </a:solidFill>
                <a:effectLst/>
                <a:latin typeface="+mn-lt"/>
                <a:ea typeface="+mn-ea"/>
                <a:cs typeface="+mn-cs"/>
              </a:rPr>
              <a:t>حصلتْ أحداثُ النّصّ عندَ المغيب.</a:t>
            </a:r>
            <a:endParaRPr lang="en-US" sz="1200" b="0" i="0" u="none" strike="noStrike" kern="1200" dirty="0">
              <a:solidFill>
                <a:schemeClr val="tx1"/>
              </a:solidFill>
              <a:effectLst/>
              <a:latin typeface="+mn-lt"/>
              <a:ea typeface="+mn-ea"/>
              <a:cs typeface="+mn-cs"/>
            </a:endParaRPr>
          </a:p>
          <a:p>
            <a:pPr algn="r" rtl="1" eaLnBrk="1" fontAlgn="ctr" latinLnBrk="0" hangingPunct="1"/>
            <a:r>
              <a:rPr lang="ar-LB" sz="1200" b="0" i="0" u="none" strike="noStrike" kern="1200" dirty="0">
                <a:solidFill>
                  <a:schemeClr val="tx1"/>
                </a:solidFill>
                <a:effectLst/>
                <a:latin typeface="+mn-lt"/>
                <a:ea typeface="+mn-ea"/>
                <a:cs typeface="+mn-cs"/>
              </a:rPr>
              <a:t>حصلَتْ أحداثُ النّصّ عندَ المساءِ.</a:t>
            </a:r>
            <a:endParaRPr lang="en-US" sz="1200" b="0" i="0" u="none" strike="noStrike" kern="1200" dirty="0">
              <a:solidFill>
                <a:schemeClr val="tx1"/>
              </a:solidFill>
              <a:effectLst/>
              <a:latin typeface="+mn-lt"/>
              <a:ea typeface="+mn-ea"/>
              <a:cs typeface="+mn-cs"/>
            </a:endParaRPr>
          </a:p>
          <a:p>
            <a:pPr algn="r" rtl="1" eaLnBrk="1" fontAlgn="ctr" latinLnBrk="0" hangingPunct="1"/>
            <a:r>
              <a:rPr lang="ar-LB" sz="1200" b="0" i="0" u="none" strike="noStrike" kern="1200" dirty="0">
                <a:solidFill>
                  <a:schemeClr val="tx1"/>
                </a:solidFill>
                <a:effectLst/>
                <a:latin typeface="+mn-lt"/>
                <a:ea typeface="+mn-ea"/>
                <a:cs typeface="+mn-cs"/>
              </a:rPr>
              <a:t>حصلَتْ احداثُ النّصّ عندَ منتصفِ اللّيلِ.</a:t>
            </a:r>
            <a:endParaRPr lang="en-US" sz="1200" b="0" i="0" u="none" strike="noStrike" kern="120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LB" sz="1200" b="1" i="0" u="none" strike="sng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algn="r"/>
            <a:r>
              <a:rPr lang="ar-LB" b="1" u="sng" dirty="0"/>
              <a:t>تقول المعلّمة:</a:t>
            </a:r>
            <a:endParaRPr lang="en-US" u="sng" dirty="0"/>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فَكّروا  جيّدًا.</a:t>
            </a:r>
            <a:endParaRPr kumimoji="0" lang="en-US" sz="12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467C1-6FB2-4A73-A497-41901D705B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042221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r"/>
            <a:r>
              <a:rPr lang="ar-LB" sz="800" b="1" u="sng" dirty="0"/>
              <a:t>تقول المعلّمة:</a:t>
            </a:r>
            <a:endParaRPr lang="en-US" sz="800" u="sng" dirty="0"/>
          </a:p>
          <a:p>
            <a:pPr marL="0" indent="0" algn="just" rtl="1">
              <a:buNone/>
            </a:pPr>
            <a:r>
              <a:rPr kumimoji="0" lang="ar-LB"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lang="ar-LB" sz="1200" b="1" u="sng" dirty="0">
                <a:solidFill>
                  <a:schemeClr val="tx1"/>
                </a:solidFill>
                <a:latin typeface="Adobe Arabic" panose="02040503050201020203" pitchFamily="18" charset="-78"/>
                <a:cs typeface="Adobe Arabic" panose="02040503050201020203" pitchFamily="18" charset="-78"/>
              </a:rPr>
              <a:t>ما الّذي حصلَ للسّيّارةِ؟</a:t>
            </a:r>
          </a:p>
          <a:p>
            <a:pPr marL="0" indent="0" algn="just" rtl="1">
              <a:buNone/>
            </a:pPr>
            <a:r>
              <a:rPr lang="ar-LB" sz="1200" b="1" u="sng" dirty="0">
                <a:solidFill>
                  <a:schemeClr val="tx1"/>
                </a:solidFill>
                <a:latin typeface="Adobe Arabic" panose="02040503050201020203" pitchFamily="18" charset="-78"/>
                <a:cs typeface="Adobe Arabic" panose="02040503050201020203" pitchFamily="18" charset="-78"/>
              </a:rPr>
              <a:t>اضغطوا على الإجابةِ الصّحيحةِ</a:t>
            </a:r>
            <a:endParaRPr lang="en-US" sz="1200" b="1" u="sng" dirty="0">
              <a:solidFill>
                <a:schemeClr val="tx1"/>
              </a:solidFill>
              <a:latin typeface="Adobe Arabic" panose="02040503050201020203" pitchFamily="18" charset="-78"/>
              <a:cs typeface="Adobe Arabic" panose="02040503050201020203" pitchFamily="18" charset="-78"/>
            </a:endParaRPr>
          </a:p>
          <a:p>
            <a:pPr marL="171450" indent="-171450" algn="r" rtl="1" eaLnBrk="1" fontAlgn="auto" latinLnBrk="0" hangingPunct="1">
              <a:buFont typeface="Wingdings" panose="05000000000000000000" pitchFamily="2" charset="2"/>
              <a:buChar char="q"/>
            </a:pPr>
            <a:r>
              <a:rPr lang="ar-LB" sz="1200" b="0" i="0" u="none" strike="noStrike" kern="1200" dirty="0">
                <a:solidFill>
                  <a:schemeClr val="tx1"/>
                </a:solidFill>
                <a:effectLst/>
                <a:latin typeface="+mn-lt"/>
                <a:ea typeface="+mn-ea"/>
                <a:cs typeface="+mn-cs"/>
              </a:rPr>
              <a:t>زُجّتِ السّيّارةُ في مُنْزَلَقٍ منَ الوحولِ.</a:t>
            </a:r>
            <a:endParaRPr lang="en-US" sz="1200" b="0" i="0" u="none" strike="noStrike" kern="1200" dirty="0">
              <a:solidFill>
                <a:schemeClr val="tx1"/>
              </a:solidFill>
              <a:effectLst/>
              <a:latin typeface="+mn-lt"/>
              <a:ea typeface="+mn-ea"/>
              <a:cs typeface="+mn-cs"/>
            </a:endParaRPr>
          </a:p>
          <a:p>
            <a:pPr marL="171450" indent="-171450" algn="r" rtl="1" eaLnBrk="1" fontAlgn="ctr" latinLnBrk="0" hangingPunct="1">
              <a:buFont typeface="Wingdings" panose="05000000000000000000" pitchFamily="2" charset="2"/>
              <a:buChar char="q"/>
            </a:pPr>
            <a:r>
              <a:rPr lang="ar-LB" sz="1200" b="0" i="0" u="none" strike="noStrike" kern="1200" dirty="0">
                <a:solidFill>
                  <a:schemeClr val="tx1"/>
                </a:solidFill>
                <a:effectLst/>
                <a:latin typeface="+mn-lt"/>
                <a:ea typeface="+mn-ea"/>
                <a:cs typeface="+mn-cs"/>
              </a:rPr>
              <a:t>اصطدمَتِ</a:t>
            </a:r>
            <a:r>
              <a:rPr lang="ar-LB" sz="1200" b="0" i="0" u="none" strike="noStrike" kern="1200" baseline="0" dirty="0">
                <a:solidFill>
                  <a:schemeClr val="tx1"/>
                </a:solidFill>
                <a:effectLst/>
                <a:latin typeface="+mn-lt"/>
                <a:ea typeface="+mn-ea"/>
                <a:cs typeface="+mn-cs"/>
              </a:rPr>
              <a:t> </a:t>
            </a:r>
            <a:r>
              <a:rPr lang="ar-LB" sz="1200" b="0" i="0" u="none" strike="noStrike" kern="1200" dirty="0">
                <a:solidFill>
                  <a:schemeClr val="tx1"/>
                </a:solidFill>
                <a:effectLst/>
                <a:latin typeface="+mn-lt"/>
                <a:ea typeface="+mn-ea"/>
                <a:cs typeface="+mn-cs"/>
              </a:rPr>
              <a:t>السّيّارةُ بجدارِ المنزلِ.</a:t>
            </a:r>
            <a:endParaRPr lang="en-US" sz="1200" b="0" i="0" u="none" strike="noStrike" kern="1200" dirty="0">
              <a:solidFill>
                <a:schemeClr val="tx1"/>
              </a:solidFill>
              <a:effectLst/>
              <a:latin typeface="+mn-lt"/>
              <a:ea typeface="+mn-ea"/>
              <a:cs typeface="+mn-cs"/>
            </a:endParaRPr>
          </a:p>
          <a:p>
            <a:pPr marL="171450" indent="-171450" algn="r" rtl="1" eaLnBrk="1" fontAlgn="ctr" latinLnBrk="0" hangingPunct="1">
              <a:buFont typeface="Wingdings" panose="05000000000000000000" pitchFamily="2" charset="2"/>
              <a:buChar char="q"/>
            </a:pPr>
            <a:r>
              <a:rPr lang="ar-LB" sz="1200" b="0" i="0" u="none" strike="noStrike" kern="1200" dirty="0">
                <a:solidFill>
                  <a:schemeClr val="tx1"/>
                </a:solidFill>
                <a:effectLst/>
                <a:latin typeface="+mn-lt"/>
                <a:ea typeface="+mn-ea"/>
                <a:cs typeface="+mn-cs"/>
              </a:rPr>
              <a:t>تعطّلَتِ السّيّارةُ فجأةً.</a:t>
            </a:r>
            <a:endParaRPr lang="en-US" sz="1200" b="0" i="0" u="none" strike="noStrike" kern="1200" dirty="0">
              <a:solidFill>
                <a:schemeClr val="tx1"/>
              </a:solidFill>
              <a:effectLst/>
              <a:latin typeface="+mn-lt"/>
              <a:ea typeface="+mn-ea"/>
              <a:cs typeface="+mn-cs"/>
            </a:endParaRPr>
          </a:p>
          <a:p>
            <a:pPr marL="171450" indent="-171450" algn="r" rtl="1" eaLnBrk="1" fontAlgn="ctr" latinLnBrk="0" hangingPunct="1">
              <a:buFont typeface="Wingdings" panose="05000000000000000000" pitchFamily="2" charset="2"/>
              <a:buChar char="q"/>
            </a:pPr>
            <a:r>
              <a:rPr lang="ar-LB" sz="1200" b="0" i="0" u="none" strike="noStrike" kern="1200" dirty="0">
                <a:solidFill>
                  <a:schemeClr val="tx1"/>
                </a:solidFill>
                <a:effectLst/>
                <a:latin typeface="+mn-lt"/>
                <a:ea typeface="+mn-ea"/>
                <a:cs typeface="+mn-cs"/>
              </a:rPr>
              <a:t>فرغتِ السّيّارةُ من الوقود.</a:t>
            </a:r>
            <a:endParaRPr lang="en-US" sz="1200" b="0" i="0" u="none" strike="noStrike" kern="1200" dirty="0">
              <a:solidFill>
                <a:schemeClr val="tx1"/>
              </a:solidFill>
              <a:effectLst/>
              <a:latin typeface="+mn-lt"/>
              <a:ea typeface="+mn-ea"/>
              <a:cs typeface="+mn-cs"/>
            </a:endParaRP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endParaRPr kumimoji="0" lang="ar-LB"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algn="r"/>
            <a:r>
              <a:rPr lang="ar-LB" sz="800" b="1" u="sng" dirty="0"/>
              <a:t>تقول المعلّمة:</a:t>
            </a:r>
            <a:endParaRPr lang="en-US" sz="800" u="sng" dirty="0"/>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kumimoji="0" lang="ar-LB"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فَكّروا  جيّدًا.</a:t>
            </a:r>
            <a:endParaRPr kumimoji="0" lang="en-US"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467C1-6FB2-4A73-A497-41901D705B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92930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r"/>
            <a:r>
              <a:rPr lang="ar-LB" sz="800" b="1" u="sng" dirty="0"/>
              <a:t>تقول المعلّمة:</a:t>
            </a:r>
            <a:endParaRPr lang="en-US" sz="800" u="sng" dirty="0"/>
          </a:p>
          <a:p>
            <a:pPr marL="0" indent="0" algn="just" rtl="1">
              <a:buNone/>
            </a:pPr>
            <a:r>
              <a:rPr kumimoji="0" lang="ar-LB"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lang="ar-LB" sz="1200" b="1" u="sng" dirty="0">
                <a:solidFill>
                  <a:schemeClr val="tx1"/>
                </a:solidFill>
                <a:latin typeface="Adobe Arabic" panose="02040503050201020203" pitchFamily="18" charset="-78"/>
                <a:cs typeface="Adobe Arabic" panose="02040503050201020203" pitchFamily="18" charset="-78"/>
              </a:rPr>
              <a:t>ما الّذي حصلَ للسّيّارةِ؟</a:t>
            </a:r>
          </a:p>
          <a:p>
            <a:pPr marL="0" indent="0" algn="just" rtl="1">
              <a:buNone/>
            </a:pPr>
            <a:r>
              <a:rPr lang="ar-LB" sz="1200" b="1" u="sng" dirty="0">
                <a:solidFill>
                  <a:schemeClr val="tx1"/>
                </a:solidFill>
                <a:latin typeface="Adobe Arabic" panose="02040503050201020203" pitchFamily="18" charset="-78"/>
                <a:cs typeface="Adobe Arabic" panose="02040503050201020203" pitchFamily="18" charset="-78"/>
              </a:rPr>
              <a:t>اضغطوا على الإجابةِ الصّحيحةِ</a:t>
            </a:r>
            <a:endParaRPr lang="en-US" sz="1200" b="1" u="sng" dirty="0">
              <a:solidFill>
                <a:schemeClr val="tx1"/>
              </a:solidFill>
              <a:latin typeface="Adobe Arabic" panose="02040503050201020203" pitchFamily="18" charset="-78"/>
              <a:cs typeface="Adobe Arabic" panose="02040503050201020203" pitchFamily="18" charset="-78"/>
            </a:endParaRPr>
          </a:p>
          <a:p>
            <a:pPr marL="171450" indent="-171450" algn="r" rtl="1" eaLnBrk="1" fontAlgn="auto" latinLnBrk="0" hangingPunct="1">
              <a:buFont typeface="Wingdings" panose="05000000000000000000" pitchFamily="2" charset="2"/>
              <a:buChar char="q"/>
            </a:pPr>
            <a:r>
              <a:rPr lang="ar-LB" sz="1200" b="0" i="0" u="none" strike="noStrike" kern="1200" dirty="0">
                <a:solidFill>
                  <a:schemeClr val="tx1"/>
                </a:solidFill>
                <a:effectLst/>
                <a:latin typeface="+mn-lt"/>
                <a:ea typeface="+mn-ea"/>
                <a:cs typeface="+mn-cs"/>
              </a:rPr>
              <a:t>زُجّتْ السّيّارةُ في مُنْزَلَقٍ منَ الوحولِ.</a:t>
            </a:r>
            <a:endParaRPr lang="en-US" sz="1200" b="0" i="0" u="none" strike="noStrike" kern="1200" dirty="0">
              <a:solidFill>
                <a:schemeClr val="tx1"/>
              </a:solidFill>
              <a:effectLst/>
              <a:latin typeface="+mn-lt"/>
              <a:ea typeface="+mn-ea"/>
              <a:cs typeface="+mn-cs"/>
            </a:endParaRPr>
          </a:p>
          <a:p>
            <a:pPr marL="171450" indent="-171450" algn="r" rtl="1" eaLnBrk="1" fontAlgn="ctr" latinLnBrk="0" hangingPunct="1">
              <a:buFont typeface="Wingdings" panose="05000000000000000000" pitchFamily="2" charset="2"/>
              <a:buChar char="q"/>
            </a:pPr>
            <a:r>
              <a:rPr lang="ar-LB" sz="1200" b="0" i="0" u="none" strike="noStrike" kern="1200" dirty="0">
                <a:solidFill>
                  <a:schemeClr val="tx1"/>
                </a:solidFill>
                <a:effectLst/>
                <a:latin typeface="+mn-lt"/>
                <a:ea typeface="+mn-ea"/>
                <a:cs typeface="+mn-cs"/>
              </a:rPr>
              <a:t>اصطدمَتْ</a:t>
            </a:r>
            <a:r>
              <a:rPr lang="ar-LB" sz="1200" b="0" i="0" u="none" strike="noStrike" kern="1200" baseline="0" dirty="0">
                <a:solidFill>
                  <a:schemeClr val="tx1"/>
                </a:solidFill>
                <a:effectLst/>
                <a:latin typeface="+mn-lt"/>
                <a:ea typeface="+mn-ea"/>
                <a:cs typeface="+mn-cs"/>
              </a:rPr>
              <a:t> </a:t>
            </a:r>
            <a:r>
              <a:rPr lang="ar-LB" sz="1200" b="0" i="0" u="none" strike="noStrike" kern="1200" dirty="0">
                <a:solidFill>
                  <a:schemeClr val="tx1"/>
                </a:solidFill>
                <a:effectLst/>
                <a:latin typeface="+mn-lt"/>
                <a:ea typeface="+mn-ea"/>
                <a:cs typeface="+mn-cs"/>
              </a:rPr>
              <a:t>السّيّارةُ بجدارِ المنزلِ.</a:t>
            </a:r>
            <a:endParaRPr lang="en-US" sz="1200" b="0" i="0" u="none" strike="noStrike" kern="1200" dirty="0">
              <a:solidFill>
                <a:schemeClr val="tx1"/>
              </a:solidFill>
              <a:effectLst/>
              <a:latin typeface="+mn-lt"/>
              <a:ea typeface="+mn-ea"/>
              <a:cs typeface="+mn-cs"/>
            </a:endParaRPr>
          </a:p>
          <a:p>
            <a:pPr marL="171450" indent="-171450" algn="r" rtl="1" eaLnBrk="1" fontAlgn="ctr" latinLnBrk="0" hangingPunct="1">
              <a:buFont typeface="Wingdings" panose="05000000000000000000" pitchFamily="2" charset="2"/>
              <a:buChar char="q"/>
            </a:pPr>
            <a:r>
              <a:rPr lang="ar-LB" sz="1200" b="0" i="0" u="none" strike="noStrike" kern="1200" dirty="0">
                <a:solidFill>
                  <a:schemeClr val="tx1"/>
                </a:solidFill>
                <a:effectLst/>
                <a:latin typeface="+mn-lt"/>
                <a:ea typeface="+mn-ea"/>
                <a:cs typeface="+mn-cs"/>
              </a:rPr>
              <a:t>تعطّلَتْ السّيّارةُ فجأةً.</a:t>
            </a:r>
            <a:endParaRPr lang="en-US" sz="1200" b="0" i="0" u="none" strike="noStrike" kern="1200" dirty="0">
              <a:solidFill>
                <a:schemeClr val="tx1"/>
              </a:solidFill>
              <a:effectLst/>
              <a:latin typeface="+mn-lt"/>
              <a:ea typeface="+mn-ea"/>
              <a:cs typeface="+mn-cs"/>
            </a:endParaRPr>
          </a:p>
          <a:p>
            <a:pPr marL="171450" indent="-171450" algn="r" rtl="1" eaLnBrk="1" fontAlgn="ctr" latinLnBrk="0" hangingPunct="1">
              <a:buFont typeface="Wingdings" panose="05000000000000000000" pitchFamily="2" charset="2"/>
              <a:buChar char="q"/>
            </a:pPr>
            <a:r>
              <a:rPr lang="ar-LB" sz="1200" b="0" i="0" u="none" strike="noStrike" kern="1200" dirty="0">
                <a:solidFill>
                  <a:schemeClr val="tx1"/>
                </a:solidFill>
                <a:effectLst/>
                <a:latin typeface="+mn-lt"/>
                <a:ea typeface="+mn-ea"/>
                <a:cs typeface="+mn-cs"/>
              </a:rPr>
              <a:t>فرغت السّيّارةُ من الوقود.</a:t>
            </a:r>
            <a:endParaRPr lang="en-US" sz="1200" b="0" i="0" u="none" strike="noStrike" kern="1200" dirty="0">
              <a:solidFill>
                <a:schemeClr val="tx1"/>
              </a:solidFill>
              <a:effectLst/>
              <a:latin typeface="+mn-lt"/>
              <a:ea typeface="+mn-ea"/>
              <a:cs typeface="+mn-cs"/>
            </a:endParaRP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endParaRPr kumimoji="0" lang="ar-LB"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algn="r"/>
            <a:r>
              <a:rPr lang="ar-LB" sz="800" b="1" u="sng" dirty="0"/>
              <a:t>تقول المعلّمة:</a:t>
            </a:r>
            <a:endParaRPr lang="en-US" sz="800" u="sng" dirty="0"/>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kumimoji="0" lang="ar-LB"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فَكّروا  جيّدًا.</a:t>
            </a:r>
            <a:endParaRPr kumimoji="0" lang="en-US"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467C1-6FB2-4A73-A497-41901D705B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968528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r>
              <a:rPr lang="ar-LB" b="1" u="sng" dirty="0"/>
              <a:t>تقول المعلّمة:</a:t>
            </a:r>
            <a:endParaRPr lang="en-US" u="sng" dirty="0"/>
          </a:p>
          <a:p>
            <a:pPr marL="0" marR="0" lvl="0" indent="0" algn="r" defTabSz="914400" rtl="1" eaLnBrk="1" fontAlgn="auto" latinLnBrk="0" hangingPunct="1">
              <a:lnSpc>
                <a:spcPct val="100000"/>
              </a:lnSpc>
              <a:spcBef>
                <a:spcPts val="0"/>
              </a:spcBef>
              <a:spcAft>
                <a:spcPts val="0"/>
              </a:spcAft>
              <a:buClrTx/>
              <a:buSzTx/>
              <a:buFontTx/>
              <a:buNone/>
              <a:tabLst/>
              <a:defRPr/>
            </a:pPr>
            <a:r>
              <a:rPr lang="ar-LB" b="1" baseline="0" dirty="0">
                <a:latin typeface="Adobe Arabic" panose="02040503050201020203" pitchFamily="18" charset="-78"/>
                <a:cs typeface="Adobe Arabic" panose="02040503050201020203" pitchFamily="18" charset="-78"/>
              </a:rPr>
              <a:t>الآن </a:t>
            </a:r>
            <a:r>
              <a:rPr kumimoji="0" lang="ar-LB" sz="12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سَأَقرأ عليكم بعضَ الأسئلةِ تمهيدًا للاستماع الثّاني، اصغوا إلى الأسئلة بانتباهٍ لكي تتمكّنوا من الإجابة عنها بعد الاستماع الثاني (</a:t>
            </a:r>
            <a:r>
              <a:rPr kumimoji="0" lang="ar-LB"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تُقرأ الأسئلة تباعًا دون إظهارها مكتوبة)</a:t>
            </a:r>
            <a:r>
              <a:rPr kumimoji="0" lang="ar-LB" sz="12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a:t>
            </a: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274320" indent="-274320" algn="just" rtl="1">
              <a:buFont typeface="+mj-lt"/>
              <a:buAutoNum type="arabicPeriod"/>
            </a:pPr>
            <a:r>
              <a:rPr lang="ar-LB" sz="1200" b="0" u="none" dirty="0">
                <a:solidFill>
                  <a:schemeClr val="tx1"/>
                </a:solidFill>
                <a:latin typeface="Adobe Arabic" panose="02040503050201020203" pitchFamily="18" charset="-78"/>
                <a:cs typeface="Adobe Arabic" panose="02040503050201020203" pitchFamily="18" charset="-78"/>
              </a:rPr>
              <a:t>ترتيب</a:t>
            </a:r>
            <a:r>
              <a:rPr lang="ar-LB" sz="1200" b="0" u="none" baseline="0" dirty="0">
                <a:solidFill>
                  <a:schemeClr val="tx1"/>
                </a:solidFill>
                <a:latin typeface="Adobe Arabic" panose="02040503050201020203" pitchFamily="18" charset="-78"/>
                <a:cs typeface="Adobe Arabic" panose="02040503050201020203" pitchFamily="18" charset="-78"/>
              </a:rPr>
              <a:t> </a:t>
            </a:r>
            <a:r>
              <a:rPr lang="ar-SA" sz="1200" b="0" u="none" dirty="0">
                <a:solidFill>
                  <a:schemeClr val="tx1"/>
                </a:solidFill>
                <a:latin typeface="Adobe Arabic" panose="02040503050201020203" pitchFamily="18" charset="-78"/>
                <a:cs typeface="Adobe Arabic" panose="02040503050201020203" pitchFamily="18" charset="-78"/>
              </a:rPr>
              <a:t>الأحداث بحسب تسلسلها في النّصّ</a:t>
            </a:r>
            <a:r>
              <a:rPr lang="ar-LB" sz="1200" b="0" u="none" dirty="0">
                <a:solidFill>
                  <a:schemeClr val="tx1"/>
                </a:solidFill>
                <a:latin typeface="Adobe Arabic" panose="02040503050201020203" pitchFamily="18" charset="-78"/>
                <a:cs typeface="Adobe Arabic" panose="02040503050201020203" pitchFamily="18" charset="-78"/>
              </a:rPr>
              <a:t>.</a:t>
            </a:r>
            <a:endParaRPr lang="en-US" sz="1200" b="0" u="none" dirty="0">
              <a:solidFill>
                <a:schemeClr val="tx1"/>
              </a:solidFill>
              <a:latin typeface="Adobe Arabic" panose="02040503050201020203" pitchFamily="18" charset="-78"/>
              <a:cs typeface="Adobe Arabic" panose="02040503050201020203" pitchFamily="18" charset="-78"/>
            </a:endParaRPr>
          </a:p>
          <a:p>
            <a:pPr marL="274320" marR="0" lvl="0" indent="-274320" algn="just" defTabSz="914400" rtl="1" eaLnBrk="1" fontAlgn="auto" latinLnBrk="0" hangingPunct="1">
              <a:lnSpc>
                <a:spcPct val="90000"/>
              </a:lnSpc>
              <a:spcBef>
                <a:spcPts val="1200"/>
              </a:spcBef>
              <a:spcAft>
                <a:spcPts val="200"/>
              </a:spcAft>
              <a:buClr>
                <a:srgbClr val="4A66AC"/>
              </a:buClr>
              <a:buSzPct val="100000"/>
              <a:buFont typeface="+mj-lt"/>
              <a:buAutoNum type="arabicPeriod"/>
              <a:tabLst/>
              <a:defRPr/>
            </a:pPr>
            <a:r>
              <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تحديد بعض الكلمات من النّصّ.  </a:t>
            </a:r>
          </a:p>
          <a:p>
            <a:pPr marL="274320" marR="0" lvl="0" indent="-274320" algn="just" defTabSz="914400" rtl="1" eaLnBrk="1" fontAlgn="auto" latinLnBrk="0" hangingPunct="1">
              <a:lnSpc>
                <a:spcPct val="90000"/>
              </a:lnSpc>
              <a:spcBef>
                <a:spcPts val="1200"/>
              </a:spcBef>
              <a:spcAft>
                <a:spcPts val="200"/>
              </a:spcAft>
              <a:buClr>
                <a:srgbClr val="4A66AC"/>
              </a:buClr>
              <a:buSzPct val="100000"/>
              <a:buFont typeface="+mj-lt"/>
              <a:buAutoNum type="arabicPeriod"/>
              <a:tabLst/>
              <a:defRPr/>
            </a:pPr>
            <a:r>
              <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تمييز المشكلة والحلّ. </a:t>
            </a:r>
          </a:p>
          <a:p>
            <a:pPr marL="0" marR="0" lvl="0" indent="0" algn="r" defTabSz="914400" rtl="1" eaLnBrk="1" fontAlgn="auto" latinLnBrk="0" hangingPunct="1">
              <a:lnSpc>
                <a:spcPct val="100000"/>
              </a:lnSpc>
              <a:spcBef>
                <a:spcPts val="0"/>
              </a:spcBef>
              <a:spcAft>
                <a:spcPts val="0"/>
              </a:spcAft>
              <a:buClrTx/>
              <a:buSzTx/>
              <a:buFont typeface="Adobe Arabic" panose="02040503050201020203" pitchFamily="18" charset="-78"/>
              <a:buNone/>
              <a:tabLst/>
              <a:defRPr/>
            </a:pPr>
            <a:endPar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algn="r"/>
            <a:r>
              <a:rPr lang="ar-LB" b="1" u="sng" dirty="0"/>
              <a:t>تقول المعلّمة:</a:t>
            </a:r>
            <a:endParaRPr lang="en-US" u="sng" dirty="0"/>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b="1" baseline="0" dirty="0">
                <a:latin typeface="Adobe Arabic" panose="02040503050201020203" pitchFamily="18" charset="-78"/>
                <a:cs typeface="Adobe Arabic" panose="02040503050201020203" pitchFamily="18" charset="-78"/>
              </a:rPr>
              <a:t>والآن حان وقت الاستماع </a:t>
            </a:r>
            <a:r>
              <a:rPr kumimoji="0" lang="ar-LB" sz="12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الثّاني إلى</a:t>
            </a:r>
            <a:r>
              <a:rPr kumimoji="0" lang="ar-LB" sz="1200" b="1" i="0" u="none" strike="noStrike" kern="1200" cap="none" spc="0" normalizeH="0" baseline="0" noProof="0" dirty="0">
                <a:ln>
                  <a:noFill/>
                </a:ln>
                <a:solidFill>
                  <a:schemeClr val="tx1"/>
                </a:solidFill>
                <a:effectLst/>
                <a:uLnTx/>
                <a:uFillTx/>
                <a:latin typeface="Adobe Arabic" panose="02040503050201020203" pitchFamily="18" charset="-78"/>
                <a:ea typeface="+mn-ea"/>
                <a:cs typeface="Adobe Arabic" panose="02040503050201020203" pitchFamily="18" charset="-78"/>
              </a:rPr>
              <a:t> ا</a:t>
            </a:r>
            <a:r>
              <a:rPr lang="ar-LB" sz="1200" b="1" baseline="0" dirty="0">
                <a:latin typeface="Adobe Arabic" panose="02040503050201020203" pitchFamily="18" charset="-78"/>
                <a:cs typeface="Adobe Arabic" panose="02040503050201020203" pitchFamily="18" charset="-78"/>
              </a:rPr>
              <a:t>لنّصّ:</a:t>
            </a:r>
            <a:r>
              <a:rPr lang="ar-LB" dirty="0"/>
              <a:t> </a:t>
            </a: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LB" sz="12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ct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latin typeface="+mn-lt"/>
                <a:ea typeface="+mn-ea"/>
                <a:cs typeface="+mn-cs"/>
              </a:rPr>
              <a:t>نخوةٌ لبنانية</a:t>
            </a:r>
          </a:p>
          <a:p>
            <a:pPr marL="0" marR="0" lvl="0" indent="0" algn="ctr"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latin typeface="+mn-lt"/>
                <a:ea typeface="+mn-ea"/>
                <a:cs typeface="+mn-cs"/>
              </a:rPr>
              <a:t>تحتَ</a:t>
            </a:r>
            <a:r>
              <a:rPr lang="ar-LB" sz="1200" kern="1200" baseline="0" noProof="0" dirty="0">
                <a:solidFill>
                  <a:schemeClr val="tx1"/>
                </a:solidFill>
                <a:latin typeface="+mn-lt"/>
                <a:ea typeface="+mn-ea"/>
                <a:cs typeface="+mn-cs"/>
              </a:rPr>
              <a:t> قلعةِ نيحا</a:t>
            </a:r>
            <a:r>
              <a:rPr lang="ar-LB" sz="1200" kern="1200" noProof="0" dirty="0">
                <a:solidFill>
                  <a:schemeClr val="tx1"/>
                </a:solidFill>
                <a:latin typeface="+mn-lt"/>
                <a:ea typeface="+mn-ea"/>
                <a:cs typeface="+mn-cs"/>
              </a:rPr>
              <a:t> التّاريخيّة، مزرعةٌ صغيرةٌ،</a:t>
            </a:r>
            <a:r>
              <a:rPr lang="ar-LB" sz="1200" kern="1200" baseline="0" noProof="0" dirty="0">
                <a:solidFill>
                  <a:schemeClr val="tx1"/>
                </a:solidFill>
                <a:latin typeface="+mn-lt"/>
                <a:ea typeface="+mn-ea"/>
                <a:cs typeface="+mn-cs"/>
              </a:rPr>
              <a:t> </a:t>
            </a:r>
            <a:r>
              <a:rPr lang="ar-LB" sz="1200" kern="1200" noProof="0" dirty="0">
                <a:solidFill>
                  <a:schemeClr val="tx1"/>
                </a:solidFill>
                <a:latin typeface="+mn-lt"/>
                <a:ea typeface="+mn-ea"/>
                <a:cs typeface="+mn-cs"/>
              </a:rPr>
              <a:t>زُجَّت سيّارتُنا عندها في منزَلَقٍ منَ الوحولِ، والوقتُ مَغيبٌ والظّلمةُ تغالبُ النّورَ. </a:t>
            </a:r>
          </a:p>
          <a:p>
            <a:pPr marL="0" marR="0" lvl="0" indent="0" algn="just"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latin typeface="+mn-lt"/>
                <a:ea typeface="+mn-ea"/>
                <a:cs typeface="+mn-cs"/>
              </a:rPr>
              <a:t>أطلتْ أُختي منْ شفا الطّريقِ،</a:t>
            </a:r>
            <a:r>
              <a:rPr lang="ar-LB" sz="1200" kern="1200" baseline="0" noProof="0" dirty="0">
                <a:solidFill>
                  <a:schemeClr val="tx1"/>
                </a:solidFill>
                <a:latin typeface="+mn-lt"/>
                <a:ea typeface="+mn-ea"/>
                <a:cs typeface="+mn-cs"/>
              </a:rPr>
              <a:t> فَقلنا لها بِكلمةٍ وَاحدةٍ: أنتِ تشرفينَ</a:t>
            </a:r>
            <a:r>
              <a:rPr lang="ar-LB" sz="1200" kern="1200" noProof="0" dirty="0">
                <a:solidFill>
                  <a:schemeClr val="tx1"/>
                </a:solidFill>
                <a:latin typeface="+mn-lt"/>
                <a:ea typeface="+mn-ea"/>
                <a:cs typeface="+mn-cs"/>
              </a:rPr>
              <a:t> على وادٍ؛</a:t>
            </a:r>
            <a:r>
              <a:rPr lang="ar-LB" sz="1200" kern="1200" baseline="0" noProof="0" dirty="0">
                <a:solidFill>
                  <a:schemeClr val="tx1"/>
                </a:solidFill>
                <a:latin typeface="+mn-lt"/>
                <a:ea typeface="+mn-ea"/>
                <a:cs typeface="+mn-cs"/>
              </a:rPr>
              <a:t> فَلتحَاذري الوقوعَ فيهِ؛ وَمِنَ المناسبِ أنْ تَرجِعي قَليلًا إلى الوراءِ. كانَ ثمةَ </a:t>
            </a:r>
            <a:r>
              <a:rPr lang="ar-LB" sz="1200" kern="1200" noProof="0" dirty="0">
                <a:solidFill>
                  <a:schemeClr val="tx1"/>
                </a:solidFill>
                <a:latin typeface="+mn-lt"/>
                <a:ea typeface="+mn-ea"/>
                <a:cs typeface="+mn-cs"/>
              </a:rPr>
              <a:t>منزلٌ</a:t>
            </a:r>
            <a:r>
              <a:rPr lang="ar-LB" sz="1200" kern="1200" baseline="0" noProof="0" dirty="0">
                <a:solidFill>
                  <a:schemeClr val="tx1"/>
                </a:solidFill>
                <a:latin typeface="+mn-lt"/>
                <a:ea typeface="+mn-ea"/>
                <a:cs typeface="+mn-cs"/>
              </a:rPr>
              <a:t> قريبٌ، فانبرى أخوايَ يُناديانِ مَنْ فيهِ، ولمْ يتوقَّفا عَنْ ذَلِكَ، حتّى ظَهَرَ رَجلٌ </a:t>
            </a:r>
            <a:r>
              <a:rPr lang="ar-LB" sz="1200" kern="1200" noProof="0" dirty="0">
                <a:solidFill>
                  <a:schemeClr val="tx1"/>
                </a:solidFill>
                <a:latin typeface="+mn-lt"/>
                <a:ea typeface="+mn-ea"/>
                <a:cs typeface="+mn-cs"/>
              </a:rPr>
              <a:t>وَقورُ المَشيبِ فقلتُ لهما:</a:t>
            </a:r>
            <a:r>
              <a:rPr lang="ar-LB" sz="1200" kern="1200" baseline="0" noProof="0" dirty="0">
                <a:solidFill>
                  <a:schemeClr val="tx1"/>
                </a:solidFill>
                <a:latin typeface="+mn-lt"/>
                <a:ea typeface="+mn-ea"/>
                <a:cs typeface="+mn-cs"/>
              </a:rPr>
              <a:t> أتشاهِدان ذلِكَ الرّجل؟ إنّهُ يهرولُ إلينا.</a:t>
            </a:r>
          </a:p>
          <a:p>
            <a:pPr marL="0" marR="0" lvl="0" indent="0" algn="just"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latin typeface="+mn-lt"/>
                <a:ea typeface="+mn-ea"/>
                <a:cs typeface="+mn-cs"/>
              </a:rPr>
              <a:t>أخَذَ</a:t>
            </a:r>
            <a:r>
              <a:rPr lang="ar-LB" sz="1200" kern="1200" baseline="0" noProof="0" dirty="0">
                <a:solidFill>
                  <a:schemeClr val="tx1"/>
                </a:solidFill>
                <a:latin typeface="+mn-lt"/>
                <a:ea typeface="+mn-ea"/>
                <a:cs typeface="+mn-cs"/>
              </a:rPr>
              <a:t> الرّجلُ </a:t>
            </a:r>
            <a:r>
              <a:rPr lang="ar-LB" sz="1200" kern="1200" noProof="0" dirty="0">
                <a:solidFill>
                  <a:schemeClr val="tx1"/>
                </a:solidFill>
                <a:latin typeface="+mn-lt"/>
                <a:ea typeface="+mn-ea"/>
                <a:cs typeface="+mn-cs"/>
              </a:rPr>
              <a:t>يُنادي</a:t>
            </a:r>
            <a:r>
              <a:rPr lang="ar-LB" sz="1200" kern="1200" baseline="0" noProof="0" dirty="0">
                <a:solidFill>
                  <a:schemeClr val="tx1"/>
                </a:solidFill>
                <a:latin typeface="+mn-lt"/>
                <a:ea typeface="+mn-ea"/>
                <a:cs typeface="+mn-cs"/>
              </a:rPr>
              <a:t> شّبان المزرعةٍ الذينَ بدأوا يتوافدونَ، وهوَ يقول لهم: لَنْ تستطيعوا رَفعَ السّيارةِ مِنْ مكانها، اذا لَمْ تَجمعوا قِواكم كُلّها وانطلقَ هؤلاءِ يَعملونَ ما في وسعهمْ، لكي يرفعوا السّيارةَ مٍنَ الحفرةِ التّي وقعت فيها، من دونِ أنْ يواكلوا أو يتراجعوا، تدفعهم إلى ذلك نَخوةٌ لبنانيّةٌ، والرّجلُ ما يزالُ يستحثهم قائلًا: لا تهتموا للصعابِ، ولتبذلوا أقصى طاقاتكم، وسَوفَ تنجحونَ.</a:t>
            </a:r>
          </a:p>
          <a:p>
            <a:pPr marL="0" marR="0" lvl="0" indent="0" algn="just" defTabSz="914400" rtl="1" eaLnBrk="1" fontAlgn="auto" latinLnBrk="0" hangingPunct="1">
              <a:lnSpc>
                <a:spcPct val="100000"/>
              </a:lnSpc>
              <a:spcBef>
                <a:spcPts val="0"/>
              </a:spcBef>
              <a:spcAft>
                <a:spcPts val="0"/>
              </a:spcAft>
              <a:buClrTx/>
              <a:buSzTx/>
              <a:buFontTx/>
              <a:buNone/>
              <a:tabLst/>
              <a:defRPr/>
            </a:pPr>
            <a:r>
              <a:rPr lang="ar-LB" sz="1200" kern="1200" baseline="0" noProof="0" dirty="0">
                <a:solidFill>
                  <a:schemeClr val="tx1"/>
                </a:solidFill>
                <a:latin typeface="+mn-lt"/>
                <a:ea typeface="+mn-ea"/>
                <a:cs typeface="+mn-cs"/>
              </a:rPr>
              <a:t>وهكذا تمَّ لهؤلاءِ الشّبانِ ما أرادوا، فشكرناهم وتابعنا طريقنا.</a:t>
            </a:r>
          </a:p>
          <a:p>
            <a:pPr marL="0" marR="0" lvl="0" indent="0" algn="l"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latin typeface="+mn-lt"/>
                <a:ea typeface="+mn-ea"/>
                <a:cs typeface="+mn-cs"/>
              </a:rPr>
              <a:t>				حَسيب عبد السّاتر</a:t>
            </a:r>
          </a:p>
          <a:p>
            <a:pPr marL="0" marR="0" lvl="0" indent="0" algn="l"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latin typeface="+mn-lt"/>
                <a:ea typeface="+mn-ea"/>
                <a:cs typeface="+mn-cs"/>
              </a:rPr>
              <a:t>				"تذكّرْ يا سَعيدُ</a:t>
            </a:r>
            <a:r>
              <a:rPr kumimoji="0" lang="ar-LB" sz="12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a:t>
            </a:r>
            <a:endPar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5"/>
          </p:nvPr>
        </p:nvSpPr>
        <p:spPr/>
        <p:txBody>
          <a:bodyPr/>
          <a:lstStyle/>
          <a:p>
            <a:fld id="{851B0D3E-215D-4BBC-9BDA-62133C2D282B}" type="slidenum">
              <a:rPr lang="en-US" smtClean="0"/>
              <a:pPr/>
              <a:t>16</a:t>
            </a:fld>
            <a:endParaRPr lang="en-US"/>
          </a:p>
        </p:txBody>
      </p:sp>
    </p:spTree>
    <p:extLst>
      <p:ext uri="{BB962C8B-B14F-4D97-AF65-F5344CB8AC3E}">
        <p14:creationId xmlns:p14="http://schemas.microsoft.com/office/powerpoint/2010/main" val="15981311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ar-LB"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algn="r"/>
            <a:r>
              <a:rPr lang="ar-LB" b="1" u="sng" dirty="0"/>
              <a:t>تقول المعلّمة:</a:t>
            </a:r>
            <a:endParaRPr lang="en-US" u="sng" dirty="0"/>
          </a:p>
          <a:p>
            <a:pPr algn="r" rtl="1">
              <a:spcBef>
                <a:spcPts val="600"/>
              </a:spcBef>
            </a:pPr>
            <a:r>
              <a:rPr kumimoji="0" lang="ar-LB" sz="1200" b="1" i="0" u="none" strike="noStrike" kern="1200" cap="all" spc="100" normalizeH="0" baseline="0" noProof="0" dirty="0">
                <a:ln>
                  <a:noFill/>
                </a:ln>
                <a:solidFill>
                  <a:schemeClr val="tx1">
                    <a:lumMod val="65000"/>
                    <a:lumOff val="35000"/>
                  </a:schemeClr>
                </a:solidFill>
                <a:effectLst/>
                <a:uLnTx/>
                <a:uFillTx/>
                <a:latin typeface="Adobe Arabic"/>
                <a:ea typeface="+mn-ea"/>
                <a:cs typeface="Adobe Arabic"/>
              </a:rPr>
              <a:t>أُرَتِّبُ الْأَحْداثَ ترتيبًا صحيحًا، حَسَبِ ما سَمِعْتُهُ في النَّصِّ:</a:t>
            </a:r>
            <a:endParaRPr kumimoji="0" lang="ar-LB" sz="1200" b="1" i="0"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latin typeface="+mn-lt"/>
                <a:ea typeface="+mn-ea"/>
                <a:cs typeface="+mn-cs"/>
              </a:rPr>
              <a:t>أطلتْ أُختي منْ شفا الطّريقِ.</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latin typeface="+mn-lt"/>
                <a:ea typeface="+mn-ea"/>
                <a:cs typeface="+mn-cs"/>
              </a:rPr>
              <a:t>زُجَّت سيّارتُنا في منزَلَقٍ منَ الوحولِ.</a:t>
            </a:r>
            <a:r>
              <a:rPr lang="ar-LB" sz="1200" kern="1200" baseline="0" noProof="0" dirty="0">
                <a:solidFill>
                  <a:schemeClr val="tx1"/>
                </a:solidFill>
                <a:latin typeface="+mn-lt"/>
                <a:ea typeface="+mn-ea"/>
                <a:cs typeface="+mn-cs"/>
              </a:rPr>
              <a:t>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latin typeface="+mn-lt"/>
                <a:ea typeface="+mn-ea"/>
                <a:cs typeface="+mn-cs"/>
              </a:rPr>
              <a:t>أخَذَ</a:t>
            </a:r>
            <a:r>
              <a:rPr lang="ar-LB" sz="1200" kern="1200" baseline="0" noProof="0" dirty="0">
                <a:solidFill>
                  <a:schemeClr val="tx1"/>
                </a:solidFill>
                <a:latin typeface="+mn-lt"/>
                <a:ea typeface="+mn-ea"/>
                <a:cs typeface="+mn-cs"/>
              </a:rPr>
              <a:t> الرّجلُ </a:t>
            </a:r>
            <a:r>
              <a:rPr lang="ar-LB" sz="1200" kern="1200" noProof="0" dirty="0">
                <a:solidFill>
                  <a:schemeClr val="tx1"/>
                </a:solidFill>
                <a:latin typeface="+mn-lt"/>
                <a:ea typeface="+mn-ea"/>
                <a:cs typeface="+mn-cs"/>
              </a:rPr>
              <a:t>يُنادي</a:t>
            </a:r>
            <a:r>
              <a:rPr lang="ar-LB" sz="1200" kern="1200" baseline="0" noProof="0" dirty="0">
                <a:solidFill>
                  <a:schemeClr val="tx1"/>
                </a:solidFill>
                <a:latin typeface="+mn-lt"/>
                <a:ea typeface="+mn-ea"/>
                <a:cs typeface="+mn-cs"/>
              </a:rPr>
              <a:t> شّبان المزرعةٍ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baseline="0" noProof="0" dirty="0">
                <a:solidFill>
                  <a:schemeClr val="tx1"/>
                </a:solidFill>
                <a:latin typeface="+mn-lt"/>
                <a:ea typeface="+mn-ea"/>
                <a:cs typeface="+mn-cs"/>
              </a:rPr>
              <a:t>وانطلقَ هؤلاءِ يَعملونَ ما في وسعهمْ، لكي يرفعوا السّيارةَ مٍنَ الحفرةِ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baseline="0" noProof="0" dirty="0">
                <a:solidFill>
                  <a:schemeClr val="tx1"/>
                </a:solidFill>
                <a:latin typeface="+mn-lt"/>
                <a:ea typeface="+mn-ea"/>
                <a:cs typeface="+mn-cs"/>
              </a:rPr>
              <a:t>حتّى ظَهَرَ رَجلٌ </a:t>
            </a:r>
            <a:r>
              <a:rPr lang="ar-LB" sz="1200" kern="1200" noProof="0" dirty="0">
                <a:solidFill>
                  <a:schemeClr val="tx1"/>
                </a:solidFill>
                <a:latin typeface="+mn-lt"/>
                <a:ea typeface="+mn-ea"/>
                <a:cs typeface="+mn-cs"/>
              </a:rPr>
              <a:t>وَقورُ المَشيبِ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baseline="0" noProof="0" dirty="0">
                <a:solidFill>
                  <a:schemeClr val="tx1"/>
                </a:solidFill>
                <a:latin typeface="+mn-lt"/>
                <a:ea typeface="+mn-ea"/>
                <a:cs typeface="+mn-cs"/>
              </a:rPr>
              <a:t>كانَ ثمةَ </a:t>
            </a:r>
            <a:r>
              <a:rPr lang="ar-LB" sz="1200" kern="1200" noProof="0" dirty="0">
                <a:solidFill>
                  <a:schemeClr val="tx1"/>
                </a:solidFill>
                <a:latin typeface="+mn-lt"/>
                <a:ea typeface="+mn-ea"/>
                <a:cs typeface="+mn-cs"/>
              </a:rPr>
              <a:t>منزلٌ</a:t>
            </a:r>
            <a:r>
              <a:rPr lang="ar-LB" sz="1200" kern="1200" baseline="0" noProof="0" dirty="0">
                <a:solidFill>
                  <a:schemeClr val="tx1"/>
                </a:solidFill>
                <a:latin typeface="+mn-lt"/>
                <a:ea typeface="+mn-ea"/>
                <a:cs typeface="+mn-cs"/>
              </a:rPr>
              <a:t> قريبٌ، فانبرى أخوايَ يُناديانِ مَنْ فيهِ.</a:t>
            </a:r>
          </a:p>
          <a:p>
            <a:pPr marL="0" marR="0" lvl="0" indent="0" algn="just" defTabSz="914400" rtl="1" eaLnBrk="1" fontAlgn="auto" latinLnBrk="0" hangingPunct="1">
              <a:lnSpc>
                <a:spcPct val="100000"/>
              </a:lnSpc>
              <a:spcBef>
                <a:spcPts val="0"/>
              </a:spcBef>
              <a:spcAft>
                <a:spcPts val="0"/>
              </a:spcAft>
              <a:buClrTx/>
              <a:buSzTx/>
              <a:buFontTx/>
              <a:buNone/>
              <a:tabLst/>
              <a:defRPr/>
            </a:pPr>
            <a:r>
              <a:rPr lang="ar-LB" sz="1200" kern="1200" baseline="0" noProof="0" dirty="0">
                <a:solidFill>
                  <a:schemeClr val="tx1"/>
                </a:solidFill>
                <a:latin typeface="+mn-lt"/>
                <a:ea typeface="+mn-ea"/>
                <a:cs typeface="+mn-cs"/>
              </a:rPr>
              <a:t>والرّجلُ ما يزالُ يستحثهم </a:t>
            </a:r>
          </a:p>
          <a:p>
            <a:pPr marL="0" marR="0" lvl="0" indent="0" algn="just" defTabSz="914400" rtl="1" eaLnBrk="1" fontAlgn="auto" latinLnBrk="0" hangingPunct="1">
              <a:lnSpc>
                <a:spcPct val="100000"/>
              </a:lnSpc>
              <a:spcBef>
                <a:spcPts val="0"/>
              </a:spcBef>
              <a:spcAft>
                <a:spcPts val="0"/>
              </a:spcAft>
              <a:buClrTx/>
              <a:buSzTx/>
              <a:buFontTx/>
              <a:buNone/>
              <a:tabLst/>
              <a:defRPr/>
            </a:pPr>
            <a:r>
              <a:rPr lang="ar-LB" sz="1200" kern="1200" baseline="0" noProof="0" dirty="0">
                <a:solidFill>
                  <a:schemeClr val="tx1"/>
                </a:solidFill>
                <a:latin typeface="+mn-lt"/>
                <a:ea typeface="+mn-ea"/>
                <a:cs typeface="+mn-cs"/>
              </a:rPr>
              <a:t>وهكذا تمَّ لهؤلاءِ الشّبانِ ما أرادوا، فشكرناهم وتابعنا طريقنا.</a:t>
            </a: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LB" sz="12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algn="r"/>
            <a:r>
              <a:rPr lang="ar-LB" b="1" u="sng" dirty="0"/>
              <a:t>تقول المعلّمة:</a:t>
            </a:r>
            <a:endParaRPr lang="en-US" u="sng" dirty="0"/>
          </a:p>
          <a:p>
            <a:pPr marL="0" marR="0" lvl="0" indent="0" algn="just" defTabSz="914400" rtl="1" eaLnBrk="1" fontAlgn="auto" latinLnBrk="0" hangingPunct="1">
              <a:lnSpc>
                <a:spcPct val="100000"/>
              </a:lnSpc>
              <a:spcBef>
                <a:spcPts val="0"/>
              </a:spcBef>
              <a:spcAft>
                <a:spcPts val="0"/>
              </a:spcAft>
              <a:buClrTx/>
              <a:buSzTx/>
              <a:buFontTx/>
              <a:buNone/>
              <a:tabLst/>
              <a:defRPr/>
            </a:pPr>
            <a:r>
              <a:rPr kumimoji="0" lang="ar-LB" sz="1200" b="1" i="0" u="none" strike="noStrike" kern="1200" cap="none" spc="0" normalizeH="0" baseline="0" noProof="0" dirty="0">
                <a:ln>
                  <a:noFill/>
                </a:ln>
                <a:solidFill>
                  <a:prstClr val="black"/>
                </a:solidFill>
                <a:effectLst/>
                <a:uLnTx/>
                <a:uFillTx/>
                <a:latin typeface="+mn-lt"/>
                <a:ea typeface="+mn-ea"/>
                <a:cs typeface="+mn-cs"/>
              </a:rPr>
              <a:t>ركّزوا جيّدًا.</a:t>
            </a:r>
          </a:p>
          <a:p>
            <a:pPr algn="r" rtl="1"/>
            <a:endParaRPr lang="en-US" dirty="0"/>
          </a:p>
        </p:txBody>
      </p:sp>
      <p:sp>
        <p:nvSpPr>
          <p:cNvPr id="4" name="Slide Number Placeholder 3"/>
          <p:cNvSpPr>
            <a:spLocks noGrp="1"/>
          </p:cNvSpPr>
          <p:nvPr>
            <p:ph type="sldNum" sz="quarter" idx="10"/>
          </p:nvPr>
        </p:nvSpPr>
        <p:spPr/>
        <p:txBody>
          <a:bodyPr/>
          <a:lstStyle/>
          <a:p>
            <a:fld id="{C46E482A-DDB3-40FF-89A4-23361A5A5CFF}" type="slidenum">
              <a:rPr lang="en-US" smtClean="0"/>
              <a:pPr/>
              <a:t>17</a:t>
            </a:fld>
            <a:endParaRPr lang="en-US"/>
          </a:p>
        </p:txBody>
      </p:sp>
    </p:spTree>
    <p:extLst>
      <p:ext uri="{BB962C8B-B14F-4D97-AF65-F5344CB8AC3E}">
        <p14:creationId xmlns:p14="http://schemas.microsoft.com/office/powerpoint/2010/main" val="27305012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r>
              <a:rPr lang="ar-LB" b="1" u="sng" dirty="0"/>
              <a:t>تقول المعلّمة:</a:t>
            </a:r>
            <a:endParaRPr lang="en-US" u="sng" dirty="0"/>
          </a:p>
          <a:p>
            <a:pPr algn="r" rtl="1"/>
            <a:r>
              <a:rPr lang="ar-LB" sz="1200" dirty="0"/>
              <a:t>تحققوا من إجاباتكم.</a:t>
            </a:r>
            <a:endParaRPr lang="en-US" sz="1200" dirty="0"/>
          </a:p>
          <a:p>
            <a:pPr algn="r" rtl="1"/>
            <a:endParaRPr lang="en-US" dirty="0"/>
          </a:p>
        </p:txBody>
      </p:sp>
      <p:sp>
        <p:nvSpPr>
          <p:cNvPr id="4" name="Slide Number Placeholder 3"/>
          <p:cNvSpPr>
            <a:spLocks noGrp="1"/>
          </p:cNvSpPr>
          <p:nvPr>
            <p:ph type="sldNum" sz="quarter" idx="10"/>
          </p:nvPr>
        </p:nvSpPr>
        <p:spPr/>
        <p:txBody>
          <a:bodyPr/>
          <a:lstStyle/>
          <a:p>
            <a:fld id="{C46E482A-DDB3-40FF-89A4-23361A5A5CFF}" type="slidenum">
              <a:rPr lang="en-US" smtClean="0"/>
              <a:pPr/>
              <a:t>18</a:t>
            </a:fld>
            <a:endParaRPr lang="en-US"/>
          </a:p>
        </p:txBody>
      </p:sp>
    </p:spTree>
    <p:extLst>
      <p:ext uri="{BB962C8B-B14F-4D97-AF65-F5344CB8AC3E}">
        <p14:creationId xmlns:p14="http://schemas.microsoft.com/office/powerpoint/2010/main" val="33484244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r>
              <a:rPr lang="ar-LB" sz="800" b="1" u="sng" dirty="0"/>
              <a:t>تقول المعلّمة:</a:t>
            </a:r>
            <a:endParaRPr lang="en-US" sz="800" u="sng" dirty="0"/>
          </a:p>
          <a:p>
            <a:pPr algn="just" rtl="1"/>
            <a:r>
              <a:rPr lang="ar-LB" sz="900" b="1" u="sng" dirty="0">
                <a:solidFill>
                  <a:schemeClr val="tx1"/>
                </a:solidFill>
                <a:latin typeface="Adobe Arabic" panose="02040503050201020203" pitchFamily="18" charset="-78"/>
                <a:cs typeface="Adobe Arabic" panose="02040503050201020203" pitchFamily="18" charset="-78"/>
              </a:rPr>
              <a:t>املأ الفراغ بالكلمة المناسبة؟</a:t>
            </a:r>
          </a:p>
          <a:p>
            <a:pPr lvl="0" algn="just" rtl="1">
              <a:defRPr/>
            </a:pPr>
            <a:r>
              <a:rPr lang="ar-LB" sz="800" dirty="0"/>
              <a:t>وادٍ-مزرعة-شفا-منزلق-الوقوع-الظّلمة-قلعة</a:t>
            </a:r>
          </a:p>
          <a:p>
            <a:pPr lvl="0" algn="just" rtl="1">
              <a:defRPr/>
            </a:pPr>
            <a:r>
              <a:rPr lang="ar-LB" sz="800" dirty="0"/>
              <a:t>تحتَ  ................. نيح</a:t>
            </a:r>
            <a:r>
              <a:rPr lang="ar-LB" sz="800" baseline="0" dirty="0"/>
              <a:t>ا </a:t>
            </a:r>
            <a:r>
              <a:rPr lang="ar-LB" sz="800" dirty="0"/>
              <a:t>التّاريخيّة، ................ صغيرةٌ، زُجَّت سيّارتُنا عندها في .............. منَ الوحولِ، والوقتُ مَغيبٌ و ............... تغالبُ النّورَ. </a:t>
            </a:r>
          </a:p>
          <a:p>
            <a:pPr lvl="0" algn="just" rtl="1">
              <a:defRPr/>
            </a:pPr>
            <a:r>
              <a:rPr lang="ar-LB" sz="800" dirty="0"/>
              <a:t>أطلتْ أُختي منْ............ الطّريقِ، فَقلنا لها بِكلمةٍ وَاحدةٍ: أنتِ تشرفينَ على............. ؛ فَلتحَاذري ................ فيهِ؛ وَمِنَ المناسبِ أنْ تَرجِعي قَليلًا إلى الوراءِ. </a:t>
            </a:r>
          </a:p>
          <a:p>
            <a:pPr marL="0" indent="0" algn="r" rtl="1">
              <a:buNone/>
            </a:pPr>
            <a:r>
              <a:rPr lang="ar-SA" sz="800" dirty="0">
                <a:solidFill>
                  <a:schemeClr val="tx1"/>
                </a:solidFill>
                <a:latin typeface="Adobe Arabic" panose="02040503050201020203" pitchFamily="18" charset="-78"/>
                <a:cs typeface="Adobe Arabic" panose="02040503050201020203" pitchFamily="18" charset="-78"/>
              </a:rPr>
              <a:t>.</a:t>
            </a:r>
          </a:p>
          <a:p>
            <a:pPr marL="0" indent="0" algn="r" rtl="1">
              <a:buNone/>
            </a:pPr>
            <a:endParaRPr lang="en-US" sz="800" dirty="0">
              <a:solidFill>
                <a:schemeClr val="tx1"/>
              </a:solidFill>
              <a:latin typeface="Adobe Arabic" panose="02040503050201020203" pitchFamily="18" charset="-78"/>
              <a:cs typeface="Adobe Arabic" panose="02040503050201020203" pitchFamily="18" charset="-78"/>
            </a:endParaRPr>
          </a:p>
          <a:p>
            <a:pPr algn="r"/>
            <a:r>
              <a:rPr lang="ar-LB" sz="800" b="1" u="sng" dirty="0"/>
              <a:t>تقول المعلّمة:</a:t>
            </a:r>
            <a:endParaRPr lang="en-US" sz="800" u="sng" dirty="0"/>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kumimoji="0" lang="ar-LB" sz="1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فَكرّوا  جيدًا.</a:t>
            </a:r>
            <a:endParaRPr kumimoji="0" lang="en-US" sz="1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algn="r" rtl="1"/>
            <a:endParaRPr lang="en-US" dirty="0"/>
          </a:p>
        </p:txBody>
      </p:sp>
      <p:sp>
        <p:nvSpPr>
          <p:cNvPr id="4" name="Slide Number Placeholder 3"/>
          <p:cNvSpPr>
            <a:spLocks noGrp="1"/>
          </p:cNvSpPr>
          <p:nvPr>
            <p:ph type="sldNum" sz="quarter" idx="10"/>
          </p:nvPr>
        </p:nvSpPr>
        <p:spPr/>
        <p:txBody>
          <a:bodyPr/>
          <a:lstStyle/>
          <a:p>
            <a:fld id="{C46E482A-DDB3-40FF-89A4-23361A5A5CFF}" type="slidenum">
              <a:rPr lang="en-US" smtClean="0"/>
              <a:pPr/>
              <a:t>19</a:t>
            </a:fld>
            <a:endParaRPr lang="en-US"/>
          </a:p>
        </p:txBody>
      </p:sp>
    </p:spTree>
    <p:extLst>
      <p:ext uri="{BB962C8B-B14F-4D97-AF65-F5344CB8AC3E}">
        <p14:creationId xmlns:p14="http://schemas.microsoft.com/office/powerpoint/2010/main" val="23131493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ar-LB" sz="3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algn="r"/>
            <a:r>
              <a:rPr lang="ar-LB" sz="800" b="1" u="sng" dirty="0"/>
              <a:t>تقول المعلّمة:</a:t>
            </a:r>
            <a:endParaRPr lang="en-US" sz="800" u="sng" dirty="0"/>
          </a:p>
          <a:p>
            <a:pPr algn="r" rtl="1"/>
            <a:r>
              <a:rPr lang="ar-LB" sz="800" dirty="0"/>
              <a:t>تحقّقوا من إجاباتكم.</a:t>
            </a:r>
            <a:endParaRPr lang="en-US" sz="800" dirty="0"/>
          </a:p>
          <a:p>
            <a:pPr algn="r" rtl="1"/>
            <a:endParaRPr lang="en-US" dirty="0"/>
          </a:p>
        </p:txBody>
      </p:sp>
      <p:sp>
        <p:nvSpPr>
          <p:cNvPr id="4" name="Slide Number Placeholder 3"/>
          <p:cNvSpPr>
            <a:spLocks noGrp="1"/>
          </p:cNvSpPr>
          <p:nvPr>
            <p:ph type="sldNum" sz="quarter" idx="10"/>
          </p:nvPr>
        </p:nvSpPr>
        <p:spPr/>
        <p:txBody>
          <a:bodyPr/>
          <a:lstStyle/>
          <a:p>
            <a:fld id="{C46E482A-DDB3-40FF-89A4-23361A5A5CFF}" type="slidenum">
              <a:rPr lang="en-US" smtClean="0"/>
              <a:pPr/>
              <a:t>20</a:t>
            </a:fld>
            <a:endParaRPr lang="en-US"/>
          </a:p>
        </p:txBody>
      </p:sp>
    </p:spTree>
    <p:extLst>
      <p:ext uri="{BB962C8B-B14F-4D97-AF65-F5344CB8AC3E}">
        <p14:creationId xmlns:p14="http://schemas.microsoft.com/office/powerpoint/2010/main" val="35214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lang="en-US" sz="1100" b="1" kern="1200" dirty="0">
              <a:solidFill>
                <a:schemeClr val="tx1"/>
              </a:solidFill>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126936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r>
              <a:rPr lang="ar-LB" b="1" u="sng" dirty="0"/>
              <a:t>تقول المعلّمة:</a:t>
            </a:r>
            <a:endParaRPr lang="en-US" u="sng" dirty="0"/>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b="1" u="sng" dirty="0">
                <a:solidFill>
                  <a:schemeClr val="tx1"/>
                </a:solidFill>
                <a:latin typeface="Adobe Arabic" panose="02040503050201020203" pitchFamily="18" charset="-78"/>
                <a:cs typeface="Adobe Arabic" panose="02040503050201020203" pitchFamily="18" charset="-78"/>
              </a:rPr>
              <a:t>أضعُ دائرةً حولَ</a:t>
            </a:r>
            <a:r>
              <a:rPr lang="ar-LB" sz="1200" b="1" u="sng" baseline="0" dirty="0">
                <a:solidFill>
                  <a:schemeClr val="tx1"/>
                </a:solidFill>
                <a:latin typeface="Adobe Arabic" panose="02040503050201020203" pitchFamily="18" charset="-78"/>
                <a:cs typeface="Adobe Arabic" panose="02040503050201020203" pitchFamily="18" charset="-78"/>
              </a:rPr>
              <a:t> الإجابةِ الصّحيحةِ.</a:t>
            </a:r>
          </a:p>
          <a:p>
            <a:pPr lvl="0" algn="r" rtl="1">
              <a:defRPr/>
            </a:pPr>
            <a:r>
              <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endParaRPr lang="ar-LB" sz="1200" b="1" u="sng" dirty="0">
              <a:solidFill>
                <a:prstClr val="black"/>
              </a:solidFill>
              <a:latin typeface="Adobe Arabic" panose="02040503050201020203" pitchFamily="18" charset="-78"/>
              <a:cs typeface="Adobe Arabic" panose="02040503050201020203" pitchFamily="18" charset="-78"/>
            </a:endParaRPr>
          </a:p>
          <a:p>
            <a:pPr lvl="0" algn="r" rtl="1">
              <a:defRPr/>
            </a:pPr>
            <a:r>
              <a:rPr lang="ar-LB" sz="1200" dirty="0">
                <a:solidFill>
                  <a:prstClr val="black"/>
                </a:solidFill>
                <a:latin typeface="Adobe Arabic" panose="02040503050201020203" pitchFamily="18" charset="-78"/>
                <a:cs typeface="Adobe Arabic" panose="02040503050201020203" pitchFamily="18" charset="-78"/>
              </a:rPr>
              <a:t> </a:t>
            </a:r>
            <a:r>
              <a:rPr lang="ar-LB" sz="1200" dirty="0"/>
              <a:t>هرْولَ إلينا ( رجلٌ عجوزٌ- رجلٌ قويُ- رجلٌ مهيبٌ)</a:t>
            </a:r>
          </a:p>
          <a:p>
            <a:pPr lvl="0" algn="r" rtl="1">
              <a:defRPr/>
            </a:pPr>
            <a:endParaRPr lang="ar-LB" sz="1200" dirty="0"/>
          </a:p>
          <a:p>
            <a:pPr lvl="0" algn="r" rtl="1">
              <a:defRPr/>
            </a:pPr>
            <a:r>
              <a:rPr lang="ar-LB" sz="1200" dirty="0"/>
              <a:t>تحتَ القلعةِ التّاريخيّة، قلعةِ نيحا (بستان كبير - مزرعةٌ صغيرةٌ – طريقٌ ضيّقة – وادٍ سَحيقٌ)</a:t>
            </a:r>
          </a:p>
          <a:p>
            <a:pPr lvl="0" algn="r" rtl="1">
              <a:defRPr/>
            </a:pPr>
            <a:endParaRPr lang="ar-LB" sz="1200" dirty="0"/>
          </a:p>
          <a:p>
            <a:pPr lvl="0" algn="r" rtl="1">
              <a:defRPr/>
            </a:pPr>
            <a:r>
              <a:rPr lang="ar-LB" sz="1200" dirty="0"/>
              <a:t>كان الرّجل يستحثهم قائلًا لا تهتموا ( للصعاب – للوحول – للبرد )</a:t>
            </a:r>
          </a:p>
          <a:p>
            <a:pPr algn="r" rtl="1">
              <a:defRPr/>
            </a:pPr>
            <a:r>
              <a:rPr lang="ar-LB" sz="1200" dirty="0"/>
              <a:t> </a:t>
            </a:r>
          </a:p>
          <a:p>
            <a:pPr algn="r" rtl="1">
              <a:defRPr/>
            </a:pPr>
            <a:r>
              <a:rPr lang="ar-LB" sz="1200" dirty="0"/>
              <a:t> انتهى الشّبّانُ سريعًا منْ ( غسْلِ السّيّارة – رفْعِ السّيّارةِ- حمّلِ السّيّارة</a:t>
            </a:r>
            <a:r>
              <a:rPr lang="ar-LB" sz="1200" b="1" dirty="0">
                <a:solidFill>
                  <a:prstClr val="black"/>
                </a:solidFill>
                <a:latin typeface="Adobe Arabic" panose="02040503050201020203" pitchFamily="18" charset="-78"/>
                <a:cs typeface="Adobe Arabic" panose="02040503050201020203" pitchFamily="18" charset="-78"/>
              </a:rPr>
              <a:t>)</a:t>
            </a:r>
          </a:p>
          <a:p>
            <a:pPr algn="r"/>
            <a:r>
              <a:rPr lang="ar-LB" b="1" u="sng" dirty="0"/>
              <a:t>تقول المعلّمة:</a:t>
            </a:r>
            <a:endParaRPr lang="en-US" u="sng" dirty="0"/>
          </a:p>
          <a:p>
            <a:pPr marL="0" marR="0" lvl="0" indent="0" algn="just" defTabSz="914400" rtl="1" eaLnBrk="1" fontAlgn="auto" latinLnBrk="0" hangingPunct="1">
              <a:lnSpc>
                <a:spcPct val="100000"/>
              </a:lnSpc>
              <a:spcBef>
                <a:spcPts val="0"/>
              </a:spcBef>
              <a:spcAft>
                <a:spcPts val="0"/>
              </a:spcAft>
              <a:buClrTx/>
              <a:buSzTx/>
              <a:buFontTx/>
              <a:buNone/>
              <a:tabLst/>
              <a:defRPr/>
            </a:pPr>
            <a:r>
              <a:rPr kumimoji="0" lang="ar-LB" sz="1200" b="0" i="0" u="none" strike="noStrike" kern="1200" cap="none" spc="0" normalizeH="0" baseline="0" noProof="0" dirty="0">
                <a:ln>
                  <a:noFill/>
                </a:ln>
                <a:solidFill>
                  <a:prstClr val="black"/>
                </a:solidFill>
                <a:effectLst/>
                <a:uLnTx/>
                <a:uFillTx/>
                <a:latin typeface="+mn-lt"/>
                <a:ea typeface="+mn-ea"/>
                <a:cs typeface="+mn-cs"/>
              </a:rPr>
              <a:t>ركّزوا جيّدًا.</a:t>
            </a:r>
          </a:p>
          <a:p>
            <a:pPr algn="r" rtl="1"/>
            <a:endParaRPr lang="en-US" dirty="0"/>
          </a:p>
        </p:txBody>
      </p:sp>
      <p:sp>
        <p:nvSpPr>
          <p:cNvPr id="4" name="Slide Number Placeholder 3"/>
          <p:cNvSpPr>
            <a:spLocks noGrp="1"/>
          </p:cNvSpPr>
          <p:nvPr>
            <p:ph type="sldNum" sz="quarter" idx="10"/>
          </p:nvPr>
        </p:nvSpPr>
        <p:spPr/>
        <p:txBody>
          <a:bodyPr/>
          <a:lstStyle/>
          <a:p>
            <a:fld id="{C46E482A-DDB3-40FF-89A4-23361A5A5CFF}" type="slidenum">
              <a:rPr lang="en-US" smtClean="0"/>
              <a:pPr/>
              <a:t>21</a:t>
            </a:fld>
            <a:endParaRPr lang="en-US"/>
          </a:p>
        </p:txBody>
      </p:sp>
    </p:spTree>
    <p:extLst>
      <p:ext uri="{BB962C8B-B14F-4D97-AF65-F5344CB8AC3E}">
        <p14:creationId xmlns:p14="http://schemas.microsoft.com/office/powerpoint/2010/main" val="9795923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r>
              <a:rPr lang="ar-LB" b="1" u="sng" dirty="0"/>
              <a:t>تقول المعلّمة:</a:t>
            </a:r>
            <a:endParaRPr lang="en-US" u="sng" dirty="0"/>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b="1" u="sng" dirty="0">
                <a:solidFill>
                  <a:schemeClr val="tx1"/>
                </a:solidFill>
                <a:latin typeface="Adobe Arabic" panose="02040503050201020203" pitchFamily="18" charset="-78"/>
                <a:cs typeface="Adobe Arabic" panose="02040503050201020203" pitchFamily="18" charset="-78"/>
              </a:rPr>
              <a:t>أضعُ دائرةً حولَ</a:t>
            </a:r>
            <a:r>
              <a:rPr lang="ar-LB" sz="1200" b="1" u="sng" baseline="0" dirty="0">
                <a:solidFill>
                  <a:schemeClr val="tx1"/>
                </a:solidFill>
                <a:latin typeface="Adobe Arabic" panose="02040503050201020203" pitchFamily="18" charset="-78"/>
                <a:cs typeface="Adobe Arabic" panose="02040503050201020203" pitchFamily="18" charset="-78"/>
              </a:rPr>
              <a:t> الإجابةِ الصّحيحةِ.</a:t>
            </a:r>
          </a:p>
          <a:p>
            <a:pPr lvl="0" algn="r" rtl="1">
              <a:defRPr/>
            </a:pPr>
            <a:r>
              <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endParaRPr lang="ar-LB" sz="1200" b="1" u="sng" dirty="0">
              <a:solidFill>
                <a:prstClr val="black"/>
              </a:solidFill>
              <a:latin typeface="Adobe Arabic" panose="02040503050201020203" pitchFamily="18" charset="-78"/>
              <a:cs typeface="Adobe Arabic" panose="02040503050201020203" pitchFamily="18" charset="-78"/>
            </a:endParaRPr>
          </a:p>
          <a:p>
            <a:pPr lvl="0" algn="r" rtl="1">
              <a:defRPr/>
            </a:pPr>
            <a:r>
              <a:rPr lang="ar-LB" sz="1200" dirty="0">
                <a:solidFill>
                  <a:prstClr val="black"/>
                </a:solidFill>
                <a:latin typeface="Adobe Arabic" panose="02040503050201020203" pitchFamily="18" charset="-78"/>
                <a:cs typeface="Adobe Arabic" panose="02040503050201020203" pitchFamily="18" charset="-78"/>
              </a:rPr>
              <a:t> </a:t>
            </a:r>
            <a:r>
              <a:rPr lang="ar-LB" sz="1200" dirty="0"/>
              <a:t>هرْولَ إلينا ( رجلٌ عجوزٌ- رجلٌ قويُ- رجلٌ مهيبٌ)</a:t>
            </a:r>
          </a:p>
          <a:p>
            <a:pPr lvl="0" algn="r" rtl="1">
              <a:defRPr/>
            </a:pPr>
            <a:endParaRPr lang="ar-LB" sz="1200" dirty="0"/>
          </a:p>
          <a:p>
            <a:pPr lvl="0" algn="r" rtl="1">
              <a:defRPr/>
            </a:pPr>
            <a:r>
              <a:rPr lang="ar-LB" sz="1200" dirty="0"/>
              <a:t>تحتَ القلعةِ التّاريخيّة، قلعةِ نيحا (بستان كبير - مزرعةٌ صغيرةٌ – طريقٌ ضيّقة – وادٍ سَحيقٌ)</a:t>
            </a:r>
          </a:p>
          <a:p>
            <a:pPr lvl="0" algn="r" rtl="1">
              <a:defRPr/>
            </a:pPr>
            <a:endParaRPr lang="ar-LB" sz="1200" dirty="0"/>
          </a:p>
          <a:p>
            <a:pPr lvl="0" algn="r" rtl="1">
              <a:defRPr/>
            </a:pPr>
            <a:r>
              <a:rPr lang="ar-LB" sz="1200" dirty="0"/>
              <a:t>كان الرّجل يستحثّهم قائلًا: لا تهتموا ( للصعاب – للوحول – للبرد )</a:t>
            </a:r>
          </a:p>
          <a:p>
            <a:pPr algn="r" rtl="1">
              <a:defRPr/>
            </a:pPr>
            <a:r>
              <a:rPr lang="ar-LB" sz="1200" dirty="0"/>
              <a:t> </a:t>
            </a:r>
          </a:p>
          <a:p>
            <a:pPr algn="r" rtl="1">
              <a:defRPr/>
            </a:pPr>
            <a:r>
              <a:rPr lang="ar-LB" sz="1200" dirty="0"/>
              <a:t> انتهى الشّبّانُ سريعًا منْ ( غسْلِ السّيّارة – رفْعِ السّيّارةِ- حمّلِ السّيّارة</a:t>
            </a:r>
            <a:r>
              <a:rPr lang="ar-LB" sz="1200" b="1" dirty="0">
                <a:solidFill>
                  <a:prstClr val="black"/>
                </a:solidFill>
                <a:latin typeface="Adobe Arabic" panose="02040503050201020203" pitchFamily="18" charset="-78"/>
                <a:cs typeface="Adobe Arabic" panose="02040503050201020203" pitchFamily="18" charset="-78"/>
              </a:rPr>
              <a:t>)</a:t>
            </a:r>
          </a:p>
          <a:p>
            <a:pPr algn="r"/>
            <a:r>
              <a:rPr lang="ar-LB" b="1" u="sng" dirty="0"/>
              <a:t>تقول المعلّمة:</a:t>
            </a:r>
            <a:endParaRPr lang="en-US" u="sng" dirty="0"/>
          </a:p>
          <a:p>
            <a:pPr marL="0" marR="0" lvl="0" indent="0" algn="just" defTabSz="914400" rtl="1" eaLnBrk="1" fontAlgn="auto" latinLnBrk="0" hangingPunct="1">
              <a:lnSpc>
                <a:spcPct val="100000"/>
              </a:lnSpc>
              <a:spcBef>
                <a:spcPts val="0"/>
              </a:spcBef>
              <a:spcAft>
                <a:spcPts val="0"/>
              </a:spcAft>
              <a:buClrTx/>
              <a:buSzTx/>
              <a:buFontTx/>
              <a:buNone/>
              <a:tabLst/>
              <a:defRPr/>
            </a:pPr>
            <a:r>
              <a:rPr kumimoji="0" lang="ar-LB" sz="1200" b="0" i="0" u="none" strike="noStrike" kern="1200" cap="none" spc="0" normalizeH="0" baseline="0" noProof="0" dirty="0">
                <a:ln>
                  <a:noFill/>
                </a:ln>
                <a:solidFill>
                  <a:prstClr val="black"/>
                </a:solidFill>
                <a:effectLst/>
                <a:uLnTx/>
                <a:uFillTx/>
                <a:latin typeface="+mn-lt"/>
                <a:ea typeface="+mn-ea"/>
                <a:cs typeface="+mn-cs"/>
              </a:rPr>
              <a:t>ركّزوا جيّدًا.</a:t>
            </a:r>
          </a:p>
          <a:p>
            <a:pPr algn="r" rtl="1"/>
            <a:endParaRPr lang="en-US" dirty="0"/>
          </a:p>
        </p:txBody>
      </p:sp>
      <p:sp>
        <p:nvSpPr>
          <p:cNvPr id="4" name="Slide Number Placeholder 3"/>
          <p:cNvSpPr>
            <a:spLocks noGrp="1"/>
          </p:cNvSpPr>
          <p:nvPr>
            <p:ph type="sldNum" sz="quarter" idx="10"/>
          </p:nvPr>
        </p:nvSpPr>
        <p:spPr/>
        <p:txBody>
          <a:bodyPr/>
          <a:lstStyle/>
          <a:p>
            <a:fld id="{C46E482A-DDB3-40FF-89A4-23361A5A5CFF}" type="slidenum">
              <a:rPr lang="en-US" smtClean="0"/>
              <a:pPr/>
              <a:t>22</a:t>
            </a:fld>
            <a:endParaRPr lang="en-US"/>
          </a:p>
        </p:txBody>
      </p:sp>
    </p:spTree>
    <p:extLst>
      <p:ext uri="{BB962C8B-B14F-4D97-AF65-F5344CB8AC3E}">
        <p14:creationId xmlns:p14="http://schemas.microsoft.com/office/powerpoint/2010/main" val="5291464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r>
              <a:rPr lang="ar-LB" b="1" u="sng" dirty="0"/>
              <a:t>تقول المعلّمة:</a:t>
            </a:r>
            <a:endParaRPr lang="en-US" u="sng" dirty="0"/>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1200" b="0" i="0" u="none" strike="noStrike" kern="1200" cap="all" spc="100" normalizeH="0" baseline="0" noProof="0" dirty="0">
                <a:ln>
                  <a:noFill/>
                </a:ln>
                <a:solidFill>
                  <a:schemeClr val="tx1"/>
                </a:solidFill>
                <a:effectLst/>
                <a:uLnTx/>
                <a:uFillTx/>
                <a:latin typeface="Adobe Arabic" panose="02040503050201020203" pitchFamily="18" charset="-78"/>
                <a:ea typeface="+mn-ea"/>
                <a:cs typeface="Adobe Arabic" panose="02040503050201020203" pitchFamily="18" charset="-78"/>
              </a:rPr>
              <a:t>قراءة الشريحة كما هي</a:t>
            </a: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LB" sz="3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LB" sz="3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228600" marR="0" lvl="0" indent="-228600" algn="r" defTabSz="914400" rtl="1" eaLnBrk="1" fontAlgn="auto" latinLnBrk="0" hangingPunct="1">
              <a:lnSpc>
                <a:spcPct val="150000"/>
              </a:lnSpc>
              <a:spcBef>
                <a:spcPts val="0"/>
              </a:spcBef>
              <a:spcAft>
                <a:spcPts val="0"/>
              </a:spcAft>
              <a:buClrTx/>
              <a:buSzTx/>
              <a:buFont typeface="+mj-lt"/>
              <a:buAutoNum type="arabicPeriod"/>
              <a:tabLst/>
              <a:defRPr/>
            </a:pPr>
            <a:endPar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09051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r>
              <a:rPr lang="ar-LB" b="1" u="sng" dirty="0"/>
              <a:t>تقول المعلّمة:</a:t>
            </a:r>
            <a:endParaRPr lang="en-US" u="sng" dirty="0"/>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dirty="0">
                <a:solidFill>
                  <a:schemeClr val="tx1"/>
                </a:solidFill>
              </a:rPr>
              <a:t>تحقّقوا</a:t>
            </a:r>
            <a:r>
              <a:rPr lang="ar-LB" sz="1200" baseline="0" dirty="0">
                <a:solidFill>
                  <a:schemeClr val="tx1"/>
                </a:solidFill>
              </a:rPr>
              <a:t> من اجاباتكم</a:t>
            </a:r>
            <a:endParaRPr lang="en-US" sz="1200" dirty="0">
              <a:solidFill>
                <a:schemeClr val="tx1"/>
              </a:solidFill>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b="0" u="none" cap="all" spc="100" dirty="0">
              <a:solidFill>
                <a:schemeClr val="tx1"/>
              </a:solidFill>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52915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fld id="{D6EA0756-4184-4129-9573-976A65A526AA}" type="slidenum">
              <a:rPr lang="en-US" smtClean="0"/>
              <a:t>25</a:t>
            </a:fld>
            <a:endParaRPr lang="en-US"/>
          </a:p>
        </p:txBody>
      </p:sp>
    </p:spTree>
    <p:extLst>
      <p:ext uri="{BB962C8B-B14F-4D97-AF65-F5344CB8AC3E}">
        <p14:creationId xmlns:p14="http://schemas.microsoft.com/office/powerpoint/2010/main" val="2742157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r>
              <a:rPr lang="ar-LB" b="1" u="sng" dirty="0"/>
              <a:t>التّسجيلُ</a:t>
            </a:r>
            <a:r>
              <a:rPr lang="ar-LB" b="1" u="sng" baseline="0" dirty="0"/>
              <a:t> الصّوتيُّ1:</a:t>
            </a:r>
            <a:endParaRPr lang="en-US" u="sng" dirty="0"/>
          </a:p>
          <a:p>
            <a:pPr marL="0" marR="0" lvl="0" indent="0" algn="ctr" defTabSz="914400" rtl="1" eaLnBrk="1" fontAlgn="auto" latinLnBrk="0" hangingPunct="1">
              <a:lnSpc>
                <a:spcPct val="100000"/>
              </a:lnSpc>
              <a:spcBef>
                <a:spcPts val="0"/>
              </a:spcBef>
              <a:spcAft>
                <a:spcPts val="0"/>
              </a:spcAft>
              <a:buClrTx/>
              <a:buSzTx/>
              <a:buFontTx/>
              <a:buNone/>
              <a:tabLst/>
              <a:defRPr/>
            </a:pPr>
            <a:r>
              <a:rPr lang="ar-LB" sz="1200" dirty="0"/>
              <a:t>طابَ يَوْمُكُمْ يا أَعِزّائي!</a:t>
            </a:r>
            <a:r>
              <a:rPr lang="en-US" sz="1200" dirty="0"/>
              <a:t> </a:t>
            </a:r>
            <a:r>
              <a:rPr lang="ar-LB" sz="1200" dirty="0"/>
              <a:t>وَ</a:t>
            </a:r>
            <a:r>
              <a:rPr lang="ar-LB" sz="1200" dirty="0">
                <a:latin typeface="Segoe UI" panose="020B0502040204020203" pitchFamily="34" charset="0"/>
                <a:cs typeface="Segoe UI" panose="020B0502040204020203" pitchFamily="34" charset="0"/>
              </a:rPr>
              <a:t>أَهْلًا بِكُمْ في </a:t>
            </a:r>
            <a:r>
              <a:rPr kumimoji="0" lang="ar-LB" sz="1200" b="0" i="0" u="none" strike="noStrike" kern="1200" cap="none" spc="0" normalizeH="0" baseline="0" noProof="0" dirty="0">
                <a:ln>
                  <a:noFill/>
                </a:ln>
                <a:solidFill>
                  <a:prstClr val="white"/>
                </a:solidFill>
                <a:effectLst/>
                <a:uLnTx/>
                <a:uFillTx/>
                <a:latin typeface="Adobe Arabic"/>
                <a:ea typeface="+mn-ea"/>
                <a:cs typeface="Adobe Arabic"/>
              </a:rPr>
              <a:t>صَفِّ الفهمِ الشّفويِّ.</a:t>
            </a:r>
            <a:endParaRPr kumimoji="0" lang="en-US" sz="1200" b="0" i="0" u="none" strike="noStrike" kern="1200" cap="none" spc="0" normalizeH="0" baseline="0" noProof="0" dirty="0">
              <a:ln>
                <a:noFill/>
              </a:ln>
              <a:solidFill>
                <a:prstClr val="white"/>
              </a:solidFill>
              <a:effectLst/>
              <a:uLnTx/>
              <a:uFillTx/>
              <a:latin typeface="Adobe Arabic"/>
              <a:ea typeface="+mn-ea"/>
              <a:cs typeface="Adobe Arabic"/>
            </a:endParaRPr>
          </a:p>
          <a:p>
            <a:endParaRPr lang="en-US" dirty="0"/>
          </a:p>
        </p:txBody>
      </p:sp>
      <p:sp>
        <p:nvSpPr>
          <p:cNvPr id="4" name="Slide Number Placeholder 3"/>
          <p:cNvSpPr>
            <a:spLocks noGrp="1"/>
          </p:cNvSpPr>
          <p:nvPr>
            <p:ph type="sldNum" sz="quarter" idx="5"/>
          </p:nvPr>
        </p:nvSpPr>
        <p:spPr/>
        <p:txBody>
          <a:bodyPr/>
          <a:lstStyle/>
          <a:p>
            <a:fld id="{C46E482A-DDB3-40FF-89A4-23361A5A5CFF}" type="slidenum">
              <a:rPr lang="en-US" smtClean="0"/>
              <a:pPr/>
              <a:t>3</a:t>
            </a:fld>
            <a:endParaRPr lang="en-US"/>
          </a:p>
        </p:txBody>
      </p:sp>
    </p:spTree>
    <p:extLst>
      <p:ext uri="{BB962C8B-B14F-4D97-AF65-F5344CB8AC3E}">
        <p14:creationId xmlns:p14="http://schemas.microsoft.com/office/powerpoint/2010/main" val="2925473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r>
              <a:rPr lang="ar-LB" sz="1100" b="1" u="sng" dirty="0"/>
              <a:t>تقول المعلّمة:</a:t>
            </a:r>
            <a:endParaRPr lang="en-US" sz="1100" u="sng" dirty="0"/>
          </a:p>
          <a:p>
            <a:pPr algn="r"/>
            <a:r>
              <a:rPr kumimoji="0" lang="ar-LB" sz="12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أهداف الدّرس: الإجابةُ عن أسئلةٍ تتعلّقُ بموضوعٍ مَسْموعٍ سَهْلٍ ومُبَسَّطٍ.. </a:t>
            </a:r>
          </a:p>
          <a:p>
            <a:pPr algn="r" rtl="1"/>
            <a:endParaRPr lang="ar-LB" dirty="0"/>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dirty="0">
                <a:effectLst/>
                <a:latin typeface="Calibri" panose="020F0502020204030204" pitchFamily="34" charset="0"/>
                <a:ea typeface="Calibri" panose="020F0502020204030204" pitchFamily="34" charset="0"/>
                <a:cs typeface="Adobe Arabic" panose="02040503050201020203" pitchFamily="18" charset="-78"/>
              </a:rPr>
              <a:t>النّصّ</a:t>
            </a:r>
            <a:r>
              <a:rPr lang="ar-LB" sz="1200" baseline="0" dirty="0">
                <a:effectLst/>
                <a:latin typeface="Calibri" panose="020F0502020204030204" pitchFamily="34" charset="0"/>
                <a:ea typeface="Calibri" panose="020F0502020204030204" pitchFamily="34" charset="0"/>
                <a:cs typeface="Adobe Arabic" panose="02040503050201020203" pitchFamily="18" charset="-78"/>
              </a:rPr>
              <a:t> هو </a:t>
            </a:r>
            <a:r>
              <a:rPr lang="ar-LB" sz="1200" b="0" dirty="0">
                <a:solidFill>
                  <a:sysClr val="windowText" lastClr="000000">
                    <a:lumMod val="65000"/>
                    <a:lumOff val="35000"/>
                  </a:sysClr>
                </a:solidFill>
              </a:rPr>
              <a:t>نَخْوَةٌ لُبْنانِيَّةٌ</a:t>
            </a:r>
            <a:r>
              <a:rPr lang="ar-LB" sz="1200" b="0" baseline="0" dirty="0">
                <a:solidFill>
                  <a:sysClr val="windowText" lastClr="000000">
                    <a:lumMod val="65000"/>
                    <a:lumOff val="35000"/>
                  </a:sysClr>
                </a:solidFill>
              </a:rPr>
              <a:t> </a:t>
            </a:r>
            <a:r>
              <a:rPr lang="ar-LB" sz="1200" dirty="0">
                <a:effectLst/>
                <a:latin typeface="Calibri" panose="020F0502020204030204" pitchFamily="34" charset="0"/>
                <a:ea typeface="Calibri" panose="020F0502020204030204" pitchFamily="34" charset="0"/>
                <a:cs typeface="Adobe Arabic" panose="02040503050201020203" pitchFamily="18" charset="-78"/>
              </a:rPr>
              <a:t>(كِتابُ التِّلْميذِ - القواعد- الصَّفُّ الخامس، ص</a:t>
            </a:r>
            <a:r>
              <a:rPr lang="en-US" sz="1200" dirty="0">
                <a:effectLst/>
                <a:latin typeface="Calibri" panose="020F0502020204030204" pitchFamily="34" charset="0"/>
                <a:ea typeface="Calibri" panose="020F0502020204030204" pitchFamily="34" charset="0"/>
                <a:cs typeface="Adobe Arabic" panose="02040503050201020203" pitchFamily="18" charset="-78"/>
              </a:rPr>
              <a:t>41</a:t>
            </a:r>
            <a:r>
              <a:rPr lang="ar-LB" sz="1200" dirty="0">
                <a:effectLst/>
                <a:latin typeface="Calibri" panose="020F0502020204030204" pitchFamily="34" charset="0"/>
                <a:ea typeface="Calibri" panose="020F0502020204030204" pitchFamily="34" charset="0"/>
                <a:cs typeface="Adobe Arabic" panose="02040503050201020203" pitchFamily="18" charset="-78"/>
              </a:rPr>
              <a:t>)</a:t>
            </a:r>
          </a:p>
          <a:p>
            <a:pPr marL="0" marR="0" lvl="0" indent="0" algn="r" defTabSz="914400" rtl="1"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7973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r>
              <a:rPr lang="ar-LB" b="1" u="sng" dirty="0"/>
              <a:t>تقول المعلّمة:</a:t>
            </a:r>
            <a:endParaRPr lang="en-US" u="sng" dirty="0"/>
          </a:p>
          <a:p>
            <a:pPr marL="0" marR="0" lvl="0" indent="0" algn="r" defTabSz="914400" rtl="1" eaLnBrk="1" fontAlgn="auto" latinLnBrk="0" hangingPunct="1">
              <a:lnSpc>
                <a:spcPct val="100000"/>
              </a:lnSpc>
              <a:spcBef>
                <a:spcPts val="0"/>
              </a:spcBef>
              <a:spcAft>
                <a:spcPts val="0"/>
              </a:spcAft>
              <a:buClrTx/>
              <a:buSzTx/>
              <a:buFontTx/>
              <a:buNone/>
              <a:tabLst/>
              <a:defRPr/>
            </a:pPr>
            <a:r>
              <a:rPr lang="ar-LB" dirty="0"/>
              <a:t>الْآنَ سَنَبْدَأُ نَشاطَ الْفَهْمِ الشَّفَويّ. سَنُصْغي إِلى نَصٍّ وَنُجيبُ عَنْ أَسْئِلَتِهِ: </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b="1" u="sng" baseline="0" dirty="0">
              <a:latin typeface="Adobe Arabic" panose="02040503050201020203" pitchFamily="18" charset="-78"/>
              <a:cs typeface="Adobe Arabic" panose="02040503050201020203" pitchFamily="18" charset="-78"/>
            </a:endParaRPr>
          </a:p>
          <a:p>
            <a:pPr algn="r" rtl="1"/>
            <a:r>
              <a:rPr lang="ar-LB" baseline="0" dirty="0">
                <a:latin typeface="Adobe Arabic" panose="02040503050201020203" pitchFamily="18" charset="-78"/>
                <a:cs typeface="Adobe Arabic" panose="02040503050201020203" pitchFamily="18" charset="-78"/>
              </a:rPr>
              <a:t>لذا ستستمعونَ إلى نصٍّ دون رؤيته. سوف ت</a:t>
            </a:r>
            <a:r>
              <a:rPr lang="ar-LB" dirty="0"/>
              <a:t>ستمعون إلى النّصِّ مرتين بهدفِ</a:t>
            </a:r>
            <a:r>
              <a:rPr lang="ar-LB" baseline="0" dirty="0"/>
              <a:t> </a:t>
            </a:r>
            <a:r>
              <a:rPr lang="ar-LB" dirty="0"/>
              <a:t>الإجابةِ عن الأسئلة. </a:t>
            </a:r>
          </a:p>
          <a:p>
            <a:pPr algn="r" rtl="1"/>
            <a:endParaRPr lang="ar-LB" baseline="0" dirty="0">
              <a:latin typeface="Adobe Arabic" panose="02040503050201020203" pitchFamily="18" charset="-78"/>
              <a:cs typeface="Adobe Arabic" panose="02040503050201020203" pitchFamily="18" charset="-78"/>
            </a:endParaRPr>
          </a:p>
          <a:p>
            <a:pPr algn="r" rtl="1"/>
            <a:r>
              <a:rPr lang="ar-LB" baseline="0" dirty="0">
                <a:latin typeface="Adobe Arabic" panose="02040503050201020203" pitchFamily="18" charset="-78"/>
                <a:cs typeface="Adobe Arabic" panose="02040503050201020203" pitchFamily="18" charset="-78"/>
              </a:rPr>
              <a:t>ولكن قبل الاستماعِ الأوّل، أودّ تذكيركم ببعض الخطواتِ المهمّة التي ستمكّنكم من فهمِ النّصِّ المسموع واستخراجِ المطلوب منه، وذلك عبرَ تحفيز ِالانتباه السّمعيِّ لأنّكم ستستمعون فقط إلى النّصّ دون أن تروه، لذا سيتوجّبُ عليكم توجيه كامل انتباهكم سمعيًّا وذلك من أجل: </a:t>
            </a:r>
            <a:endPar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latin typeface="Adobe Arabic" panose="02040503050201020203" pitchFamily="18" charset="-78"/>
                <a:cs typeface="Adobe Arabic" panose="02040503050201020203" pitchFamily="18" charset="-78"/>
              </a:rPr>
              <a:t>      - تحديد ِالشخصيات ومعرفةِ صفاتها.</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latin typeface="Adobe Arabic" panose="02040503050201020203" pitchFamily="18" charset="-78"/>
                <a:cs typeface="Adobe Arabic" panose="02040503050201020203" pitchFamily="18" charset="-78"/>
              </a:rPr>
              <a:t>    - حفظِ تسلسلِ الأحداث.</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latin typeface="Adobe Arabic" panose="02040503050201020203" pitchFamily="18" charset="-78"/>
                <a:cs typeface="Adobe Arabic" panose="02040503050201020203" pitchFamily="18" charset="-78"/>
              </a:rPr>
              <a:t>    - فهمِ المعاني الواردةِ في المفردات والعبارات. </a:t>
            </a:r>
          </a:p>
          <a:p>
            <a:pPr marL="0" marR="0" lvl="0" indent="0" algn="r" defTabSz="914400" rtl="1" eaLnBrk="1" fontAlgn="auto" latinLnBrk="0" hangingPunct="1">
              <a:lnSpc>
                <a:spcPct val="100000"/>
              </a:lnSpc>
              <a:spcBef>
                <a:spcPts val="0"/>
              </a:spcBef>
              <a:spcAft>
                <a:spcPts val="0"/>
              </a:spcAft>
              <a:buClrTx/>
              <a:buSzTx/>
              <a:buFont typeface="Adobe Arabic" panose="02040503050201020203" pitchFamily="18" charset="-78"/>
              <a:buNone/>
              <a:tabLst/>
              <a:defRPr/>
            </a:pPr>
            <a:r>
              <a:rPr lang="ar-LB" baseline="0" dirty="0">
                <a:latin typeface="Adobe Arabic" panose="02040503050201020203" pitchFamily="18" charset="-78"/>
                <a:cs typeface="Adobe Arabic" panose="02040503050201020203" pitchFamily="18" charset="-78"/>
              </a:rPr>
              <a:t>    - استخراجِ أو تحديدِ فكرةٍ معينة.</a:t>
            </a:r>
          </a:p>
          <a:p>
            <a:pPr marL="0" marR="0" lvl="0" indent="0" algn="r" defTabSz="914400" rtl="1" eaLnBrk="1" fontAlgn="auto" latinLnBrk="0" hangingPunct="1">
              <a:lnSpc>
                <a:spcPct val="100000"/>
              </a:lnSpc>
              <a:spcBef>
                <a:spcPts val="0"/>
              </a:spcBef>
              <a:spcAft>
                <a:spcPts val="0"/>
              </a:spcAft>
              <a:buClrTx/>
              <a:buSzTx/>
              <a:buFont typeface="Adobe Arabic" panose="02040503050201020203" pitchFamily="18" charset="-78"/>
              <a:buNone/>
              <a:tabLst/>
              <a:defRPr/>
            </a:pPr>
            <a:r>
              <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 فهمِ المغزى منه.</a:t>
            </a:r>
            <a:endParaRPr lang="ar-LB" baseline="0" dirty="0">
              <a:latin typeface="Adobe Arabic" panose="02040503050201020203" pitchFamily="18" charset="-78"/>
              <a:cs typeface="Adobe Arabic" panose="02040503050201020203" pitchFamily="18" charset="-78"/>
            </a:endParaRPr>
          </a:p>
          <a:p>
            <a:pPr marL="171450" marR="0" lvl="0" indent="-171450" algn="r" defTabSz="914400" rtl="1" eaLnBrk="1" fontAlgn="auto" latinLnBrk="0" hangingPunct="1">
              <a:lnSpc>
                <a:spcPct val="100000"/>
              </a:lnSpc>
              <a:spcBef>
                <a:spcPts val="0"/>
              </a:spcBef>
              <a:spcAft>
                <a:spcPts val="0"/>
              </a:spcAft>
              <a:buClrTx/>
              <a:buSzTx/>
              <a:buFontTx/>
              <a:buChar char="-"/>
              <a:tabLst/>
              <a:defRPr/>
            </a:pPr>
            <a:r>
              <a:rPr lang="ar-LB" baseline="0" dirty="0">
                <a:latin typeface="Adobe Arabic" panose="02040503050201020203" pitchFamily="18" charset="-78"/>
                <a:cs typeface="Adobe Arabic" panose="02040503050201020203" pitchFamily="18" charset="-78"/>
              </a:rPr>
              <a:t>الاحتفاظِ بالمعلومات في الذاكرةِ لديكم عبر تخيّل الأحداثِ والشخصيّات بصريًّا او تردادها سمعيًّا لأنفسكم.</a:t>
            </a:r>
          </a:p>
          <a:p>
            <a:pPr marL="171450" marR="0" lvl="0" indent="-171450" algn="r" defTabSz="914400" rtl="1" eaLnBrk="1" fontAlgn="auto" latinLnBrk="0" hangingPunct="1">
              <a:lnSpc>
                <a:spcPct val="100000"/>
              </a:lnSpc>
              <a:spcBef>
                <a:spcPts val="0"/>
              </a:spcBef>
              <a:spcAft>
                <a:spcPts val="0"/>
              </a:spcAft>
              <a:buClrTx/>
              <a:buSzTx/>
              <a:buFont typeface="Adobe Arabic" panose="02040503050201020203" pitchFamily="18" charset="-78"/>
              <a:buChar char="-"/>
              <a:tabLst/>
              <a:defRPr/>
            </a:pPr>
            <a:endPar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lang="ar-LB" b="1" u="sng" baseline="0" dirty="0">
                <a:latin typeface="Adobe Arabic" panose="02040503050201020203" pitchFamily="18" charset="-78"/>
                <a:cs typeface="Adobe Arabic" panose="02040503050201020203" pitchFamily="18" charset="-78"/>
              </a:rPr>
              <a:t>التّسجيلُ الصّوتيُّ2</a:t>
            </a:r>
          </a:p>
          <a:p>
            <a:pPr marL="0" marR="0" lvl="0" indent="0" algn="r" defTabSz="914400" rtl="1" eaLnBrk="1" fontAlgn="auto" latinLnBrk="0" hangingPunct="1">
              <a:lnSpc>
                <a:spcPct val="100000"/>
              </a:lnSpc>
              <a:spcBef>
                <a:spcPts val="0"/>
              </a:spcBef>
              <a:spcAft>
                <a:spcPts val="0"/>
              </a:spcAft>
              <a:buClrTx/>
              <a:buSzTx/>
              <a:buFontTx/>
              <a:buNone/>
              <a:tabLst/>
              <a:defRPr/>
            </a:pPr>
            <a:r>
              <a:rPr lang="ar-LB" baseline="0" dirty="0">
                <a:latin typeface="Adobe Arabic" panose="02040503050201020203" pitchFamily="18" charset="-78"/>
                <a:cs typeface="Adobe Arabic" panose="02040503050201020203" pitchFamily="18" charset="-78"/>
              </a:rPr>
              <a:t>الآن ستصغون لنصٍّ بعنوان “نَخوةٌ لبنانيّةٌ"، </a:t>
            </a:r>
            <a:r>
              <a:rPr lang="ar-LB" dirty="0"/>
              <a:t>بعد الاستماعِ الأوّل ستجيبون عن مجموعة من الأسئلة</a:t>
            </a:r>
            <a:r>
              <a:rPr lang="ar-LB" baseline="0" dirty="0"/>
              <a:t>، كما أنّه بعد الاستماع الثّاني ستجيبون عن مجموعة أخرى من الأسئلة. </a:t>
            </a:r>
            <a:endParaRPr lang="ar-LB" baseline="0" dirty="0">
              <a:latin typeface="Adobe Arabic" panose="02040503050201020203" pitchFamily="18" charset="-78"/>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en-US" b="1" baseline="0" dirty="0">
              <a:latin typeface="Adobe Arabic" panose="02040503050201020203" pitchFamily="18" charset="-78"/>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ar-LB" b="1" u="sng" baseline="0"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fld id="{03567E13-77E3-49C1-AE2D-684752D4FE24}" type="slidenum">
              <a:rPr lang="en-US" smtClean="0"/>
              <a:pPr/>
              <a:t>6</a:t>
            </a:fld>
            <a:endParaRPr lang="en-US" dirty="0"/>
          </a:p>
        </p:txBody>
      </p:sp>
    </p:spTree>
    <p:extLst>
      <p:ext uri="{BB962C8B-B14F-4D97-AF65-F5344CB8AC3E}">
        <p14:creationId xmlns:p14="http://schemas.microsoft.com/office/powerpoint/2010/main" val="2910137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r>
              <a:rPr lang="ar-LB" b="1" u="sng" dirty="0"/>
              <a:t>تقول المعلّمة:</a:t>
            </a:r>
            <a:endParaRPr lang="en-US" u="sng" dirty="0"/>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سَأَقرأ عليكم بعضَ الأسئلةِ، اصغوا إليها بانتباه لكي تتمكّنوا من الإجابة عنها بعد الاستماع الأوّل (</a:t>
            </a:r>
            <a:r>
              <a:rPr kumimoji="0" lang="ar-LB"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تُقرأ الأسئلة تباعًا دون إظهارها مكتوبة)</a:t>
            </a:r>
            <a:r>
              <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a:t>
            </a:r>
          </a:p>
          <a:p>
            <a:pPr marL="274320" marR="0" lvl="0" indent="-274320" algn="r" defTabSz="914400" rtl="1" eaLnBrk="1" fontAlgn="auto" latinLnBrk="0" hangingPunct="1">
              <a:lnSpc>
                <a:spcPct val="150000"/>
              </a:lnSpc>
              <a:spcBef>
                <a:spcPts val="0"/>
              </a:spcBef>
              <a:spcAft>
                <a:spcPts val="0"/>
              </a:spcAft>
              <a:buClrTx/>
              <a:buSzTx/>
              <a:buFont typeface="+mj-lt"/>
              <a:buAutoNum type="arabicPeriod"/>
              <a:tabLst/>
              <a:defRPr/>
            </a:pPr>
            <a:r>
              <a:rPr lang="ar-LB" sz="1200" b="0" dirty="0">
                <a:solidFill>
                  <a:prstClr val="black"/>
                </a:solidFill>
                <a:latin typeface="Adobe Arabic" panose="02040503050201020203" pitchFamily="18" charset="-78"/>
                <a:cs typeface="Adobe Arabic" panose="02040503050201020203" pitchFamily="18" charset="-78"/>
              </a:rPr>
              <a:t>مَنْ هو الرّاوي في</a:t>
            </a:r>
            <a:r>
              <a:rPr lang="ar-LB" sz="1200" b="0" dirty="0">
                <a:latin typeface="Adobe Arabic" panose="02040503050201020203" pitchFamily="18" charset="-78"/>
                <a:cs typeface="Adobe Arabic" panose="02040503050201020203" pitchFamily="18" charset="-78"/>
              </a:rPr>
              <a:t> النَّص؟</a:t>
            </a:r>
          </a:p>
          <a:p>
            <a:pPr marL="274320" marR="0" lvl="0" indent="-274320" algn="r" defTabSz="914400" rtl="1" eaLnBrk="1" fontAlgn="auto" latinLnBrk="0" hangingPunct="1">
              <a:lnSpc>
                <a:spcPct val="150000"/>
              </a:lnSpc>
              <a:spcBef>
                <a:spcPts val="0"/>
              </a:spcBef>
              <a:spcAft>
                <a:spcPts val="0"/>
              </a:spcAft>
              <a:buClrTx/>
              <a:buSzTx/>
              <a:buFont typeface="+mj-lt"/>
              <a:buAutoNum type="arabicPeriod"/>
              <a:tabLst/>
              <a:defRPr/>
            </a:pPr>
            <a:r>
              <a:rPr lang="ar-LB" sz="1200" b="0" u="none" dirty="0">
                <a:solidFill>
                  <a:schemeClr val="tx1"/>
                </a:solidFill>
                <a:latin typeface="Adobe Arabic" panose="02040503050201020203" pitchFamily="18" charset="-78"/>
                <a:cs typeface="Adobe Arabic" panose="02040503050201020203" pitchFamily="18" charset="-78"/>
              </a:rPr>
              <a:t>أين حصلت أحداث القصّة؟</a:t>
            </a:r>
          </a:p>
          <a:p>
            <a:pPr marL="274320" marR="0" lvl="0" indent="-274320" algn="r" defTabSz="914400" rtl="1" eaLnBrk="1" fontAlgn="auto" latinLnBrk="0" hangingPunct="1">
              <a:lnSpc>
                <a:spcPct val="150000"/>
              </a:lnSpc>
              <a:spcBef>
                <a:spcPts val="0"/>
              </a:spcBef>
              <a:spcAft>
                <a:spcPts val="0"/>
              </a:spcAft>
              <a:buClrTx/>
              <a:buSzTx/>
              <a:buFont typeface="+mj-lt"/>
              <a:buAutoNum type="arabicPeriod"/>
              <a:tabLst/>
              <a:defRPr/>
            </a:pPr>
            <a:r>
              <a:rPr lang="ar-LB" sz="1200" b="0" kern="1000" dirty="0">
                <a:solidFill>
                  <a:prstClr val="black">
                    <a:lumMod val="65000"/>
                    <a:lumOff val="35000"/>
                  </a:prstClr>
                </a:solidFill>
                <a:latin typeface="Adobe Arabic" panose="02040503050201020203" pitchFamily="18" charset="-78"/>
                <a:ea typeface="Cambria" panose="02040503050406030204" pitchFamily="18" charset="0"/>
                <a:cs typeface="Adobe Arabic" panose="02040503050201020203" pitchFamily="18" charset="-78"/>
              </a:rPr>
              <a:t>متى حصلَتْ أحداثُ النّصّ؟</a:t>
            </a:r>
          </a:p>
          <a:p>
            <a:pPr marL="274320" marR="0" lvl="0" indent="-274320" algn="r" defTabSz="914400" rtl="1" eaLnBrk="1" fontAlgn="auto" latinLnBrk="0" hangingPunct="1">
              <a:lnSpc>
                <a:spcPct val="150000"/>
              </a:lnSpc>
              <a:spcBef>
                <a:spcPts val="0"/>
              </a:spcBef>
              <a:spcAft>
                <a:spcPts val="0"/>
              </a:spcAft>
              <a:buClrTx/>
              <a:buSzTx/>
              <a:buFont typeface="+mj-lt"/>
              <a:buAutoNum type="arabicPeriod"/>
              <a:tabLst/>
              <a:defRPr/>
            </a:pPr>
            <a:r>
              <a:rPr lang="ar-LB" sz="1200" b="0" kern="1000" dirty="0">
                <a:solidFill>
                  <a:prstClr val="black">
                    <a:lumMod val="65000"/>
                    <a:lumOff val="35000"/>
                  </a:prstClr>
                </a:solidFill>
                <a:latin typeface="Adobe Arabic" panose="02040503050201020203" pitchFamily="18" charset="-78"/>
                <a:ea typeface="Cambria" panose="02040503050406030204" pitchFamily="18" charset="0"/>
                <a:cs typeface="Adobe Arabic" panose="02040503050201020203" pitchFamily="18" charset="-78"/>
              </a:rPr>
              <a:t>ما هي المشكلة؟</a:t>
            </a:r>
          </a:p>
          <a:p>
            <a:pPr marL="0" marR="0" lvl="0" indent="0" algn="r" defTabSz="914400" rtl="1" eaLnBrk="1" fontAlgn="auto" latinLnBrk="0" hangingPunct="1">
              <a:lnSpc>
                <a:spcPct val="150000"/>
              </a:lnSpc>
              <a:spcBef>
                <a:spcPts val="0"/>
              </a:spcBef>
              <a:spcAft>
                <a:spcPts val="0"/>
              </a:spcAft>
              <a:buClrTx/>
              <a:buSzTx/>
              <a:buFont typeface="+mj-lt"/>
              <a:buNone/>
              <a:tabLst/>
              <a:defRPr/>
            </a:pPr>
            <a:r>
              <a:rPr lang="ar-LB" sz="1200" b="0" kern="1000" dirty="0">
                <a:solidFill>
                  <a:prstClr val="black">
                    <a:lumMod val="65000"/>
                    <a:lumOff val="35000"/>
                  </a:prstClr>
                </a:solidFill>
                <a:latin typeface="Adobe Arabic" panose="02040503050201020203" pitchFamily="18" charset="-78"/>
                <a:ea typeface="Cambria" panose="02040503050406030204" pitchFamily="18" charset="0"/>
                <a:cs typeface="Adobe Arabic" panose="02040503050201020203" pitchFamily="18" charset="-78"/>
              </a:rPr>
              <a:t>كما ستجيبون</a:t>
            </a:r>
            <a:r>
              <a:rPr lang="ar-LB" sz="1200" b="0" kern="1000" baseline="0" dirty="0">
                <a:solidFill>
                  <a:prstClr val="black">
                    <a:lumMod val="65000"/>
                    <a:lumOff val="35000"/>
                  </a:prstClr>
                </a:solidFill>
                <a:latin typeface="Adobe Arabic" panose="02040503050201020203" pitchFamily="18" charset="-78"/>
                <a:ea typeface="Cambria" panose="02040503050406030204" pitchFamily="18" charset="0"/>
                <a:cs typeface="Adobe Arabic" panose="02040503050201020203" pitchFamily="18" charset="-78"/>
              </a:rPr>
              <a:t> عن أسئلة متعلقة بأحداث النّصّ.</a:t>
            </a:r>
            <a:endParaRPr lang="ar-LB" sz="1200" b="0" kern="1000" dirty="0">
              <a:solidFill>
                <a:prstClr val="black">
                  <a:lumMod val="65000"/>
                  <a:lumOff val="35000"/>
                </a:prstClr>
              </a:solidFill>
              <a:latin typeface="Adobe Arabic" panose="02040503050201020203" pitchFamily="18" charset="-78"/>
              <a:ea typeface="Cambria" panose="02040503050406030204" pitchFamily="18" charset="0"/>
              <a:cs typeface="Adobe Arabic" panose="02040503050201020203" pitchFamily="18" charset="-78"/>
            </a:endParaRPr>
          </a:p>
          <a:p>
            <a:pPr marL="0" marR="0" lvl="0" indent="0" algn="r" defTabSz="914400" rtl="1" eaLnBrk="1" fontAlgn="auto" latinLnBrk="0" hangingPunct="1">
              <a:lnSpc>
                <a:spcPct val="150000"/>
              </a:lnSpc>
              <a:spcBef>
                <a:spcPts val="0"/>
              </a:spcBef>
              <a:spcAft>
                <a:spcPts val="0"/>
              </a:spcAft>
              <a:buClrTx/>
              <a:buSzTx/>
              <a:buFont typeface="+mj-lt"/>
              <a:buNone/>
              <a:tabLst/>
              <a:defRPr/>
            </a:pPr>
            <a:endPar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algn="r"/>
            <a:r>
              <a:rPr lang="ar-LB" b="1" u="sng" dirty="0"/>
              <a:t>تقول المعلّمة:</a:t>
            </a:r>
            <a:endParaRPr lang="en-US" u="sng" dirty="0"/>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b="0" baseline="0" dirty="0">
                <a:latin typeface="Adobe Arabic" panose="02040503050201020203" pitchFamily="18" charset="-78"/>
                <a:cs typeface="Adobe Arabic" panose="02040503050201020203" pitchFamily="18" charset="-78"/>
              </a:rPr>
              <a:t>والآن حان وقت الاستماع الأوّل للنّصّ:</a:t>
            </a:r>
            <a:endPar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lvl="0" algn="r"/>
            <a:r>
              <a:rPr lang="ar-LB" sz="1200" b="0" dirty="0">
                <a:solidFill>
                  <a:sysClr val="windowText" lastClr="000000">
                    <a:lumMod val="65000"/>
                    <a:lumOff val="35000"/>
                  </a:sysClr>
                </a:solidFill>
              </a:rPr>
              <a:t>نَخْوَةٌ لُبْنانِيَّة</a:t>
            </a:r>
            <a:endParaRPr kumimoji="0" lang="en-US" sz="1200" b="0" i="0" u="none" strike="noStrike" kern="1200" cap="none" spc="0" normalizeH="0" baseline="0" noProof="0" dirty="0">
              <a:ln>
                <a:noFill/>
              </a:ln>
              <a:solidFill>
                <a:sysClr val="windowText" lastClr="000000">
                  <a:lumMod val="65000"/>
                  <a:lumOff val="35000"/>
                </a:sysClr>
              </a:solidFill>
              <a:effectLst/>
              <a:uLnTx/>
              <a:uFillTx/>
              <a:latin typeface="Adobe Arabic"/>
              <a:ea typeface="+mn-ea"/>
              <a:cs typeface="Adobe Arabic"/>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latin typeface="+mn-lt"/>
                <a:ea typeface="+mn-ea"/>
                <a:cs typeface="+mn-cs"/>
              </a:rPr>
              <a:t>    تحتَ</a:t>
            </a:r>
            <a:r>
              <a:rPr lang="ar-LB" sz="1200" kern="1200" baseline="0" noProof="0" dirty="0">
                <a:solidFill>
                  <a:schemeClr val="tx1"/>
                </a:solidFill>
                <a:latin typeface="+mn-lt"/>
                <a:ea typeface="+mn-ea"/>
                <a:cs typeface="+mn-cs"/>
              </a:rPr>
              <a:t> قلعةِ نيحا</a:t>
            </a:r>
            <a:r>
              <a:rPr lang="ar-LB" sz="1200" kern="1200" noProof="0" dirty="0">
                <a:solidFill>
                  <a:schemeClr val="tx1"/>
                </a:solidFill>
                <a:latin typeface="+mn-lt"/>
                <a:ea typeface="+mn-ea"/>
                <a:cs typeface="+mn-cs"/>
              </a:rPr>
              <a:t> التّاريخيّة، مزرعةٌ صغيرةٌ،</a:t>
            </a:r>
            <a:r>
              <a:rPr lang="ar-LB" sz="1200" kern="1200" baseline="0" noProof="0" dirty="0">
                <a:solidFill>
                  <a:schemeClr val="tx1"/>
                </a:solidFill>
                <a:latin typeface="+mn-lt"/>
                <a:ea typeface="+mn-ea"/>
                <a:cs typeface="+mn-cs"/>
              </a:rPr>
              <a:t> </a:t>
            </a:r>
            <a:r>
              <a:rPr lang="ar-LB" sz="1200" kern="1200" noProof="0" dirty="0">
                <a:solidFill>
                  <a:schemeClr val="tx1"/>
                </a:solidFill>
                <a:latin typeface="+mn-lt"/>
                <a:ea typeface="+mn-ea"/>
                <a:cs typeface="+mn-cs"/>
              </a:rPr>
              <a:t>زُجَّت سيّارتُنا عندها في منزَلَقٍ منَ الوحولِ، والوقتُ مَغيبٌ والظّلمةُ تغالبُ النّورَ.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latin typeface="+mn-lt"/>
                <a:ea typeface="+mn-ea"/>
                <a:cs typeface="+mn-cs"/>
              </a:rPr>
              <a:t>أطلتْ أُختي منْ شفا الطّريقِ،</a:t>
            </a:r>
            <a:r>
              <a:rPr lang="ar-LB" sz="1200" kern="1200" baseline="0" noProof="0" dirty="0">
                <a:solidFill>
                  <a:schemeClr val="tx1"/>
                </a:solidFill>
                <a:latin typeface="+mn-lt"/>
                <a:ea typeface="+mn-ea"/>
                <a:cs typeface="+mn-cs"/>
              </a:rPr>
              <a:t> فَقلنا لها بِكلمةٍ وَاحدةٍ: أنتِ تشرفينَ</a:t>
            </a:r>
            <a:r>
              <a:rPr lang="ar-LB" sz="1200" kern="1200" noProof="0" dirty="0">
                <a:solidFill>
                  <a:schemeClr val="tx1"/>
                </a:solidFill>
                <a:latin typeface="+mn-lt"/>
                <a:ea typeface="+mn-ea"/>
                <a:cs typeface="+mn-cs"/>
              </a:rPr>
              <a:t> على وادٍ؛</a:t>
            </a:r>
            <a:r>
              <a:rPr lang="ar-LB" sz="1200" kern="1200" baseline="0" noProof="0" dirty="0">
                <a:solidFill>
                  <a:schemeClr val="tx1"/>
                </a:solidFill>
                <a:latin typeface="+mn-lt"/>
                <a:ea typeface="+mn-ea"/>
                <a:cs typeface="+mn-cs"/>
              </a:rPr>
              <a:t> فَلتحَاذري الوقوعَ فيهِ؛ وَمِنَ المناسبِ أنْ تَرجِعي قَليلًا إلى الوراءِ. كانَ ثمةَ </a:t>
            </a:r>
            <a:r>
              <a:rPr lang="ar-LB" sz="1200" kern="1200" noProof="0" dirty="0">
                <a:solidFill>
                  <a:schemeClr val="tx1"/>
                </a:solidFill>
                <a:latin typeface="+mn-lt"/>
                <a:ea typeface="+mn-ea"/>
                <a:cs typeface="+mn-cs"/>
              </a:rPr>
              <a:t>منزلٌ</a:t>
            </a:r>
            <a:r>
              <a:rPr lang="ar-LB" sz="1200" kern="1200" baseline="0" noProof="0" dirty="0">
                <a:solidFill>
                  <a:schemeClr val="tx1"/>
                </a:solidFill>
                <a:latin typeface="+mn-lt"/>
                <a:ea typeface="+mn-ea"/>
                <a:cs typeface="+mn-cs"/>
              </a:rPr>
              <a:t> قريبٌ، فانبرى أخوايَ يُناديانِ مَنْ فيهِ، ولمْ يتوقَّفا عَنْ ذَلِكَ، حتّى ظَهَرَ رَجلٌ </a:t>
            </a:r>
            <a:r>
              <a:rPr lang="ar-LB" sz="1200" kern="1200" noProof="0" dirty="0">
                <a:solidFill>
                  <a:schemeClr val="tx1"/>
                </a:solidFill>
                <a:latin typeface="+mn-lt"/>
                <a:ea typeface="+mn-ea"/>
                <a:cs typeface="+mn-cs"/>
              </a:rPr>
              <a:t>وَقورُ المَشيبِ فقلتُ لهما:</a:t>
            </a:r>
            <a:r>
              <a:rPr lang="ar-LB" sz="1200" kern="1200" baseline="0" noProof="0" dirty="0">
                <a:solidFill>
                  <a:schemeClr val="tx1"/>
                </a:solidFill>
                <a:latin typeface="+mn-lt"/>
                <a:ea typeface="+mn-ea"/>
                <a:cs typeface="+mn-cs"/>
              </a:rPr>
              <a:t> أتشاهِدان ذلِكَ الرّجل؟ إنّهُ يهرولُ إلينا.</a:t>
            </a:r>
          </a:p>
          <a:p>
            <a:pPr marL="0" marR="0" lvl="0" indent="0" algn="just"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latin typeface="+mn-lt"/>
                <a:ea typeface="+mn-ea"/>
                <a:cs typeface="+mn-cs"/>
              </a:rPr>
              <a:t>أخَذَ</a:t>
            </a:r>
            <a:r>
              <a:rPr lang="ar-LB" sz="1200" kern="1200" baseline="0" noProof="0" dirty="0">
                <a:solidFill>
                  <a:schemeClr val="tx1"/>
                </a:solidFill>
                <a:latin typeface="+mn-lt"/>
                <a:ea typeface="+mn-ea"/>
                <a:cs typeface="+mn-cs"/>
              </a:rPr>
              <a:t> الرّجلُ </a:t>
            </a:r>
            <a:r>
              <a:rPr lang="ar-LB" sz="1200" kern="1200" noProof="0" dirty="0">
                <a:solidFill>
                  <a:schemeClr val="tx1"/>
                </a:solidFill>
                <a:latin typeface="+mn-lt"/>
                <a:ea typeface="+mn-ea"/>
                <a:cs typeface="+mn-cs"/>
              </a:rPr>
              <a:t>يُنادي</a:t>
            </a:r>
            <a:r>
              <a:rPr lang="ar-LB" sz="1200" kern="1200" baseline="0" noProof="0" dirty="0">
                <a:solidFill>
                  <a:schemeClr val="tx1"/>
                </a:solidFill>
                <a:latin typeface="+mn-lt"/>
                <a:ea typeface="+mn-ea"/>
                <a:cs typeface="+mn-cs"/>
              </a:rPr>
              <a:t> شّبان المزرعةٍ الذينَ بدأوا يتوافدونَ، وهوَ يقول لهم: لَنْ تستطيعوا رَفعَ السّيارةِ مِنْ مكانها، اذا لَمْ تَجمعوا قِواكم كُلّها وانطلقَ هؤلاءِ يَعملونَ ما في وسعهمْ، لكي يرفعوا السّيارةَ مٍنَ الحفرةِ التّي وقعت فيها، من دونِ أنْ يتواكلوا أو يتراجعوا، تدفعهم إلى ذلك نَخوةٌ لبنانيّةٌ، والرّجلُ ما يزالُ يستحثهم قائلًا: لا تهتموا للصّعابِ، ولتبذلوا أقصى طاقاتكم، وسَوفَ تنجحونَ.</a:t>
            </a:r>
          </a:p>
          <a:p>
            <a:pPr marL="0" marR="0" lvl="0" indent="0" algn="just" defTabSz="914400" rtl="1" eaLnBrk="1" fontAlgn="auto" latinLnBrk="0" hangingPunct="1">
              <a:lnSpc>
                <a:spcPct val="100000"/>
              </a:lnSpc>
              <a:spcBef>
                <a:spcPts val="0"/>
              </a:spcBef>
              <a:spcAft>
                <a:spcPts val="0"/>
              </a:spcAft>
              <a:buClrTx/>
              <a:buSzTx/>
              <a:buFontTx/>
              <a:buNone/>
              <a:tabLst/>
              <a:defRPr/>
            </a:pPr>
            <a:r>
              <a:rPr lang="ar-LB" sz="1200" kern="1200" baseline="0" noProof="0" dirty="0">
                <a:solidFill>
                  <a:schemeClr val="tx1"/>
                </a:solidFill>
                <a:latin typeface="+mn-lt"/>
                <a:ea typeface="+mn-ea"/>
                <a:cs typeface="+mn-cs"/>
              </a:rPr>
              <a:t>وهكذا تمَّ لهؤلاءِ الشّبانِ ما أرادوا، فشكرناهم وتابعنا طريقنا.</a:t>
            </a:r>
          </a:p>
          <a:p>
            <a:pPr marL="0" marR="0" lvl="0" indent="0" algn="l"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19F71F23-C9E5-4DAB-B819-24FD6037F296}" type="slidenum">
              <a:rPr lang="en-US" smtClean="0"/>
              <a:pPr/>
              <a:t>7</a:t>
            </a:fld>
            <a:endParaRPr lang="en-US"/>
          </a:p>
        </p:txBody>
      </p:sp>
    </p:spTree>
    <p:extLst>
      <p:ext uri="{BB962C8B-B14F-4D97-AF65-F5344CB8AC3E}">
        <p14:creationId xmlns:p14="http://schemas.microsoft.com/office/powerpoint/2010/main" val="1532301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r"/>
            <a:r>
              <a:rPr lang="ar-LB" sz="800" b="1" u="sng" dirty="0"/>
              <a:t>تقول المعلّمة:</a:t>
            </a:r>
            <a:endParaRPr lang="en-US" sz="800" u="sng" dirty="0"/>
          </a:p>
          <a:p>
            <a:pPr marL="0" marR="0" lvl="0" indent="0" algn="r" defTabSz="914400" rtl="0" eaLnBrk="1" fontAlgn="auto" latinLnBrk="0" hangingPunct="1">
              <a:lnSpc>
                <a:spcPct val="100000"/>
              </a:lnSpc>
              <a:spcBef>
                <a:spcPts val="0"/>
              </a:spcBef>
              <a:spcAft>
                <a:spcPts val="0"/>
              </a:spcAft>
              <a:buClrTx/>
              <a:buSzTx/>
              <a:buFontTx/>
              <a:buNone/>
              <a:tabLst/>
              <a:defRPr/>
            </a:pPr>
            <a:r>
              <a:rPr kumimoji="0" lang="ar-SA"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سَأسألُكُم بَعض</a:t>
            </a:r>
            <a:r>
              <a:rPr kumimoji="0" lang="ar-LB"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a:t>
            </a:r>
            <a:r>
              <a:rPr kumimoji="0" lang="ar-SA"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kumimoji="0" lang="ar-LB"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الأسئلةِ عنِ </a:t>
            </a:r>
            <a:r>
              <a:rPr kumimoji="0" lang="ar-SA"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النّص</a:t>
            </a:r>
            <a:r>
              <a:rPr kumimoji="0" lang="ar-LB"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algn="r"/>
            <a:r>
              <a:rPr lang="ar-LB" sz="800" b="1" u="sng" dirty="0"/>
              <a:t>تقول المعلّمة:</a:t>
            </a:r>
            <a:endParaRPr lang="en-US" sz="800" u="sng" dirty="0"/>
          </a:p>
          <a:p>
            <a:pPr marL="0" indent="0" algn="r" rtl="1">
              <a:lnSpc>
                <a:spcPct val="150000"/>
              </a:lnSpc>
              <a:buNone/>
            </a:pPr>
            <a:r>
              <a:rPr lang="ar-LB" sz="1200" b="1" u="sng" dirty="0">
                <a:solidFill>
                  <a:prstClr val="black"/>
                </a:solidFill>
                <a:latin typeface="Adobe Arabic" panose="02040503050201020203" pitchFamily="18" charset="-78"/>
                <a:cs typeface="Adobe Arabic" panose="02040503050201020203" pitchFamily="18" charset="-78"/>
              </a:rPr>
              <a:t>مَنْ هو الرّاوي  في</a:t>
            </a:r>
            <a:r>
              <a:rPr lang="ar-LB" sz="1200" b="1" u="sng" dirty="0">
                <a:solidFill>
                  <a:schemeClr val="tx1"/>
                </a:solidFill>
                <a:latin typeface="Adobe Arabic" panose="02040503050201020203" pitchFamily="18" charset="-78"/>
                <a:cs typeface="Adobe Arabic" panose="02040503050201020203" pitchFamily="18" charset="-78"/>
              </a:rPr>
              <a:t> النَّص؟</a:t>
            </a:r>
          </a:p>
          <a:p>
            <a:pPr marL="0" indent="0" algn="r" rtl="1">
              <a:lnSpc>
                <a:spcPct val="150000"/>
              </a:lnSpc>
              <a:buNone/>
            </a:pPr>
            <a:r>
              <a:rPr lang="ar-LB" sz="1200" b="1" u="sng" dirty="0">
                <a:solidFill>
                  <a:schemeClr val="tx1"/>
                </a:solidFill>
                <a:latin typeface="Adobe Arabic" panose="02040503050201020203" pitchFamily="18" charset="-78"/>
                <a:cs typeface="Adobe Arabic" panose="02040503050201020203" pitchFamily="18" charset="-78"/>
              </a:rPr>
              <a:t>اضغطوا على الإجابةِ الصّحيحةِ</a:t>
            </a:r>
          </a:p>
          <a:p>
            <a:pPr algn="just" rtl="1">
              <a:buFont typeface="Wingdings" panose="05000000000000000000" pitchFamily="2" charset="2"/>
              <a:buChar char="q"/>
            </a:pPr>
            <a:r>
              <a:rPr lang="ar-LB" sz="1200" dirty="0">
                <a:solidFill>
                  <a:schemeClr val="tx1"/>
                </a:solidFill>
                <a:latin typeface="Adobe Arabic" panose="02040503050201020203" pitchFamily="18" charset="-78"/>
                <a:cs typeface="Adobe Arabic" panose="02040503050201020203" pitchFamily="18" charset="-78"/>
              </a:rPr>
              <a:t> الرّاوي في النّصِّ هوَ القارئ.</a:t>
            </a:r>
            <a:endParaRPr lang="en-US" sz="1200" dirty="0">
              <a:solidFill>
                <a:schemeClr val="tx1"/>
              </a:solidFill>
              <a:latin typeface="Adobe Arabic" panose="02040503050201020203" pitchFamily="18" charset="-78"/>
              <a:cs typeface="Adobe Arabic" panose="02040503050201020203" pitchFamily="18" charset="-78"/>
            </a:endParaRPr>
          </a:p>
          <a:p>
            <a:pPr algn="just" rtl="1">
              <a:buFont typeface="Wingdings" panose="05000000000000000000" pitchFamily="2" charset="2"/>
              <a:buChar char="q"/>
            </a:pPr>
            <a:r>
              <a:rPr lang="ar-LB" sz="1200" dirty="0">
                <a:solidFill>
                  <a:schemeClr val="tx1"/>
                </a:solidFill>
                <a:latin typeface="Adobe Arabic" panose="02040503050201020203" pitchFamily="18" charset="-78"/>
                <a:cs typeface="Adobe Arabic" panose="02040503050201020203" pitchFamily="18" charset="-78"/>
              </a:rPr>
              <a:t> الرّاوي في النّصِّ هوَ سائقُ السّيّارةِ.</a:t>
            </a:r>
          </a:p>
          <a:p>
            <a:pPr algn="just" rtl="1">
              <a:buFont typeface="Wingdings" panose="05000000000000000000" pitchFamily="2" charset="2"/>
              <a:buChar char="q"/>
            </a:pPr>
            <a:r>
              <a:rPr lang="ar-LB" sz="1200" dirty="0">
                <a:solidFill>
                  <a:schemeClr val="tx1"/>
                </a:solidFill>
                <a:latin typeface="Adobe Arabic" panose="02040503050201020203" pitchFamily="18" charset="-78"/>
                <a:cs typeface="Adobe Arabic" panose="02040503050201020203" pitchFamily="18" charset="-78"/>
              </a:rPr>
              <a:t> الرّاوي في النّصِّ هو الكاتبُ.</a:t>
            </a:r>
          </a:p>
          <a:p>
            <a:pPr algn="just" rtl="1">
              <a:buFont typeface="Wingdings" panose="05000000000000000000" pitchFamily="2" charset="2"/>
              <a:buChar char="q"/>
            </a:pPr>
            <a:r>
              <a:rPr lang="ar-LB" sz="1200" dirty="0">
                <a:solidFill>
                  <a:schemeClr val="tx1"/>
                </a:solidFill>
                <a:latin typeface="Adobe Arabic" panose="02040503050201020203" pitchFamily="18" charset="-78"/>
                <a:cs typeface="Adobe Arabic" panose="02040503050201020203" pitchFamily="18" charset="-78"/>
              </a:rPr>
              <a:t> الرّاوي في النّصِّ هو الرّجلُ.</a:t>
            </a:r>
            <a:endParaRPr lang="en-US" sz="1200" dirty="0">
              <a:solidFill>
                <a:schemeClr val="tx1"/>
              </a:solidFill>
              <a:latin typeface="Adobe Arabic" panose="02040503050201020203" pitchFamily="18" charset="-78"/>
              <a:cs typeface="Adobe Arabic" panose="02040503050201020203" pitchFamily="18" charset="-78"/>
            </a:endParaRPr>
          </a:p>
          <a:p>
            <a:pPr algn="r" rtl="1">
              <a:lnSpc>
                <a:spcPct val="150000"/>
              </a:lnSpc>
              <a:buFont typeface="Wingdings" panose="05000000000000000000" pitchFamily="2" charset="2"/>
              <a:buNone/>
            </a:pPr>
            <a:endParaRPr lang="ar-LB" sz="800" dirty="0">
              <a:solidFill>
                <a:schemeClr val="tx1"/>
              </a:solidFill>
              <a:latin typeface="Adobe Arabic" panose="02040503050201020203" pitchFamily="18" charset="-78"/>
              <a:cs typeface="Adobe Arabic" panose="02040503050201020203" pitchFamily="18" charset="-78"/>
            </a:endParaRPr>
          </a:p>
          <a:p>
            <a:pPr algn="r"/>
            <a:r>
              <a:rPr lang="ar-LB" sz="800" b="1" u="sng" dirty="0"/>
              <a:t>تقول المعلّمة:</a:t>
            </a:r>
            <a:endParaRPr lang="en-US" sz="800" u="sng" dirty="0"/>
          </a:p>
          <a:p>
            <a:pPr algn="r" rtl="1">
              <a:lnSpc>
                <a:spcPct val="150000"/>
              </a:lnSpc>
              <a:buFont typeface="Wingdings" panose="05000000000000000000" pitchFamily="2" charset="2"/>
              <a:buNone/>
            </a:pPr>
            <a:r>
              <a:rPr lang="ar-LB" sz="800" dirty="0">
                <a:solidFill>
                  <a:schemeClr val="tx1"/>
                </a:solidFill>
                <a:latin typeface="Adobe Arabic" panose="02040503050201020203" pitchFamily="18" charset="-78"/>
                <a:cs typeface="Adobe Arabic" panose="02040503050201020203" pitchFamily="18" charset="-78"/>
              </a:rPr>
              <a:t>فَكّروا  جيّدًا</a:t>
            </a: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LB" sz="12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467C1-6FB2-4A73-A497-41901D705B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33372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r"/>
            <a:r>
              <a:rPr lang="ar-LB" sz="800" b="1" u="sng" dirty="0"/>
              <a:t>تقول المعلّمة:</a:t>
            </a:r>
            <a:endParaRPr lang="en-US" sz="800" u="sng" dirty="0"/>
          </a:p>
          <a:p>
            <a:pPr marL="0" marR="0" lvl="0" indent="0" algn="r" defTabSz="914400" rtl="0" eaLnBrk="1" fontAlgn="auto" latinLnBrk="0" hangingPunct="1">
              <a:lnSpc>
                <a:spcPct val="100000"/>
              </a:lnSpc>
              <a:spcBef>
                <a:spcPts val="0"/>
              </a:spcBef>
              <a:spcAft>
                <a:spcPts val="0"/>
              </a:spcAft>
              <a:buClrTx/>
              <a:buSzTx/>
              <a:buFontTx/>
              <a:buNone/>
              <a:tabLst/>
              <a:defRPr/>
            </a:pPr>
            <a:r>
              <a:rPr kumimoji="0" lang="ar-SA"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سَأسألُكُم بَعض</a:t>
            </a:r>
            <a:r>
              <a:rPr kumimoji="0" lang="ar-LB"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a:t>
            </a:r>
            <a:r>
              <a:rPr kumimoji="0" lang="ar-SA"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kumimoji="0" lang="ar-LB"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الأسئلةِ عنِ </a:t>
            </a:r>
            <a:r>
              <a:rPr kumimoji="0" lang="ar-SA"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النّص</a:t>
            </a:r>
            <a:r>
              <a:rPr kumimoji="0" lang="ar-LB"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a:t>
            </a:r>
          </a:p>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algn="r"/>
            <a:r>
              <a:rPr lang="ar-LB" sz="800" b="1" u="sng" dirty="0"/>
              <a:t>تقول المعلّمة:</a:t>
            </a:r>
            <a:endParaRPr lang="en-US" sz="800" u="sng" dirty="0"/>
          </a:p>
          <a:p>
            <a:pPr marL="0" indent="0" algn="r" rtl="1">
              <a:lnSpc>
                <a:spcPct val="150000"/>
              </a:lnSpc>
              <a:buNone/>
            </a:pPr>
            <a:r>
              <a:rPr lang="ar-LB" sz="1200" b="1" u="sng" dirty="0">
                <a:solidFill>
                  <a:prstClr val="black"/>
                </a:solidFill>
                <a:latin typeface="Adobe Arabic" panose="02040503050201020203" pitchFamily="18" charset="-78"/>
                <a:cs typeface="Adobe Arabic" panose="02040503050201020203" pitchFamily="18" charset="-78"/>
              </a:rPr>
              <a:t>مَنْ هو الرّاوي  في</a:t>
            </a:r>
            <a:r>
              <a:rPr lang="ar-LB" sz="1200" b="1" u="sng" dirty="0">
                <a:solidFill>
                  <a:schemeClr val="tx1"/>
                </a:solidFill>
                <a:latin typeface="Adobe Arabic" panose="02040503050201020203" pitchFamily="18" charset="-78"/>
                <a:cs typeface="Adobe Arabic" panose="02040503050201020203" pitchFamily="18" charset="-78"/>
              </a:rPr>
              <a:t> النَّص؟</a:t>
            </a:r>
          </a:p>
          <a:p>
            <a:pPr marL="0" indent="0" algn="r" rtl="1">
              <a:lnSpc>
                <a:spcPct val="150000"/>
              </a:lnSpc>
              <a:buNone/>
            </a:pPr>
            <a:r>
              <a:rPr lang="ar-LB" sz="1200" b="1" u="sng" dirty="0">
                <a:solidFill>
                  <a:schemeClr val="tx1"/>
                </a:solidFill>
                <a:latin typeface="Adobe Arabic" panose="02040503050201020203" pitchFamily="18" charset="-78"/>
                <a:cs typeface="Adobe Arabic" panose="02040503050201020203" pitchFamily="18" charset="-78"/>
              </a:rPr>
              <a:t>اضغطوا على الإجابةِ الصّحيحةِ</a:t>
            </a:r>
          </a:p>
          <a:p>
            <a:pPr algn="just" rtl="1">
              <a:buFont typeface="Wingdings" panose="05000000000000000000" pitchFamily="2" charset="2"/>
              <a:buChar char="q"/>
            </a:pPr>
            <a:r>
              <a:rPr lang="ar-LB" sz="1200" dirty="0">
                <a:solidFill>
                  <a:schemeClr val="tx1"/>
                </a:solidFill>
                <a:latin typeface="Adobe Arabic" panose="02040503050201020203" pitchFamily="18" charset="-78"/>
                <a:cs typeface="Adobe Arabic" panose="02040503050201020203" pitchFamily="18" charset="-78"/>
              </a:rPr>
              <a:t> الرّاوي في النّصِّ هوَ القارئ.</a:t>
            </a:r>
            <a:endParaRPr lang="en-US" sz="1200" dirty="0">
              <a:solidFill>
                <a:schemeClr val="tx1"/>
              </a:solidFill>
              <a:latin typeface="Adobe Arabic" panose="02040503050201020203" pitchFamily="18" charset="-78"/>
              <a:cs typeface="Adobe Arabic" panose="02040503050201020203" pitchFamily="18" charset="-78"/>
            </a:endParaRPr>
          </a:p>
          <a:p>
            <a:pPr algn="just" rtl="1">
              <a:buFont typeface="Wingdings" panose="05000000000000000000" pitchFamily="2" charset="2"/>
              <a:buChar char="q"/>
            </a:pPr>
            <a:r>
              <a:rPr lang="ar-LB" sz="1200" dirty="0">
                <a:solidFill>
                  <a:schemeClr val="tx1"/>
                </a:solidFill>
                <a:latin typeface="Adobe Arabic" panose="02040503050201020203" pitchFamily="18" charset="-78"/>
                <a:cs typeface="Adobe Arabic" panose="02040503050201020203" pitchFamily="18" charset="-78"/>
              </a:rPr>
              <a:t> الرّاوي في النّصِّ هوَ سائقُ السّيّارةِ.</a:t>
            </a:r>
          </a:p>
          <a:p>
            <a:pPr algn="just" rtl="1">
              <a:buFont typeface="Wingdings" panose="05000000000000000000" pitchFamily="2" charset="2"/>
              <a:buChar char="q"/>
            </a:pPr>
            <a:r>
              <a:rPr lang="ar-LB" sz="1200" dirty="0">
                <a:solidFill>
                  <a:schemeClr val="tx1"/>
                </a:solidFill>
                <a:latin typeface="Adobe Arabic" panose="02040503050201020203" pitchFamily="18" charset="-78"/>
                <a:cs typeface="Adobe Arabic" panose="02040503050201020203" pitchFamily="18" charset="-78"/>
              </a:rPr>
              <a:t> الرّاوي في النّصِّ هو الكاتبُ.</a:t>
            </a:r>
          </a:p>
          <a:p>
            <a:pPr algn="just" rtl="1">
              <a:buFont typeface="Wingdings" panose="05000000000000000000" pitchFamily="2" charset="2"/>
              <a:buChar char="q"/>
            </a:pPr>
            <a:r>
              <a:rPr lang="ar-LB" sz="1200" dirty="0">
                <a:solidFill>
                  <a:schemeClr val="tx1"/>
                </a:solidFill>
                <a:latin typeface="Adobe Arabic" panose="02040503050201020203" pitchFamily="18" charset="-78"/>
                <a:cs typeface="Adobe Arabic" panose="02040503050201020203" pitchFamily="18" charset="-78"/>
              </a:rPr>
              <a:t> الرّاوي في النّصِّ هو الرّجلُ.</a:t>
            </a:r>
            <a:endParaRPr lang="en-US" sz="1200" dirty="0">
              <a:solidFill>
                <a:schemeClr val="tx1"/>
              </a:solidFill>
              <a:latin typeface="Adobe Arabic" panose="02040503050201020203" pitchFamily="18" charset="-78"/>
              <a:cs typeface="Adobe Arabic" panose="02040503050201020203" pitchFamily="18" charset="-78"/>
            </a:endParaRPr>
          </a:p>
          <a:p>
            <a:pPr algn="r" rtl="1">
              <a:lnSpc>
                <a:spcPct val="150000"/>
              </a:lnSpc>
              <a:buFont typeface="Wingdings" panose="05000000000000000000" pitchFamily="2" charset="2"/>
              <a:buNone/>
            </a:pPr>
            <a:endParaRPr lang="ar-LB" sz="800" dirty="0">
              <a:solidFill>
                <a:schemeClr val="tx1"/>
              </a:solidFill>
              <a:latin typeface="Adobe Arabic" panose="02040503050201020203" pitchFamily="18" charset="-78"/>
              <a:cs typeface="Adobe Arabic" panose="02040503050201020203" pitchFamily="18" charset="-78"/>
            </a:endParaRPr>
          </a:p>
          <a:p>
            <a:pPr algn="r"/>
            <a:r>
              <a:rPr lang="ar-LB" sz="800" b="1" u="sng" dirty="0"/>
              <a:t>تقول المعلّمة:</a:t>
            </a:r>
            <a:endParaRPr lang="en-US" sz="800" u="sng" dirty="0"/>
          </a:p>
          <a:p>
            <a:pPr algn="r" rtl="1">
              <a:lnSpc>
                <a:spcPct val="150000"/>
              </a:lnSpc>
              <a:buFont typeface="Wingdings" panose="05000000000000000000" pitchFamily="2" charset="2"/>
              <a:buNone/>
            </a:pPr>
            <a:r>
              <a:rPr lang="ar-LB" sz="800" dirty="0">
                <a:solidFill>
                  <a:schemeClr val="tx1"/>
                </a:solidFill>
                <a:latin typeface="Adobe Arabic" panose="02040503050201020203" pitchFamily="18" charset="-78"/>
                <a:cs typeface="Adobe Arabic" panose="02040503050201020203" pitchFamily="18" charset="-78"/>
              </a:rPr>
              <a:t>فَكّروا  جيّدًا</a:t>
            </a: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LB" sz="12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467C1-6FB2-4A73-A497-41901D705B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20887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1200" b="1" u="sng" dirty="0">
                <a:solidFill>
                  <a:schemeClr val="tx1"/>
                </a:solidFill>
                <a:latin typeface="Adobe Arabic" panose="02040503050201020203" pitchFamily="18" charset="-78"/>
                <a:cs typeface="Adobe Arabic" panose="02040503050201020203" pitchFamily="18" charset="-78"/>
              </a:rPr>
              <a:t> </a:t>
            </a:r>
            <a:r>
              <a:rPr lang="ar-LB" sz="800" b="1" u="sng" dirty="0"/>
              <a:t>تقول المعلّمة:</a:t>
            </a:r>
            <a:endParaRPr kumimoji="0" lang="ar-LB"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just"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kumimoji="0" lang="ar-LB" sz="12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أين حصلت أحداث القصّة؟</a:t>
            </a:r>
          </a:p>
          <a:p>
            <a:pPr marL="0" marR="0" lvl="0" indent="0" algn="just"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b="1" u="none" dirty="0"/>
              <a:t>اضغطوا على الإجابةِ الصّحيحةِ.</a:t>
            </a:r>
            <a:endParaRPr kumimoji="0" lang="en-US" sz="12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algn="r" rtl="1" eaLnBrk="1" fontAlgn="auto" latinLnBrk="0" hangingPunct="1"/>
            <a:r>
              <a:rPr lang="ar-LB" sz="1200" dirty="0">
                <a:solidFill>
                  <a:schemeClr val="tx1"/>
                </a:solidFill>
                <a:latin typeface="Adobe Arabic" panose="02040503050201020203" pitchFamily="18" charset="-78"/>
                <a:cs typeface="Adobe Arabic" panose="02040503050201020203" pitchFamily="18" charset="-78"/>
              </a:rPr>
              <a:t> </a:t>
            </a:r>
            <a:r>
              <a:rPr lang="ar-LB" sz="1200" b="0" i="0" u="none" strike="noStrike" kern="1200" dirty="0">
                <a:solidFill>
                  <a:schemeClr val="tx1"/>
                </a:solidFill>
                <a:effectLst/>
                <a:latin typeface="+mn-lt"/>
                <a:ea typeface="+mn-ea"/>
                <a:cs typeface="+mn-cs"/>
              </a:rPr>
              <a:t>حصلت أحداث القصّة </a:t>
            </a:r>
            <a:r>
              <a:rPr lang="ar-LB" sz="1200" b="0" i="0" u="none" strike="noStrike" kern="1200" baseline="0" dirty="0">
                <a:solidFill>
                  <a:schemeClr val="tx1"/>
                </a:solidFill>
                <a:effectLst/>
                <a:latin typeface="+mn-lt"/>
                <a:ea typeface="+mn-ea"/>
                <a:cs typeface="+mn-cs"/>
              </a:rPr>
              <a:t>بجانب</a:t>
            </a:r>
            <a:r>
              <a:rPr lang="ar-LB" sz="1200" b="0" i="0" u="none" strike="noStrike" kern="1200" dirty="0">
                <a:solidFill>
                  <a:schemeClr val="tx1"/>
                </a:solidFill>
                <a:effectLst/>
                <a:latin typeface="+mn-lt"/>
                <a:ea typeface="+mn-ea"/>
                <a:cs typeface="+mn-cs"/>
              </a:rPr>
              <a:t> قلعة طرابلس الأثريّة.</a:t>
            </a:r>
            <a:endParaRPr lang="en-US" sz="1200" b="0" i="0" u="none" strike="noStrike" kern="1200" dirty="0">
              <a:solidFill>
                <a:schemeClr val="tx1"/>
              </a:solidFill>
              <a:effectLst/>
              <a:latin typeface="+mn-lt"/>
              <a:ea typeface="+mn-ea"/>
              <a:cs typeface="+mn-cs"/>
            </a:endParaRPr>
          </a:p>
          <a:p>
            <a:pPr algn="r" rtl="1" eaLnBrk="1" fontAlgn="ctr" latinLnBrk="0" hangingPunct="1"/>
            <a:r>
              <a:rPr lang="ar-LB" sz="1200" b="0" i="0" u="none" strike="noStrike" kern="1200" dirty="0">
                <a:solidFill>
                  <a:schemeClr val="tx1"/>
                </a:solidFill>
                <a:effectLst/>
                <a:latin typeface="+mn-lt"/>
                <a:ea typeface="+mn-ea"/>
                <a:cs typeface="+mn-cs"/>
              </a:rPr>
              <a:t>حصلت أحداث القصّة في مزرعةٍ</a:t>
            </a:r>
            <a:r>
              <a:rPr lang="ar-LB" sz="1200" b="0" i="0" u="none" strike="noStrike" kern="1200" baseline="0" dirty="0">
                <a:solidFill>
                  <a:schemeClr val="tx1"/>
                </a:solidFill>
                <a:effectLst/>
                <a:latin typeface="+mn-lt"/>
                <a:ea typeface="+mn-ea"/>
                <a:cs typeface="+mn-cs"/>
              </a:rPr>
              <a:t> صغيرةٍ </a:t>
            </a:r>
            <a:r>
              <a:rPr lang="ar-LB" sz="1200" b="0" i="0" u="none" strike="noStrike" kern="1200" dirty="0">
                <a:solidFill>
                  <a:schemeClr val="tx1"/>
                </a:solidFill>
                <a:effectLst/>
                <a:latin typeface="+mn-lt"/>
                <a:ea typeface="+mn-ea"/>
                <a:cs typeface="+mn-cs"/>
              </a:rPr>
              <a:t>في جزّينَ.</a:t>
            </a:r>
            <a:endParaRPr lang="en-US" sz="1200" b="0" i="0" u="none" strike="noStrike" kern="1200" dirty="0">
              <a:solidFill>
                <a:schemeClr val="tx1"/>
              </a:solidFill>
              <a:effectLst/>
              <a:latin typeface="+mn-lt"/>
              <a:ea typeface="+mn-ea"/>
              <a:cs typeface="+mn-cs"/>
            </a:endParaRPr>
          </a:p>
          <a:p>
            <a:pPr algn="r" rtl="1" eaLnBrk="1" fontAlgn="ctr" latinLnBrk="0" hangingPunct="1"/>
            <a:r>
              <a:rPr lang="ar-LB" sz="1200" b="0" i="0" u="none" strike="noStrike" kern="1200" dirty="0">
                <a:solidFill>
                  <a:schemeClr val="tx1"/>
                </a:solidFill>
                <a:effectLst/>
                <a:latin typeface="+mn-lt"/>
                <a:ea typeface="+mn-ea"/>
                <a:cs typeface="+mn-cs"/>
              </a:rPr>
              <a:t>حصلت أحداث القصّة في مزرعةٍ</a:t>
            </a:r>
            <a:r>
              <a:rPr lang="ar-LB" sz="1200" b="0" i="0" u="none" strike="noStrike" kern="1200" baseline="0" dirty="0">
                <a:solidFill>
                  <a:schemeClr val="tx1"/>
                </a:solidFill>
                <a:effectLst/>
                <a:latin typeface="+mn-lt"/>
                <a:ea typeface="+mn-ea"/>
                <a:cs typeface="+mn-cs"/>
              </a:rPr>
              <a:t> صغيرةٍ </a:t>
            </a:r>
            <a:r>
              <a:rPr lang="ar-LB" sz="1200" b="0" i="0" u="none" strike="noStrike" kern="1200" dirty="0">
                <a:solidFill>
                  <a:schemeClr val="tx1"/>
                </a:solidFill>
                <a:effectLst/>
                <a:latin typeface="+mn-lt"/>
                <a:ea typeface="+mn-ea"/>
                <a:cs typeface="+mn-cs"/>
              </a:rPr>
              <a:t>تحت قلعة نيحا.</a:t>
            </a:r>
            <a:endParaRPr lang="en-US" sz="1200" b="0" i="0" u="none" strike="noStrike" kern="1200" dirty="0">
              <a:solidFill>
                <a:schemeClr val="tx1"/>
              </a:solidFill>
              <a:effectLst/>
              <a:latin typeface="+mn-lt"/>
              <a:ea typeface="+mn-ea"/>
              <a:cs typeface="+mn-cs"/>
            </a:endParaRPr>
          </a:p>
          <a:p>
            <a:pPr algn="r" rtl="1" eaLnBrk="1" fontAlgn="auto" latinLnBrk="0" hangingPunct="1"/>
            <a:r>
              <a:rPr lang="ar-LB" sz="1200" b="0" i="0" u="none" strike="noStrike" kern="1200" dirty="0">
                <a:solidFill>
                  <a:schemeClr val="tx1"/>
                </a:solidFill>
                <a:effectLst/>
                <a:latin typeface="+mn-lt"/>
                <a:ea typeface="+mn-ea"/>
                <a:cs typeface="+mn-cs"/>
              </a:rPr>
              <a:t>حصلت أحداث القصّة في مزرعةٍ</a:t>
            </a:r>
            <a:r>
              <a:rPr lang="ar-LB" sz="1200" b="0" i="0" u="none" strike="noStrike" kern="1200" baseline="0" dirty="0">
                <a:solidFill>
                  <a:schemeClr val="tx1"/>
                </a:solidFill>
                <a:effectLst/>
                <a:latin typeface="+mn-lt"/>
                <a:ea typeface="+mn-ea"/>
                <a:cs typeface="+mn-cs"/>
              </a:rPr>
              <a:t> صغيرةٍ بجانب</a:t>
            </a:r>
            <a:r>
              <a:rPr lang="ar-LB" sz="1200" b="0" i="0" u="none" strike="noStrike" kern="1200" dirty="0">
                <a:solidFill>
                  <a:schemeClr val="tx1"/>
                </a:solidFill>
                <a:effectLst/>
                <a:latin typeface="+mn-lt"/>
                <a:ea typeface="+mn-ea"/>
                <a:cs typeface="+mn-cs"/>
              </a:rPr>
              <a:t> قلعة راشيا.</a:t>
            </a:r>
            <a:endParaRPr lang="en-US" sz="1200" b="0" i="0" u="none" strike="noStrike" kern="1200" dirty="0">
              <a:solidFill>
                <a:schemeClr val="tx1"/>
              </a:solidFill>
              <a:effectLst/>
              <a:latin typeface="+mn-lt"/>
              <a:ea typeface="+mn-ea"/>
              <a:cs typeface="+mn-cs"/>
            </a:endParaRP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endParaRPr kumimoji="0" lang="ar-LB"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algn="r"/>
            <a:r>
              <a:rPr lang="ar-LB" sz="800" b="1" u="sng" dirty="0"/>
              <a:t>تقول المعلّمة:</a:t>
            </a:r>
            <a:endParaRPr lang="en-US" sz="800" u="sng" dirty="0"/>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kumimoji="0" lang="ar-LB" sz="8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فَكّروا  جيّدًا.</a:t>
            </a:r>
            <a:endParaRPr kumimoji="0" lang="en-US" sz="800" b="1" i="0" u="sng"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LB" sz="1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467C1-6FB2-4A73-A497-41901D705B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15199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D00C8FA-5B83-42DA-8350-EE9C08C6CBB8}" type="datetimeFigureOut">
              <a:rPr lang="en-US" smtClean="0"/>
              <a:t>2/26/2022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EA08FC-1ADD-4BB0-9A97-90309C03C389}" type="slidenum">
              <a:rPr lang="en-US" smtClean="0"/>
              <a:t>‹#›</a:t>
            </a:fld>
            <a:endParaRPr lang="en-US"/>
          </a:p>
        </p:txBody>
      </p:sp>
    </p:spTree>
    <p:extLst>
      <p:ext uri="{BB962C8B-B14F-4D97-AF65-F5344CB8AC3E}">
        <p14:creationId xmlns:p14="http://schemas.microsoft.com/office/powerpoint/2010/main" val="2205717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00C8FA-5B83-42DA-8350-EE9C08C6CBB8}" type="datetimeFigureOut">
              <a:rPr lang="en-US" smtClean="0"/>
              <a:t>2/26/2022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EA08FC-1ADD-4BB0-9A97-90309C03C389}" type="slidenum">
              <a:rPr lang="en-US" smtClean="0"/>
              <a:t>‹#›</a:t>
            </a:fld>
            <a:endParaRPr lang="en-US"/>
          </a:p>
        </p:txBody>
      </p:sp>
    </p:spTree>
    <p:extLst>
      <p:ext uri="{BB962C8B-B14F-4D97-AF65-F5344CB8AC3E}">
        <p14:creationId xmlns:p14="http://schemas.microsoft.com/office/powerpoint/2010/main" val="2607685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00C8FA-5B83-42DA-8350-EE9C08C6CBB8}" type="datetimeFigureOut">
              <a:rPr lang="en-US" smtClean="0"/>
              <a:t>2/26/2022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EA08FC-1ADD-4BB0-9A97-90309C03C389}" type="slidenum">
              <a:rPr lang="en-US" smtClean="0"/>
              <a:t>‹#›</a:t>
            </a:fld>
            <a:endParaRPr lang="en-US"/>
          </a:p>
        </p:txBody>
      </p:sp>
    </p:spTree>
    <p:extLst>
      <p:ext uri="{BB962C8B-B14F-4D97-AF65-F5344CB8AC3E}">
        <p14:creationId xmlns:p14="http://schemas.microsoft.com/office/powerpoint/2010/main" val="892940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شريحة فارغة">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55269-41AE-4EEE-9803-B53009A7918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b="3525"/>
          <a:stretch/>
        </p:blipFill>
        <p:spPr>
          <a:xfrm rot="10800000">
            <a:off x="11072091" y="62153"/>
            <a:ext cx="1068275" cy="630621"/>
          </a:xfrm>
          <a:prstGeom prst="rect">
            <a:avLst/>
          </a:prstGeom>
        </p:spPr>
      </p:pic>
    </p:spTree>
    <p:custDataLst>
      <p:tags r:id="rId1"/>
    </p:custDataLst>
    <p:extLst>
      <p:ext uri="{BB962C8B-B14F-4D97-AF65-F5344CB8AC3E}">
        <p14:creationId xmlns:p14="http://schemas.microsoft.com/office/powerpoint/2010/main" val="3065503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00C8FA-5B83-42DA-8350-EE9C08C6CBB8}" type="datetimeFigureOut">
              <a:rPr lang="en-US" smtClean="0"/>
              <a:t>2/26/2022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EA08FC-1ADD-4BB0-9A97-90309C03C389}" type="slidenum">
              <a:rPr lang="en-US" smtClean="0"/>
              <a:t>‹#›</a:t>
            </a:fld>
            <a:endParaRPr lang="en-US"/>
          </a:p>
        </p:txBody>
      </p:sp>
    </p:spTree>
    <p:extLst>
      <p:ext uri="{BB962C8B-B14F-4D97-AF65-F5344CB8AC3E}">
        <p14:creationId xmlns:p14="http://schemas.microsoft.com/office/powerpoint/2010/main" val="195229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D00C8FA-5B83-42DA-8350-EE9C08C6CBB8}" type="datetimeFigureOut">
              <a:rPr lang="en-US" smtClean="0"/>
              <a:t>2/26/2022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EA08FC-1ADD-4BB0-9A97-90309C03C389}" type="slidenum">
              <a:rPr lang="en-US" smtClean="0"/>
              <a:t>‹#›</a:t>
            </a:fld>
            <a:endParaRPr lang="en-US"/>
          </a:p>
        </p:txBody>
      </p:sp>
    </p:spTree>
    <p:extLst>
      <p:ext uri="{BB962C8B-B14F-4D97-AF65-F5344CB8AC3E}">
        <p14:creationId xmlns:p14="http://schemas.microsoft.com/office/powerpoint/2010/main" val="3290849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D00C8FA-5B83-42DA-8350-EE9C08C6CBB8}" type="datetimeFigureOut">
              <a:rPr lang="en-US" smtClean="0"/>
              <a:t>2/26/2022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EA08FC-1ADD-4BB0-9A97-90309C03C389}" type="slidenum">
              <a:rPr lang="en-US" smtClean="0"/>
              <a:t>‹#›</a:t>
            </a:fld>
            <a:endParaRPr lang="en-US"/>
          </a:p>
        </p:txBody>
      </p:sp>
    </p:spTree>
    <p:extLst>
      <p:ext uri="{BB962C8B-B14F-4D97-AF65-F5344CB8AC3E}">
        <p14:creationId xmlns:p14="http://schemas.microsoft.com/office/powerpoint/2010/main" val="3121460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D00C8FA-5B83-42DA-8350-EE9C08C6CBB8}" type="datetimeFigureOut">
              <a:rPr lang="en-US" smtClean="0"/>
              <a:t>2/26/2022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EA08FC-1ADD-4BB0-9A97-90309C03C389}" type="slidenum">
              <a:rPr lang="en-US" smtClean="0"/>
              <a:t>‹#›</a:t>
            </a:fld>
            <a:endParaRPr lang="en-US"/>
          </a:p>
        </p:txBody>
      </p:sp>
    </p:spTree>
    <p:extLst>
      <p:ext uri="{BB962C8B-B14F-4D97-AF65-F5344CB8AC3E}">
        <p14:creationId xmlns:p14="http://schemas.microsoft.com/office/powerpoint/2010/main" val="37132053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D00C8FA-5B83-42DA-8350-EE9C08C6CBB8}" type="datetimeFigureOut">
              <a:rPr lang="en-US" smtClean="0"/>
              <a:t>2/26/2022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EA08FC-1ADD-4BB0-9A97-90309C03C389}" type="slidenum">
              <a:rPr lang="en-US" smtClean="0"/>
              <a:t>‹#›</a:t>
            </a:fld>
            <a:endParaRPr lang="en-US"/>
          </a:p>
        </p:txBody>
      </p:sp>
    </p:spTree>
    <p:extLst>
      <p:ext uri="{BB962C8B-B14F-4D97-AF65-F5344CB8AC3E}">
        <p14:creationId xmlns:p14="http://schemas.microsoft.com/office/powerpoint/2010/main" val="7639904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00C8FA-5B83-42DA-8350-EE9C08C6CBB8}" type="datetimeFigureOut">
              <a:rPr lang="en-US" smtClean="0"/>
              <a:t>2/26/2022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EA08FC-1ADD-4BB0-9A97-90309C03C389}" type="slidenum">
              <a:rPr lang="en-US" smtClean="0"/>
              <a:t>‹#›</a:t>
            </a:fld>
            <a:endParaRPr lang="en-US"/>
          </a:p>
        </p:txBody>
      </p:sp>
    </p:spTree>
    <p:extLst>
      <p:ext uri="{BB962C8B-B14F-4D97-AF65-F5344CB8AC3E}">
        <p14:creationId xmlns:p14="http://schemas.microsoft.com/office/powerpoint/2010/main" val="818315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D00C8FA-5B83-42DA-8350-EE9C08C6CBB8}" type="datetimeFigureOut">
              <a:rPr lang="en-US" smtClean="0"/>
              <a:t>2/26/2022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EA08FC-1ADD-4BB0-9A97-90309C03C389}" type="slidenum">
              <a:rPr lang="en-US" smtClean="0"/>
              <a:t>‹#›</a:t>
            </a:fld>
            <a:endParaRPr lang="en-US"/>
          </a:p>
        </p:txBody>
      </p:sp>
    </p:spTree>
    <p:extLst>
      <p:ext uri="{BB962C8B-B14F-4D97-AF65-F5344CB8AC3E}">
        <p14:creationId xmlns:p14="http://schemas.microsoft.com/office/powerpoint/2010/main" val="4045837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D00C8FA-5B83-42DA-8350-EE9C08C6CBB8}" type="datetimeFigureOut">
              <a:rPr lang="en-US" smtClean="0"/>
              <a:t>2/26/2022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EA08FC-1ADD-4BB0-9A97-90309C03C389}" type="slidenum">
              <a:rPr lang="en-US" smtClean="0"/>
              <a:t>‹#›</a:t>
            </a:fld>
            <a:endParaRPr lang="en-US"/>
          </a:p>
        </p:txBody>
      </p:sp>
    </p:spTree>
    <p:extLst>
      <p:ext uri="{BB962C8B-B14F-4D97-AF65-F5344CB8AC3E}">
        <p14:creationId xmlns:p14="http://schemas.microsoft.com/office/powerpoint/2010/main" val="3483563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00C8FA-5B83-42DA-8350-EE9C08C6CBB8}" type="datetimeFigureOut">
              <a:rPr lang="en-US" smtClean="0"/>
              <a:t>2/26/2022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EA08FC-1ADD-4BB0-9A97-90309C03C389}" type="slidenum">
              <a:rPr lang="en-US" smtClean="0"/>
              <a:t>‹#›</a:t>
            </a:fld>
            <a:endParaRPr lang="en-US"/>
          </a:p>
        </p:txBody>
      </p:sp>
    </p:spTree>
    <p:extLst>
      <p:ext uri="{BB962C8B-B14F-4D97-AF65-F5344CB8AC3E}">
        <p14:creationId xmlns:p14="http://schemas.microsoft.com/office/powerpoint/2010/main" val="33498244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2.xml"/><Relationship Id="rId1" Type="http://schemas.openxmlformats.org/officeDocument/2006/relationships/tags" Target="../tags/tag2.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1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1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 Id="rId9"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svg"/></Relationships>
</file>

<file path=ppt/slides/_rels/slide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8.svg"/></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7104F44-91C5-4D40-96E0-2E3B145DBD34}"/>
              </a:ext>
            </a:extLst>
          </p:cNvPr>
          <p:cNvSpPr txBox="1">
            <a:spLocks/>
          </p:cNvSpPr>
          <p:nvPr/>
        </p:nvSpPr>
        <p:spPr>
          <a:xfrm>
            <a:off x="2" y="1863725"/>
            <a:ext cx="12192000" cy="2413000"/>
          </a:xfrm>
          <a:prstGeom prst="rect">
            <a:avLst/>
          </a:prstGeom>
          <a:solidFill>
            <a:srgbClr val="4472C4">
              <a:lumMod val="40000"/>
              <a:lumOff val="60000"/>
            </a:srgbClr>
          </a:solidFill>
          <a:ln>
            <a:solidFill>
              <a:srgbClr val="4472C4">
                <a:lumMod val="40000"/>
                <a:lumOff val="60000"/>
              </a:srgb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ctr"/>
            <a:r>
              <a:rPr lang="ar-LB" sz="8800" dirty="0">
                <a:solidFill>
                  <a:sysClr val="windowText" lastClr="000000">
                    <a:lumMod val="65000"/>
                    <a:lumOff val="35000"/>
                  </a:sysClr>
                </a:solidFill>
              </a:rPr>
              <a:t>نَخْوَةٌ لُبْنانِيَّة</a:t>
            </a:r>
            <a:endParaRPr lang="en-US" sz="8800" dirty="0">
              <a:solidFill>
                <a:sysClr val="windowText" lastClr="000000">
                  <a:lumMod val="65000"/>
                  <a:lumOff val="35000"/>
                </a:sysClr>
              </a:solidFill>
              <a:latin typeface="Adobe Arabic"/>
              <a:cs typeface="Adobe Arabic"/>
            </a:endParaRPr>
          </a:p>
        </p:txBody>
      </p:sp>
    </p:spTree>
    <p:extLst>
      <p:ext uri="{BB962C8B-B14F-4D97-AF65-F5344CB8AC3E}">
        <p14:creationId xmlns:p14="http://schemas.microsoft.com/office/powerpoint/2010/main" val="24315062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1B3CD58-853F-4734-B416-459582C00EEB}"/>
              </a:ext>
            </a:extLst>
          </p:cNvPr>
          <p:cNvSpPr>
            <a:spLocks noChangeArrowheads="1"/>
          </p:cNvSpPr>
          <p:nvPr/>
        </p:nvSpPr>
        <p:spPr bwMode="auto">
          <a:xfrm>
            <a:off x="2" y="43934"/>
            <a:ext cx="1847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Arabic"/>
              <a:ea typeface="+mn-ea"/>
              <a:cs typeface="Adobe Arabic"/>
            </a:endParaRPr>
          </a:p>
        </p:txBody>
      </p:sp>
      <p:sp>
        <p:nvSpPr>
          <p:cNvPr id="7"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rgbClr val="5B9BD5"/>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dobe Arabic"/>
              <a:ea typeface="+mn-ea"/>
              <a:cs typeface="Adobe Arabic"/>
            </a:endParaRPr>
          </a:p>
        </p:txBody>
      </p:sp>
      <p:graphicFrame>
        <p:nvGraphicFramePr>
          <p:cNvPr id="8" name="Table 2">
            <a:extLst>
              <a:ext uri="{FF2B5EF4-FFF2-40B4-BE49-F238E27FC236}">
                <a16:creationId xmlns:a16="http://schemas.microsoft.com/office/drawing/2014/main" id="{2114F1BD-9625-4B4C-B592-1440D6DB2C07}"/>
              </a:ext>
            </a:extLst>
          </p:cNvPr>
          <p:cNvGraphicFramePr>
            <a:graphicFrameLocks noGrp="1"/>
          </p:cNvGraphicFramePr>
          <p:nvPr>
            <p:extLst>
              <p:ext uri="{D42A27DB-BD31-4B8C-83A1-F6EECF244321}">
                <p14:modId xmlns:p14="http://schemas.microsoft.com/office/powerpoint/2010/main" val="3854612707"/>
              </p:ext>
            </p:extLst>
          </p:nvPr>
        </p:nvGraphicFramePr>
        <p:xfrm>
          <a:off x="1295400" y="2296311"/>
          <a:ext cx="9867900" cy="2592709"/>
        </p:xfrm>
        <a:graphic>
          <a:graphicData uri="http://schemas.openxmlformats.org/drawingml/2006/table">
            <a:tbl>
              <a:tblPr firstRow="1" bandRow="1"/>
              <a:tblGrid>
                <a:gridCol w="7919650">
                  <a:extLst>
                    <a:ext uri="{9D8B030D-6E8A-4147-A177-3AD203B41FA5}">
                      <a16:colId xmlns:a16="http://schemas.microsoft.com/office/drawing/2014/main" val="2951217429"/>
                    </a:ext>
                  </a:extLst>
                </a:gridCol>
                <a:gridCol w="1948250">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just" defTabSz="914400" rtl="1" eaLnBrk="1" fontAlgn="auto" latinLnBrk="0" hangingPunct="1">
                        <a:lnSpc>
                          <a:spcPct val="100000"/>
                        </a:lnSpc>
                        <a:spcBef>
                          <a:spcPts val="0"/>
                        </a:spcBef>
                        <a:spcAft>
                          <a:spcPts val="0"/>
                        </a:spcAft>
                        <a:buClrTx/>
                        <a:buSzTx/>
                        <a:buFontTx/>
                        <a:buNone/>
                        <a:tabLst/>
                        <a:defRPr/>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حَصَلَتْ أَحداثُ القِصَّةِ بِجانِبِ قلعةِ طرابلسَ الأثريّةِ.</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1" u="sng" kern="1200" dirty="0">
                          <a:solidFill>
                            <a:schemeClr val="lt1"/>
                          </a:solidFill>
                          <a:latin typeface="Adobe Arabic" panose="02040503050201020203" pitchFamily="18" charset="-78"/>
                          <a:ea typeface="+mn-ea"/>
                          <a:cs typeface="Adobe Arabic" panose="02040503050201020203" pitchFamily="18" charset="-78"/>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حَصَلَتْ أَحداثُ القِصَّةِ في مَزْرَعةٍ</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صَغيرةٍ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في جِزّينَ.</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0">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حَصَلَتْ أَحداثُ القِصَّةِ في مَزْرَعَةٍ</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صَغيرةٍ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تَحْتَ قلعةِ نيحا.</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defTabSz="914400" rtl="1" eaLnBrk="1" fontAlgn="auto" latinLnBrk="0" hangingPunct="1">
                        <a:lnSpc>
                          <a:spcPct val="100000"/>
                        </a:lnSpc>
                        <a:spcBef>
                          <a:spcPts val="600"/>
                        </a:spcBef>
                        <a:spcAft>
                          <a:spcPts val="0"/>
                        </a:spcAft>
                        <a:buClrTx/>
                        <a:buSzTx/>
                        <a:buFontTx/>
                        <a:buNone/>
                        <a:tabLst/>
                        <a:defRPr/>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حَصَلَتْ أَحداثُ القِصَّةِ في مَزْرَعَةٍ</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صَغيرةٍ بِجانِبِ</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قَلْعَةِ راشيا.</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
        <p:nvSpPr>
          <p:cNvPr id="9" name="TextBox 8">
            <a:extLst>
              <a:ext uri="{FF2B5EF4-FFF2-40B4-BE49-F238E27FC236}">
                <a16:creationId xmlns:a16="http://schemas.microsoft.com/office/drawing/2014/main" id="{2CD4BC23-6AA3-4823-82F2-E21BD6216056}"/>
              </a:ext>
            </a:extLst>
          </p:cNvPr>
          <p:cNvSpPr txBox="1"/>
          <p:nvPr/>
        </p:nvSpPr>
        <p:spPr>
          <a:xfrm>
            <a:off x="0" y="847898"/>
            <a:ext cx="12192000" cy="707886"/>
          </a:xfrm>
          <a:prstGeom prst="rect">
            <a:avLst/>
          </a:prstGeom>
          <a:solidFill>
            <a:sysClr val="window" lastClr="FFFFFF">
              <a:lumMod val="95000"/>
            </a:sysClr>
          </a:solidFill>
          <a:ln w="19050">
            <a:solidFill>
              <a:sysClr val="window" lastClr="FFFFFF">
                <a:lumMod val="95000"/>
              </a:sysClr>
            </a:solidFill>
          </a:ln>
        </p:spPr>
        <p:txBody>
          <a:bodyPr wrap="square">
            <a:spAutoFit/>
          </a:bodyPr>
          <a:lstStyle/>
          <a:p>
            <a:pPr algn="just" rtl="1"/>
            <a:r>
              <a:rPr kumimoji="0" lang="ar-SA" sz="4000" b="1" i="0" u="none" strike="noStrike" kern="1000" cap="none" spc="0" normalizeH="0" baseline="0" noProof="0" dirty="0">
                <a:ln>
                  <a:noFill/>
                </a:ln>
                <a:solidFill>
                  <a:prstClr val="black">
                    <a:lumMod val="65000"/>
                    <a:lumOff val="35000"/>
                  </a:prstClr>
                </a:solidFill>
                <a:effectLst/>
                <a:uLnTx/>
                <a:uFillTx/>
                <a:latin typeface="Adobe Arabic" panose="02040503050201020203" pitchFamily="18" charset="-78"/>
                <a:ea typeface="Cambria" panose="02040503050406030204" pitchFamily="18" charset="0"/>
                <a:cs typeface="Adobe Arabic" panose="02040503050201020203" pitchFamily="18" charset="-78"/>
              </a:rPr>
              <a:t>	</a:t>
            </a:r>
            <a:r>
              <a:rPr lang="ar-LB" sz="4000" b="1" u="sng" dirty="0">
                <a:latin typeface="Adobe Arabic" panose="02040503050201020203" pitchFamily="18" charset="-78"/>
                <a:cs typeface="Adobe Arabic" panose="02040503050201020203" pitchFamily="18" charset="-78"/>
              </a:rPr>
              <a:t>أَيْنَ حَصَلَتْ أَحداثُ القِصَّةِ؟</a:t>
            </a:r>
            <a:endParaRPr lang="en-US" sz="4000" b="1" u="sng" dirty="0">
              <a:latin typeface="Adobe Arabic" panose="02040503050201020203" pitchFamily="18" charset="-78"/>
              <a:cs typeface="Adobe Arabic" panose="02040503050201020203" pitchFamily="18" charset="-78"/>
            </a:endParaRPr>
          </a:p>
        </p:txBody>
      </p:sp>
    </p:spTree>
    <p:extLst>
      <p:ext uri="{BB962C8B-B14F-4D97-AF65-F5344CB8AC3E}">
        <p14:creationId xmlns:p14="http://schemas.microsoft.com/office/powerpoint/2010/main" val="24747884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1B3CD58-853F-4734-B416-459582C00EEB}"/>
              </a:ext>
            </a:extLst>
          </p:cNvPr>
          <p:cNvSpPr>
            <a:spLocks noChangeArrowheads="1"/>
          </p:cNvSpPr>
          <p:nvPr/>
        </p:nvSpPr>
        <p:spPr bwMode="auto">
          <a:xfrm>
            <a:off x="2" y="43934"/>
            <a:ext cx="1847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Arabic"/>
              <a:ea typeface="+mn-ea"/>
              <a:cs typeface="Adobe Arabic"/>
            </a:endParaRPr>
          </a:p>
        </p:txBody>
      </p:sp>
      <p:sp>
        <p:nvSpPr>
          <p:cNvPr id="7"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rgbClr val="5B9BD5"/>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dobe Arabic"/>
              <a:ea typeface="+mn-ea"/>
              <a:cs typeface="Adobe Arabic"/>
            </a:endParaRPr>
          </a:p>
        </p:txBody>
      </p:sp>
      <p:graphicFrame>
        <p:nvGraphicFramePr>
          <p:cNvPr id="8" name="Table 2">
            <a:extLst>
              <a:ext uri="{FF2B5EF4-FFF2-40B4-BE49-F238E27FC236}">
                <a16:creationId xmlns:a16="http://schemas.microsoft.com/office/drawing/2014/main" id="{2114F1BD-9625-4B4C-B592-1440D6DB2C07}"/>
              </a:ext>
            </a:extLst>
          </p:cNvPr>
          <p:cNvGraphicFramePr>
            <a:graphicFrameLocks noGrp="1"/>
          </p:cNvGraphicFramePr>
          <p:nvPr>
            <p:extLst>
              <p:ext uri="{D42A27DB-BD31-4B8C-83A1-F6EECF244321}">
                <p14:modId xmlns:p14="http://schemas.microsoft.com/office/powerpoint/2010/main" val="705963022"/>
              </p:ext>
            </p:extLst>
          </p:nvPr>
        </p:nvGraphicFramePr>
        <p:xfrm>
          <a:off x="1295400" y="2296311"/>
          <a:ext cx="9867900" cy="2592709"/>
        </p:xfrm>
        <a:graphic>
          <a:graphicData uri="http://schemas.openxmlformats.org/drawingml/2006/table">
            <a:tbl>
              <a:tblPr firstRow="1" bandRow="1"/>
              <a:tblGrid>
                <a:gridCol w="7919650">
                  <a:extLst>
                    <a:ext uri="{9D8B030D-6E8A-4147-A177-3AD203B41FA5}">
                      <a16:colId xmlns:a16="http://schemas.microsoft.com/office/drawing/2014/main" val="2951217429"/>
                    </a:ext>
                  </a:extLst>
                </a:gridCol>
                <a:gridCol w="1948250">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just" defTabSz="914400" rtl="1" eaLnBrk="1" fontAlgn="auto" latinLnBrk="0" hangingPunct="1">
                        <a:lnSpc>
                          <a:spcPct val="100000"/>
                        </a:lnSpc>
                        <a:spcBef>
                          <a:spcPts val="0"/>
                        </a:spcBef>
                        <a:spcAft>
                          <a:spcPts val="0"/>
                        </a:spcAft>
                        <a:buClrTx/>
                        <a:buSzTx/>
                        <a:buFontTx/>
                        <a:buNone/>
                        <a:tabLst/>
                        <a:defRPr/>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حَصَلَتْ أَحداثُ القِصَّةِ بِجانِبِ قلعةِ طرابلسَ الأثريّةِ.</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1" u="sng" kern="1200" dirty="0">
                          <a:solidFill>
                            <a:schemeClr val="lt1"/>
                          </a:solidFill>
                          <a:latin typeface="Adobe Arabic" panose="02040503050201020203" pitchFamily="18" charset="-78"/>
                          <a:ea typeface="+mn-ea"/>
                          <a:cs typeface="Adobe Arabic" panose="02040503050201020203" pitchFamily="18" charset="-78"/>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حَصَلَتْ أَحداثُ القِصَّةِ في مَزْرَعةٍ</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صَغيرةٍ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في جِزّينَ.</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0">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حَصَلَتْ أَحداثُ القِصَّةِ في مَزْرَعَةٍ</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صَغيرةٍ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تَحْتَ قلعةِ نيحا.</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defTabSz="914400" rtl="1" eaLnBrk="1" fontAlgn="auto" latinLnBrk="0" hangingPunct="1">
                        <a:lnSpc>
                          <a:spcPct val="100000"/>
                        </a:lnSpc>
                        <a:spcBef>
                          <a:spcPts val="600"/>
                        </a:spcBef>
                        <a:spcAft>
                          <a:spcPts val="0"/>
                        </a:spcAft>
                        <a:buClrTx/>
                        <a:buSzTx/>
                        <a:buFontTx/>
                        <a:buNone/>
                        <a:tabLst/>
                        <a:defRPr/>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حَصَلَتْ أَحداثُ القِصَّةِ في مَزْرَعَةٍ</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صَغيرةٍ بِجانِبِ</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قَلْعَةِ راشيا.</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
        <p:nvSpPr>
          <p:cNvPr id="9" name="TextBox 8">
            <a:extLst>
              <a:ext uri="{FF2B5EF4-FFF2-40B4-BE49-F238E27FC236}">
                <a16:creationId xmlns:a16="http://schemas.microsoft.com/office/drawing/2014/main" id="{2CD4BC23-6AA3-4823-82F2-E21BD6216056}"/>
              </a:ext>
            </a:extLst>
          </p:cNvPr>
          <p:cNvSpPr txBox="1"/>
          <p:nvPr/>
        </p:nvSpPr>
        <p:spPr>
          <a:xfrm>
            <a:off x="0" y="847898"/>
            <a:ext cx="12192000" cy="707886"/>
          </a:xfrm>
          <a:prstGeom prst="rect">
            <a:avLst/>
          </a:prstGeom>
          <a:solidFill>
            <a:sysClr val="window" lastClr="FFFFFF">
              <a:lumMod val="95000"/>
            </a:sysClr>
          </a:solidFill>
          <a:ln w="19050">
            <a:solidFill>
              <a:sysClr val="window" lastClr="FFFFFF">
                <a:lumMod val="95000"/>
              </a:sysClr>
            </a:solidFill>
          </a:ln>
        </p:spPr>
        <p:txBody>
          <a:bodyPr wrap="square">
            <a:spAutoFit/>
          </a:bodyPr>
          <a:lstStyle/>
          <a:p>
            <a:pPr algn="just" rtl="1"/>
            <a:r>
              <a:rPr kumimoji="0" lang="ar-SA" sz="4000" b="1" i="0" u="none" strike="noStrike" kern="1000" cap="none" spc="0" normalizeH="0" baseline="0" noProof="0" dirty="0">
                <a:ln>
                  <a:noFill/>
                </a:ln>
                <a:solidFill>
                  <a:prstClr val="black">
                    <a:lumMod val="65000"/>
                    <a:lumOff val="35000"/>
                  </a:prstClr>
                </a:solidFill>
                <a:effectLst/>
                <a:uLnTx/>
                <a:uFillTx/>
                <a:latin typeface="Adobe Arabic" panose="02040503050201020203" pitchFamily="18" charset="-78"/>
                <a:ea typeface="Cambria" panose="02040503050406030204" pitchFamily="18" charset="0"/>
                <a:cs typeface="Adobe Arabic" panose="02040503050201020203" pitchFamily="18" charset="-78"/>
              </a:rPr>
              <a:t>	</a:t>
            </a:r>
            <a:r>
              <a:rPr lang="ar-LB" sz="4000" b="1" u="sng" dirty="0">
                <a:latin typeface="Adobe Arabic" panose="02040503050201020203" pitchFamily="18" charset="-78"/>
                <a:cs typeface="Adobe Arabic" panose="02040503050201020203" pitchFamily="18" charset="-78"/>
              </a:rPr>
              <a:t>أَيْنَ حَصَلَتْ أَحداثُ القِصَّةِ؟</a:t>
            </a:r>
            <a:endParaRPr lang="en-US" sz="4000" b="1" u="sng" dirty="0">
              <a:latin typeface="Adobe Arabic" panose="02040503050201020203" pitchFamily="18" charset="-78"/>
              <a:cs typeface="Adobe Arabic" panose="02040503050201020203" pitchFamily="18" charset="-78"/>
            </a:endParaRPr>
          </a:p>
        </p:txBody>
      </p:sp>
      <p:sp>
        <p:nvSpPr>
          <p:cNvPr id="10" name="Multiplication Sign 1">
            <a:extLst>
              <a:ext uri="{FF2B5EF4-FFF2-40B4-BE49-F238E27FC236}">
                <a16:creationId xmlns:a16="http://schemas.microsoft.com/office/drawing/2014/main" id="{B4A0ECB8-E583-4592-973C-612E0FFC9204}"/>
              </a:ext>
            </a:extLst>
          </p:cNvPr>
          <p:cNvSpPr/>
          <p:nvPr/>
        </p:nvSpPr>
        <p:spPr>
          <a:xfrm>
            <a:off x="9845958" y="3819728"/>
            <a:ext cx="343913" cy="384955"/>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dobe Arabic"/>
              <a:ea typeface="+mn-ea"/>
              <a:cs typeface="Adobe Arabic"/>
            </a:endParaRPr>
          </a:p>
        </p:txBody>
      </p:sp>
    </p:spTree>
    <p:extLst>
      <p:ext uri="{BB962C8B-B14F-4D97-AF65-F5344CB8AC3E}">
        <p14:creationId xmlns:p14="http://schemas.microsoft.com/office/powerpoint/2010/main" val="16794048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1B3CD58-853F-4734-B416-459582C00EEB}"/>
              </a:ext>
            </a:extLst>
          </p:cNvPr>
          <p:cNvSpPr>
            <a:spLocks noChangeArrowheads="1"/>
          </p:cNvSpPr>
          <p:nvPr/>
        </p:nvSpPr>
        <p:spPr bwMode="auto">
          <a:xfrm>
            <a:off x="2" y="43934"/>
            <a:ext cx="1847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Arabic"/>
              <a:ea typeface="+mn-ea"/>
              <a:cs typeface="Adobe Arabic"/>
            </a:endParaRPr>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rgbClr val="5B9BD5"/>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dobe Arabic"/>
              <a:ea typeface="+mn-ea"/>
              <a:cs typeface="Adobe Arabic"/>
            </a:endParaRPr>
          </a:p>
        </p:txBody>
      </p:sp>
      <p:sp>
        <p:nvSpPr>
          <p:cNvPr id="8" name="TextBox 7">
            <a:extLst>
              <a:ext uri="{FF2B5EF4-FFF2-40B4-BE49-F238E27FC236}">
                <a16:creationId xmlns:a16="http://schemas.microsoft.com/office/drawing/2014/main" id="{2CD4BC23-6AA3-4823-82F2-E21BD6216056}"/>
              </a:ext>
            </a:extLst>
          </p:cNvPr>
          <p:cNvSpPr txBox="1"/>
          <p:nvPr/>
        </p:nvSpPr>
        <p:spPr>
          <a:xfrm>
            <a:off x="2" y="891441"/>
            <a:ext cx="12192000" cy="707886"/>
          </a:xfrm>
          <a:prstGeom prst="rect">
            <a:avLst/>
          </a:prstGeom>
          <a:solidFill>
            <a:sysClr val="window" lastClr="FFFFFF">
              <a:lumMod val="95000"/>
            </a:sysClr>
          </a:solidFill>
          <a:ln w="19050">
            <a:solidFill>
              <a:sysClr val="window" lastClr="FFFFFF">
                <a:lumMod val="95000"/>
              </a:sysClr>
            </a:solidFill>
          </a:ln>
        </p:spPr>
        <p:txBody>
          <a:bodyPr wrap="square">
            <a:spAutoFit/>
          </a:bodyPr>
          <a:lstStyle/>
          <a:p>
            <a:pPr lvl="0" algn="r" rtl="1">
              <a:buClr>
                <a:srgbClr val="4472C4">
                  <a:lumMod val="75000"/>
                </a:srgbClr>
              </a:buClr>
              <a:buSzPct val="90000"/>
              <a:defRPr/>
            </a:pPr>
            <a:r>
              <a:rPr kumimoji="0" lang="ar-SA" sz="4000" b="1" i="0" u="none" strike="noStrike" kern="1000" cap="none" spc="0" normalizeH="0" baseline="0" noProof="0" dirty="0">
                <a:ln>
                  <a:noFill/>
                </a:ln>
                <a:solidFill>
                  <a:prstClr val="black">
                    <a:lumMod val="65000"/>
                    <a:lumOff val="35000"/>
                  </a:prstClr>
                </a:solidFill>
                <a:effectLst/>
                <a:uLnTx/>
                <a:uFillTx/>
                <a:latin typeface="Adobe Arabic" panose="02040503050201020203" pitchFamily="18" charset="-78"/>
                <a:ea typeface="Cambria" panose="02040503050406030204" pitchFamily="18" charset="0"/>
                <a:cs typeface="Adobe Arabic" panose="02040503050201020203" pitchFamily="18" charset="-78"/>
              </a:rPr>
              <a:t>	</a:t>
            </a:r>
            <a:r>
              <a:rPr lang="ar-LB" sz="4000" b="1" kern="1000" dirty="0">
                <a:solidFill>
                  <a:prstClr val="black">
                    <a:lumMod val="65000"/>
                    <a:lumOff val="35000"/>
                  </a:prstClr>
                </a:solidFill>
                <a:latin typeface="Adobe Arabic" panose="02040503050201020203" pitchFamily="18" charset="-78"/>
                <a:ea typeface="Cambria" panose="02040503050406030204" pitchFamily="18" charset="0"/>
                <a:cs typeface="Adobe Arabic" panose="02040503050201020203" pitchFamily="18" charset="-78"/>
              </a:rPr>
              <a:t>مَتى حَصَلَتْ أَحْداثُ النَّصِّ؟</a:t>
            </a:r>
          </a:p>
        </p:txBody>
      </p:sp>
      <p:graphicFrame>
        <p:nvGraphicFramePr>
          <p:cNvPr id="12" name="Table 2">
            <a:extLst>
              <a:ext uri="{FF2B5EF4-FFF2-40B4-BE49-F238E27FC236}">
                <a16:creationId xmlns:a16="http://schemas.microsoft.com/office/drawing/2014/main" id="{2114F1BD-9625-4B4C-B592-1440D6DB2C07}"/>
              </a:ext>
            </a:extLst>
          </p:cNvPr>
          <p:cNvGraphicFramePr>
            <a:graphicFrameLocks noGrp="1"/>
          </p:cNvGraphicFramePr>
          <p:nvPr>
            <p:extLst>
              <p:ext uri="{D42A27DB-BD31-4B8C-83A1-F6EECF244321}">
                <p14:modId xmlns:p14="http://schemas.microsoft.com/office/powerpoint/2010/main" val="2400156968"/>
              </p:ext>
            </p:extLst>
          </p:nvPr>
        </p:nvGraphicFramePr>
        <p:xfrm>
          <a:off x="2857500" y="2663521"/>
          <a:ext cx="8078409" cy="2592709"/>
        </p:xfrm>
        <a:graphic>
          <a:graphicData uri="http://schemas.openxmlformats.org/drawingml/2006/table">
            <a:tbl>
              <a:tblPr firstRow="1" bandRow="1"/>
              <a:tblGrid>
                <a:gridCol w="6841392">
                  <a:extLst>
                    <a:ext uri="{9D8B030D-6E8A-4147-A177-3AD203B41FA5}">
                      <a16:colId xmlns:a16="http://schemas.microsoft.com/office/drawing/2014/main" val="2951217429"/>
                    </a:ext>
                  </a:extLst>
                </a:gridCol>
                <a:gridCol w="1237017">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just" defTabSz="914400" rtl="1" eaLnBrk="1" fontAlgn="auto" latinLnBrk="0" hangingPunct="1">
                        <a:lnSpc>
                          <a:spcPct val="100000"/>
                        </a:lnSpc>
                        <a:spcBef>
                          <a:spcPts val="0"/>
                        </a:spcBef>
                        <a:spcAft>
                          <a:spcPts val="0"/>
                        </a:spcAft>
                        <a:buClrTx/>
                        <a:buSzTx/>
                        <a:buFontTx/>
                        <a:buNone/>
                        <a:tabLst/>
                        <a:defRPr/>
                      </a:pPr>
                      <a:r>
                        <a:rPr lang="ar-LB" sz="3600" b="0" kern="1000" noProof="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حَصَلَتْ أَحْداثُ النَّصِّ عِنْدَ الصَّباحِ.</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noProof="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حَصَلَتْ أَحْداثُ النَّصِّ عِنْدَ المَغيب.</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0">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noProof="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حَصَلَتْ أَحْداثُ النَّصِّ عِنْدَ المساءِ.</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noProof="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حَصَلَتْ أَحْداثُ النَّصِّ عِنْدَ مُنْتَصَفِ اللَّيلِ.</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Tree>
    <p:extLst>
      <p:ext uri="{BB962C8B-B14F-4D97-AF65-F5344CB8AC3E}">
        <p14:creationId xmlns:p14="http://schemas.microsoft.com/office/powerpoint/2010/main" val="35428198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1B3CD58-853F-4734-B416-459582C00EEB}"/>
              </a:ext>
            </a:extLst>
          </p:cNvPr>
          <p:cNvSpPr>
            <a:spLocks noChangeArrowheads="1"/>
          </p:cNvSpPr>
          <p:nvPr/>
        </p:nvSpPr>
        <p:spPr bwMode="auto">
          <a:xfrm>
            <a:off x="2" y="43934"/>
            <a:ext cx="1847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Arabic"/>
              <a:ea typeface="+mn-ea"/>
              <a:cs typeface="Adobe Arabic"/>
            </a:endParaRPr>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rgbClr val="5B9BD5"/>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dobe Arabic"/>
              <a:ea typeface="+mn-ea"/>
              <a:cs typeface="Adobe Arabic"/>
            </a:endParaRPr>
          </a:p>
        </p:txBody>
      </p:sp>
      <p:sp>
        <p:nvSpPr>
          <p:cNvPr id="8" name="TextBox 7">
            <a:extLst>
              <a:ext uri="{FF2B5EF4-FFF2-40B4-BE49-F238E27FC236}">
                <a16:creationId xmlns:a16="http://schemas.microsoft.com/office/drawing/2014/main" id="{2CD4BC23-6AA3-4823-82F2-E21BD6216056}"/>
              </a:ext>
            </a:extLst>
          </p:cNvPr>
          <p:cNvSpPr txBox="1"/>
          <p:nvPr/>
        </p:nvSpPr>
        <p:spPr>
          <a:xfrm>
            <a:off x="2" y="891441"/>
            <a:ext cx="12192000" cy="707886"/>
          </a:xfrm>
          <a:prstGeom prst="rect">
            <a:avLst/>
          </a:prstGeom>
          <a:solidFill>
            <a:sysClr val="window" lastClr="FFFFFF">
              <a:lumMod val="95000"/>
            </a:sysClr>
          </a:solidFill>
          <a:ln w="19050">
            <a:solidFill>
              <a:sysClr val="window" lastClr="FFFFFF">
                <a:lumMod val="95000"/>
              </a:sysClr>
            </a:solidFill>
          </a:ln>
        </p:spPr>
        <p:txBody>
          <a:bodyPr wrap="square">
            <a:spAutoFit/>
          </a:bodyPr>
          <a:lstStyle/>
          <a:p>
            <a:pPr lvl="0" algn="r" rtl="1">
              <a:buClr>
                <a:srgbClr val="4472C4">
                  <a:lumMod val="75000"/>
                </a:srgbClr>
              </a:buClr>
              <a:buSzPct val="90000"/>
              <a:defRPr/>
            </a:pPr>
            <a:r>
              <a:rPr kumimoji="0" lang="ar-SA" sz="4000" b="1" i="0" u="none" strike="noStrike" kern="1000" cap="none" spc="0" normalizeH="0" baseline="0" noProof="0" dirty="0">
                <a:ln>
                  <a:noFill/>
                </a:ln>
                <a:solidFill>
                  <a:prstClr val="black">
                    <a:lumMod val="65000"/>
                    <a:lumOff val="35000"/>
                  </a:prstClr>
                </a:solidFill>
                <a:effectLst/>
                <a:uLnTx/>
                <a:uFillTx/>
                <a:latin typeface="Adobe Arabic" panose="02040503050201020203" pitchFamily="18" charset="-78"/>
                <a:ea typeface="Cambria" panose="02040503050406030204" pitchFamily="18" charset="0"/>
                <a:cs typeface="Adobe Arabic" panose="02040503050201020203" pitchFamily="18" charset="-78"/>
              </a:rPr>
              <a:t>	</a:t>
            </a:r>
            <a:r>
              <a:rPr lang="ar-LB" sz="4000" b="1" kern="1000" dirty="0">
                <a:solidFill>
                  <a:prstClr val="black">
                    <a:lumMod val="65000"/>
                    <a:lumOff val="35000"/>
                  </a:prstClr>
                </a:solidFill>
                <a:latin typeface="Adobe Arabic" panose="02040503050201020203" pitchFamily="18" charset="-78"/>
                <a:ea typeface="Cambria" panose="02040503050406030204" pitchFamily="18" charset="0"/>
                <a:cs typeface="Adobe Arabic" panose="02040503050201020203" pitchFamily="18" charset="-78"/>
              </a:rPr>
              <a:t>مَتى حَصَلَتْ أَحْداثُ النَّصِّ؟</a:t>
            </a:r>
          </a:p>
        </p:txBody>
      </p:sp>
      <p:graphicFrame>
        <p:nvGraphicFramePr>
          <p:cNvPr id="12" name="Table 2">
            <a:extLst>
              <a:ext uri="{FF2B5EF4-FFF2-40B4-BE49-F238E27FC236}">
                <a16:creationId xmlns:a16="http://schemas.microsoft.com/office/drawing/2014/main" id="{2114F1BD-9625-4B4C-B592-1440D6DB2C07}"/>
              </a:ext>
            </a:extLst>
          </p:cNvPr>
          <p:cNvGraphicFramePr>
            <a:graphicFrameLocks noGrp="1"/>
          </p:cNvGraphicFramePr>
          <p:nvPr>
            <p:extLst>
              <p:ext uri="{D42A27DB-BD31-4B8C-83A1-F6EECF244321}">
                <p14:modId xmlns:p14="http://schemas.microsoft.com/office/powerpoint/2010/main" val="3104663635"/>
              </p:ext>
            </p:extLst>
          </p:nvPr>
        </p:nvGraphicFramePr>
        <p:xfrm>
          <a:off x="2857500" y="2663521"/>
          <a:ext cx="8078409" cy="2592709"/>
        </p:xfrm>
        <a:graphic>
          <a:graphicData uri="http://schemas.openxmlformats.org/drawingml/2006/table">
            <a:tbl>
              <a:tblPr firstRow="1" bandRow="1"/>
              <a:tblGrid>
                <a:gridCol w="6841392">
                  <a:extLst>
                    <a:ext uri="{9D8B030D-6E8A-4147-A177-3AD203B41FA5}">
                      <a16:colId xmlns:a16="http://schemas.microsoft.com/office/drawing/2014/main" val="2951217429"/>
                    </a:ext>
                  </a:extLst>
                </a:gridCol>
                <a:gridCol w="1237017">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just" defTabSz="914400" rtl="1" eaLnBrk="1" fontAlgn="auto" latinLnBrk="0" hangingPunct="1">
                        <a:lnSpc>
                          <a:spcPct val="100000"/>
                        </a:lnSpc>
                        <a:spcBef>
                          <a:spcPts val="0"/>
                        </a:spcBef>
                        <a:spcAft>
                          <a:spcPts val="0"/>
                        </a:spcAft>
                        <a:buClrTx/>
                        <a:buSzTx/>
                        <a:buFontTx/>
                        <a:buNone/>
                        <a:tabLst/>
                        <a:defRPr/>
                      </a:pPr>
                      <a:r>
                        <a:rPr lang="ar-LB" sz="3600" b="0" kern="1000" noProof="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حَصَلَتْ أَحْداثُ النَّصِّ عِنْدَ الصَّباحِ.</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noProof="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حَصَلَتْ أَحْداثُ النَّصِّ عِنْدَ المَغيبِ.</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0">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noProof="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حَصَلَتْ أَحْداثُ النَّصِّ عِنْدَ المساءِ.</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noProof="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حَصَلَتْ أَحْداثُ النَّصِّ عِنْدَ مُنْتَصَفِ اللَّيلِ.</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
        <p:nvSpPr>
          <p:cNvPr id="7" name="Multiplication Sign 1">
            <a:extLst>
              <a:ext uri="{FF2B5EF4-FFF2-40B4-BE49-F238E27FC236}">
                <a16:creationId xmlns:a16="http://schemas.microsoft.com/office/drawing/2014/main" id="{C68225D3-7E37-4AA7-9F07-DD5B56009996}"/>
              </a:ext>
            </a:extLst>
          </p:cNvPr>
          <p:cNvSpPr/>
          <p:nvPr/>
        </p:nvSpPr>
        <p:spPr>
          <a:xfrm flipV="1">
            <a:off x="9948749" y="4104884"/>
            <a:ext cx="447041" cy="406470"/>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dobe Arabic"/>
              <a:ea typeface="+mn-ea"/>
              <a:cs typeface="Adobe Arabic"/>
            </a:endParaRPr>
          </a:p>
        </p:txBody>
      </p:sp>
    </p:spTree>
    <p:extLst>
      <p:ext uri="{BB962C8B-B14F-4D97-AF65-F5344CB8AC3E}">
        <p14:creationId xmlns:p14="http://schemas.microsoft.com/office/powerpoint/2010/main" val="11884595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1B3CD58-853F-4734-B416-459582C00EEB}"/>
              </a:ext>
            </a:extLst>
          </p:cNvPr>
          <p:cNvSpPr>
            <a:spLocks noChangeArrowheads="1"/>
          </p:cNvSpPr>
          <p:nvPr/>
        </p:nvSpPr>
        <p:spPr bwMode="auto">
          <a:xfrm>
            <a:off x="2" y="43934"/>
            <a:ext cx="1847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Arabic"/>
              <a:ea typeface="+mn-ea"/>
              <a:cs typeface="Adobe Arabic"/>
            </a:endParaRPr>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rgbClr val="5B9BD5"/>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dobe Arabic"/>
              <a:ea typeface="+mn-ea"/>
              <a:cs typeface="Adobe Arabic"/>
            </a:endParaRPr>
          </a:p>
        </p:txBody>
      </p:sp>
      <p:graphicFrame>
        <p:nvGraphicFramePr>
          <p:cNvPr id="7" name="Table 2">
            <a:extLst>
              <a:ext uri="{FF2B5EF4-FFF2-40B4-BE49-F238E27FC236}">
                <a16:creationId xmlns:a16="http://schemas.microsoft.com/office/drawing/2014/main" id="{2114F1BD-9625-4B4C-B592-1440D6DB2C07}"/>
              </a:ext>
            </a:extLst>
          </p:cNvPr>
          <p:cNvGraphicFramePr>
            <a:graphicFrameLocks noGrp="1"/>
          </p:cNvGraphicFramePr>
          <p:nvPr>
            <p:extLst>
              <p:ext uri="{D42A27DB-BD31-4B8C-83A1-F6EECF244321}">
                <p14:modId xmlns:p14="http://schemas.microsoft.com/office/powerpoint/2010/main" val="3308492427"/>
              </p:ext>
            </p:extLst>
          </p:nvPr>
        </p:nvGraphicFramePr>
        <p:xfrm>
          <a:off x="3015916" y="2505667"/>
          <a:ext cx="8100950" cy="2592709"/>
        </p:xfrm>
        <a:graphic>
          <a:graphicData uri="http://schemas.openxmlformats.org/drawingml/2006/table">
            <a:tbl>
              <a:tblPr firstRow="1" bandRow="1"/>
              <a:tblGrid>
                <a:gridCol w="6501555">
                  <a:extLst>
                    <a:ext uri="{9D8B030D-6E8A-4147-A177-3AD203B41FA5}">
                      <a16:colId xmlns:a16="http://schemas.microsoft.com/office/drawing/2014/main" val="2951217429"/>
                    </a:ext>
                  </a:extLst>
                </a:gridCol>
                <a:gridCol w="1599395">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just" defTabSz="914400" rtl="1" eaLnBrk="1" fontAlgn="auto" latinLnBrk="0" hangingPunct="1">
                        <a:lnSpc>
                          <a:spcPct val="100000"/>
                        </a:lnSpc>
                        <a:spcBef>
                          <a:spcPts val="0"/>
                        </a:spcBef>
                        <a:spcAft>
                          <a:spcPts val="0"/>
                        </a:spcAft>
                        <a:buClrTx/>
                        <a:buSzTx/>
                        <a:buFontTx/>
                        <a:buNone/>
                        <a:tabLst/>
                        <a:defRPr/>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زُجَّتِ السّيّارةُ في مُنْزَلَقٍ مِنَ الوحولِ.</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mn-lt"/>
                          <a:ea typeface="+mn-ea"/>
                          <a:cs typeface="+mn-cs"/>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اصْطَدَمَتِ</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السّيّارةُ بِجِدارِ المنْزلِ.</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0">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تَعَطّلَتِ السَّيّارَةُ فَجْأَةً.</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فَرَغَتِ السَّيّارةُ مِنَ الوقود.</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
        <p:nvSpPr>
          <p:cNvPr id="8" name="TextBox 7">
            <a:extLst>
              <a:ext uri="{FF2B5EF4-FFF2-40B4-BE49-F238E27FC236}">
                <a16:creationId xmlns:a16="http://schemas.microsoft.com/office/drawing/2014/main" id="{2CD4BC23-6AA3-4823-82F2-E21BD6216056}"/>
              </a:ext>
            </a:extLst>
          </p:cNvPr>
          <p:cNvSpPr txBox="1"/>
          <p:nvPr/>
        </p:nvSpPr>
        <p:spPr>
          <a:xfrm>
            <a:off x="2" y="891441"/>
            <a:ext cx="12192000" cy="707886"/>
          </a:xfrm>
          <a:prstGeom prst="rect">
            <a:avLst/>
          </a:prstGeom>
          <a:solidFill>
            <a:sysClr val="window" lastClr="FFFFFF">
              <a:lumMod val="95000"/>
            </a:sysClr>
          </a:solidFill>
          <a:ln w="19050">
            <a:solidFill>
              <a:sysClr val="window" lastClr="FFFFFF">
                <a:lumMod val="95000"/>
              </a:sysClr>
            </a:solidFill>
          </a:ln>
        </p:spPr>
        <p:txBody>
          <a:bodyPr wrap="square">
            <a:spAutoFit/>
          </a:bodyPr>
          <a:lstStyle/>
          <a:p>
            <a:pPr lvl="0" algn="r" rtl="1">
              <a:buClr>
                <a:srgbClr val="4472C4">
                  <a:lumMod val="75000"/>
                </a:srgbClr>
              </a:buClr>
              <a:buSzPct val="90000"/>
              <a:defRPr/>
            </a:pPr>
            <a:r>
              <a:rPr kumimoji="0" lang="ar-SA" sz="4000" b="1" i="0" u="none" strike="noStrike" kern="1000" cap="none" spc="0" normalizeH="0" baseline="0" noProof="0" dirty="0">
                <a:ln>
                  <a:noFill/>
                </a:ln>
                <a:solidFill>
                  <a:prstClr val="black">
                    <a:lumMod val="65000"/>
                    <a:lumOff val="35000"/>
                  </a:prstClr>
                </a:solidFill>
                <a:effectLst/>
                <a:uLnTx/>
                <a:uFillTx/>
                <a:latin typeface="Adobe Arabic" panose="02040503050201020203" pitchFamily="18" charset="-78"/>
                <a:ea typeface="Cambria" panose="02040503050406030204" pitchFamily="18" charset="0"/>
                <a:cs typeface="Adobe Arabic" panose="02040503050201020203" pitchFamily="18" charset="-78"/>
              </a:rPr>
              <a:t>	</a:t>
            </a:r>
            <a:r>
              <a:rPr lang="ar-LB" sz="4000" b="1" kern="1000" dirty="0">
                <a:solidFill>
                  <a:prstClr val="black">
                    <a:lumMod val="65000"/>
                    <a:lumOff val="35000"/>
                  </a:prstClr>
                </a:solidFill>
                <a:latin typeface="Adobe Arabic" panose="02040503050201020203" pitchFamily="18" charset="-78"/>
                <a:ea typeface="Cambria" panose="02040503050406030204" pitchFamily="18" charset="0"/>
                <a:cs typeface="Adobe Arabic" panose="02040503050201020203" pitchFamily="18" charset="-78"/>
              </a:rPr>
              <a:t>ما الّذي حَصَلَ للسَّيّارةِ؟</a:t>
            </a:r>
          </a:p>
        </p:txBody>
      </p:sp>
    </p:spTree>
    <p:extLst>
      <p:ext uri="{BB962C8B-B14F-4D97-AF65-F5344CB8AC3E}">
        <p14:creationId xmlns:p14="http://schemas.microsoft.com/office/powerpoint/2010/main" val="21885525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1B3CD58-853F-4734-B416-459582C00EEB}"/>
              </a:ext>
            </a:extLst>
          </p:cNvPr>
          <p:cNvSpPr>
            <a:spLocks noChangeArrowheads="1"/>
          </p:cNvSpPr>
          <p:nvPr/>
        </p:nvSpPr>
        <p:spPr bwMode="auto">
          <a:xfrm>
            <a:off x="2" y="43934"/>
            <a:ext cx="1847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Arabic"/>
              <a:ea typeface="+mn-ea"/>
              <a:cs typeface="Adobe Arabic"/>
            </a:endParaRPr>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rgbClr val="5B9BD5"/>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dobe Arabic"/>
              <a:ea typeface="+mn-ea"/>
              <a:cs typeface="Adobe Arabic"/>
            </a:endParaRPr>
          </a:p>
        </p:txBody>
      </p:sp>
      <p:graphicFrame>
        <p:nvGraphicFramePr>
          <p:cNvPr id="7" name="Table 2">
            <a:extLst>
              <a:ext uri="{FF2B5EF4-FFF2-40B4-BE49-F238E27FC236}">
                <a16:creationId xmlns:a16="http://schemas.microsoft.com/office/drawing/2014/main" id="{2114F1BD-9625-4B4C-B592-1440D6DB2C07}"/>
              </a:ext>
            </a:extLst>
          </p:cNvPr>
          <p:cNvGraphicFramePr>
            <a:graphicFrameLocks noGrp="1"/>
          </p:cNvGraphicFramePr>
          <p:nvPr/>
        </p:nvGraphicFramePr>
        <p:xfrm>
          <a:off x="3015916" y="2505667"/>
          <a:ext cx="8100950" cy="2592709"/>
        </p:xfrm>
        <a:graphic>
          <a:graphicData uri="http://schemas.openxmlformats.org/drawingml/2006/table">
            <a:tbl>
              <a:tblPr firstRow="1" bandRow="1"/>
              <a:tblGrid>
                <a:gridCol w="6501555">
                  <a:extLst>
                    <a:ext uri="{9D8B030D-6E8A-4147-A177-3AD203B41FA5}">
                      <a16:colId xmlns:a16="http://schemas.microsoft.com/office/drawing/2014/main" val="2951217429"/>
                    </a:ext>
                  </a:extLst>
                </a:gridCol>
                <a:gridCol w="1599395">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just" defTabSz="914400" rtl="1" eaLnBrk="1" fontAlgn="auto" latinLnBrk="0" hangingPunct="1">
                        <a:lnSpc>
                          <a:spcPct val="100000"/>
                        </a:lnSpc>
                        <a:spcBef>
                          <a:spcPts val="0"/>
                        </a:spcBef>
                        <a:spcAft>
                          <a:spcPts val="0"/>
                        </a:spcAft>
                        <a:buClrTx/>
                        <a:buSzTx/>
                        <a:buFontTx/>
                        <a:buNone/>
                        <a:tabLst/>
                        <a:defRPr/>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زُجَّتِ السّيّارةُ في مُنْزَلَقٍ مِنَ الوحولِ.</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mn-lt"/>
                          <a:ea typeface="+mn-ea"/>
                          <a:cs typeface="+mn-cs"/>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اصْطَدَمَتِ</a:t>
                      </a:r>
                      <a:r>
                        <a:rPr lang="ar-LB" sz="3600" b="0" kern="1000" baseline="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 </a:t>
                      </a: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السّيّارةُ بِجِدارِ المنْزلِ.</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0">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تَعَطّلَتِ السَّيّارَةُ فَجْأَةً.</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فَرَغَتِ السَّيّارةُ مِنَ الوقود.</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
        <p:nvSpPr>
          <p:cNvPr id="8" name="TextBox 7">
            <a:extLst>
              <a:ext uri="{FF2B5EF4-FFF2-40B4-BE49-F238E27FC236}">
                <a16:creationId xmlns:a16="http://schemas.microsoft.com/office/drawing/2014/main" id="{2CD4BC23-6AA3-4823-82F2-E21BD6216056}"/>
              </a:ext>
            </a:extLst>
          </p:cNvPr>
          <p:cNvSpPr txBox="1"/>
          <p:nvPr/>
        </p:nvSpPr>
        <p:spPr>
          <a:xfrm>
            <a:off x="2" y="891441"/>
            <a:ext cx="12192000" cy="707886"/>
          </a:xfrm>
          <a:prstGeom prst="rect">
            <a:avLst/>
          </a:prstGeom>
          <a:solidFill>
            <a:sysClr val="window" lastClr="FFFFFF">
              <a:lumMod val="95000"/>
            </a:sysClr>
          </a:solidFill>
          <a:ln w="19050">
            <a:solidFill>
              <a:sysClr val="window" lastClr="FFFFFF">
                <a:lumMod val="95000"/>
              </a:sysClr>
            </a:solidFill>
          </a:ln>
        </p:spPr>
        <p:txBody>
          <a:bodyPr wrap="square">
            <a:spAutoFit/>
          </a:bodyPr>
          <a:lstStyle/>
          <a:p>
            <a:pPr lvl="0" algn="r" rtl="1">
              <a:buClr>
                <a:srgbClr val="4472C4">
                  <a:lumMod val="75000"/>
                </a:srgbClr>
              </a:buClr>
              <a:buSzPct val="90000"/>
              <a:defRPr/>
            </a:pPr>
            <a:r>
              <a:rPr kumimoji="0" lang="ar-SA" sz="4000" b="1" i="0" u="none" strike="noStrike" kern="1000" cap="none" spc="0" normalizeH="0" baseline="0" noProof="0" dirty="0">
                <a:ln>
                  <a:noFill/>
                </a:ln>
                <a:solidFill>
                  <a:prstClr val="black">
                    <a:lumMod val="65000"/>
                    <a:lumOff val="35000"/>
                  </a:prstClr>
                </a:solidFill>
                <a:effectLst/>
                <a:uLnTx/>
                <a:uFillTx/>
                <a:latin typeface="Adobe Arabic" panose="02040503050201020203" pitchFamily="18" charset="-78"/>
                <a:ea typeface="Cambria" panose="02040503050406030204" pitchFamily="18" charset="0"/>
                <a:cs typeface="Adobe Arabic" panose="02040503050201020203" pitchFamily="18" charset="-78"/>
              </a:rPr>
              <a:t>	</a:t>
            </a:r>
            <a:r>
              <a:rPr lang="ar-LB" sz="4000" b="1" kern="1000" dirty="0">
                <a:solidFill>
                  <a:prstClr val="black">
                    <a:lumMod val="65000"/>
                    <a:lumOff val="35000"/>
                  </a:prstClr>
                </a:solidFill>
                <a:latin typeface="Adobe Arabic" panose="02040503050201020203" pitchFamily="18" charset="-78"/>
                <a:ea typeface="Cambria" panose="02040503050406030204" pitchFamily="18" charset="0"/>
                <a:cs typeface="Adobe Arabic" panose="02040503050201020203" pitchFamily="18" charset="-78"/>
              </a:rPr>
              <a:t>ما الّذي حَصَلَ للسَّيّارةِ؟</a:t>
            </a:r>
          </a:p>
        </p:txBody>
      </p:sp>
      <p:sp>
        <p:nvSpPr>
          <p:cNvPr id="9" name="Multiplication Sign 1">
            <a:extLst>
              <a:ext uri="{FF2B5EF4-FFF2-40B4-BE49-F238E27FC236}">
                <a16:creationId xmlns:a16="http://schemas.microsoft.com/office/drawing/2014/main" id="{B7D68973-1FDF-4920-9CF9-BF3ED8937D01}"/>
              </a:ext>
            </a:extLst>
          </p:cNvPr>
          <p:cNvSpPr/>
          <p:nvPr/>
        </p:nvSpPr>
        <p:spPr>
          <a:xfrm flipV="1">
            <a:off x="9980969" y="2701277"/>
            <a:ext cx="447041" cy="406470"/>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dobe Arabic"/>
              <a:ea typeface="+mn-ea"/>
              <a:cs typeface="Adobe Arabic"/>
            </a:endParaRPr>
          </a:p>
        </p:txBody>
      </p:sp>
    </p:spTree>
    <p:extLst>
      <p:ext uri="{BB962C8B-B14F-4D97-AF65-F5344CB8AC3E}">
        <p14:creationId xmlns:p14="http://schemas.microsoft.com/office/powerpoint/2010/main" val="9825531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A9C3E58D-89A5-411F-8B23-6E014A0B6FBA}"/>
              </a:ext>
            </a:extLst>
          </p:cNvPr>
          <p:cNvSpPr txBox="1"/>
          <p:nvPr/>
        </p:nvSpPr>
        <p:spPr>
          <a:xfrm>
            <a:off x="0" y="891441"/>
            <a:ext cx="12192000" cy="707886"/>
          </a:xfrm>
          <a:prstGeom prst="rect">
            <a:avLst/>
          </a:prstGeom>
          <a:solidFill>
            <a:schemeClr val="accent5">
              <a:lumMod val="40000"/>
              <a:lumOff val="60000"/>
            </a:schemeClr>
          </a:solidFill>
          <a:ln w="19050">
            <a:solidFill>
              <a:schemeClr val="bg1">
                <a:lumMod val="95000"/>
              </a:schemeClr>
            </a:solidFill>
          </a:ln>
        </p:spPr>
        <p:txBody>
          <a:bodyPr wrap="square">
            <a:spAutoFit/>
          </a:bodyPr>
          <a:lstStyle/>
          <a:p>
            <a:pPr algn="r" rtl="1">
              <a:buClr>
                <a:schemeClr val="accent5">
                  <a:lumMod val="75000"/>
                </a:schemeClr>
              </a:buClr>
              <a:buSzPct val="90000"/>
            </a:pPr>
            <a:r>
              <a:rPr lang="ar-LB" sz="4000" b="1" cap="all" spc="100" dirty="0">
                <a:solidFill>
                  <a:schemeClr val="tx1">
                    <a:lumMod val="65000"/>
                    <a:lumOff val="35000"/>
                  </a:schemeClr>
                </a:solidFill>
                <a:latin typeface="Adobe Arabic" panose="02040503050201090203" pitchFamily="18" charset="-78"/>
                <a:cs typeface="Adobe Arabic" panose="02040503050201090203" pitchFamily="18" charset="-78"/>
              </a:rPr>
              <a:t>	</a:t>
            </a:r>
            <a:r>
              <a:rPr lang="ar-LB" sz="4000" b="1" dirty="0">
                <a:solidFill>
                  <a:schemeClr val="tx1">
                    <a:lumMod val="65000"/>
                    <a:lumOff val="35000"/>
                  </a:schemeClr>
                </a:solidFill>
              </a:rPr>
              <a:t>أُصْغي إِلى النَّصِّ</a:t>
            </a:r>
            <a:r>
              <a:rPr lang="en-US" sz="4000" b="1" dirty="0">
                <a:solidFill>
                  <a:schemeClr val="tx1">
                    <a:lumMod val="65000"/>
                    <a:lumOff val="35000"/>
                  </a:schemeClr>
                </a:solidFill>
              </a:rPr>
              <a:t> </a:t>
            </a:r>
            <a:r>
              <a:rPr lang="ar-LB" sz="4000" b="1" dirty="0">
                <a:solidFill>
                  <a:schemeClr val="tx1">
                    <a:lumMod val="65000"/>
                    <a:lumOff val="35000"/>
                  </a:schemeClr>
                </a:solidFill>
              </a:rPr>
              <a:t>للمَرَّةِ الثّانِيَةِ:</a:t>
            </a:r>
            <a:endParaRPr lang="en-US" sz="4000" b="1" dirty="0">
              <a:solidFill>
                <a:schemeClr val="tx1">
                  <a:lumMod val="65000"/>
                  <a:lumOff val="35000"/>
                </a:schemeClr>
              </a:solidFill>
              <a:latin typeface="Adobe Arabic" panose="02040503050201090203" pitchFamily="18" charset="-78"/>
              <a:cs typeface="Adobe Arabic" panose="02040503050201090203" pitchFamily="18" charset="-78"/>
            </a:endParaRPr>
          </a:p>
        </p:txBody>
      </p:sp>
      <p:pic>
        <p:nvPicPr>
          <p:cNvPr id="4" name="Picture 3"/>
          <p:cNvPicPr>
            <a:picLocks noChangeAspect="1"/>
          </p:cNvPicPr>
          <p:nvPr/>
        </p:nvPicPr>
        <p:blipFill>
          <a:blip r:embed="rId4"/>
          <a:stretch>
            <a:fillRect/>
          </a:stretch>
        </p:blipFill>
        <p:spPr>
          <a:xfrm>
            <a:off x="4888774" y="2583083"/>
            <a:ext cx="2823362" cy="3542108"/>
          </a:xfrm>
          <a:prstGeom prst="rect">
            <a:avLst/>
          </a:prstGeom>
        </p:spPr>
      </p:pic>
    </p:spTree>
    <p:custDataLst>
      <p:tags r:id="rId1"/>
    </p:custDataLst>
    <p:extLst>
      <p:ext uri="{BB962C8B-B14F-4D97-AF65-F5344CB8AC3E}">
        <p14:creationId xmlns:p14="http://schemas.microsoft.com/office/powerpoint/2010/main" val="32722315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535FE5E-0A76-4C50-82C6-5435D4E16BE9}"/>
              </a:ext>
            </a:extLst>
          </p:cNvPr>
          <p:cNvSpPr txBox="1"/>
          <p:nvPr/>
        </p:nvSpPr>
        <p:spPr>
          <a:xfrm>
            <a:off x="0" y="648296"/>
            <a:ext cx="12192000" cy="707886"/>
          </a:xfrm>
          <a:prstGeom prst="rect">
            <a:avLst/>
          </a:prstGeom>
          <a:solidFill>
            <a:schemeClr val="bg1">
              <a:lumMod val="95000"/>
            </a:schemeClr>
          </a:solidFill>
          <a:ln w="19050">
            <a:solidFill>
              <a:schemeClr val="bg1">
                <a:lumMod val="95000"/>
              </a:schemeClr>
            </a:solidFill>
          </a:ln>
        </p:spPr>
        <p:txBody>
          <a:bodyPr wrap="square">
            <a:spAutoFit/>
          </a:bodyPr>
          <a:lstStyle/>
          <a:p>
            <a:pPr algn="r" rtl="1">
              <a:spcBef>
                <a:spcPts val="600"/>
              </a:spcBef>
            </a:pPr>
            <a:r>
              <a:rPr kumimoji="0" lang="en-US" sz="4000" b="0" i="0" u="none" strike="noStrike" kern="1200" cap="all" spc="100" normalizeH="0" baseline="0" noProof="0" dirty="0">
                <a:ln>
                  <a:noFill/>
                </a:ln>
                <a:solidFill>
                  <a:schemeClr val="tx1">
                    <a:lumMod val="65000"/>
                    <a:lumOff val="35000"/>
                  </a:schemeClr>
                </a:solidFill>
                <a:effectLst/>
                <a:uLnTx/>
                <a:uFillTx/>
                <a:latin typeface="Adobe Arabic"/>
                <a:ea typeface="+mj-ea"/>
                <a:cs typeface="Adobe Arabic"/>
              </a:rPr>
              <a:t>	</a:t>
            </a:r>
            <a:r>
              <a:rPr kumimoji="0" lang="ar-LB" sz="4000" b="1" i="0" u="none" strike="noStrike" kern="1200" cap="all" spc="100" normalizeH="0" baseline="0" noProof="0" dirty="0">
                <a:ln>
                  <a:noFill/>
                </a:ln>
                <a:solidFill>
                  <a:schemeClr val="tx1">
                    <a:lumMod val="65000"/>
                    <a:lumOff val="35000"/>
                  </a:schemeClr>
                </a:solidFill>
                <a:effectLst/>
                <a:uLnTx/>
                <a:uFillTx/>
                <a:latin typeface="Adobe Arabic"/>
                <a:ea typeface="+mj-ea"/>
                <a:cs typeface="Adobe Arabic"/>
              </a:rPr>
              <a:t>أُرَتِّبُ الْأَحْداثَ ترتيبًا صحيحًا، </a:t>
            </a:r>
            <a:r>
              <a:rPr kumimoji="0" lang="ar-LB" sz="4000" b="1" i="0" u="none" strike="noStrike" kern="1200" cap="all" spc="100" normalizeH="0" baseline="0" noProof="0" dirty="0">
                <a:ln>
                  <a:noFill/>
                </a:ln>
                <a:solidFill>
                  <a:schemeClr val="tx1">
                    <a:lumMod val="65000"/>
                    <a:lumOff val="35000"/>
                  </a:schemeClr>
                </a:solidFill>
                <a:effectLst/>
                <a:uLnTx/>
                <a:uFillTx/>
                <a:latin typeface="Adobe Arabic" panose="02040503050201020203" pitchFamily="18" charset="-78"/>
                <a:ea typeface="+mj-ea"/>
                <a:cs typeface="Adobe Arabic" panose="02040503050201020203" pitchFamily="18" charset="-78"/>
              </a:rPr>
              <a:t>ح</a:t>
            </a:r>
            <a:r>
              <a:rPr lang="ar-LB" sz="4000" b="1" cap="all" spc="100" dirty="0">
                <a:solidFill>
                  <a:schemeClr val="tx1">
                    <a:lumMod val="65000"/>
                    <a:lumOff val="35000"/>
                  </a:schemeClr>
                </a:solidFill>
                <a:latin typeface="Adobe Arabic" panose="02040503050201020203" pitchFamily="18" charset="-78"/>
                <a:cs typeface="Adobe Arabic" panose="02040503050201020203" pitchFamily="18" charset="-78"/>
              </a:rPr>
              <a:t>َسْبَ </a:t>
            </a:r>
            <a:r>
              <a:rPr kumimoji="0" lang="ar-LB" sz="4000" b="1" i="0" u="none" strike="noStrike" kern="1200" cap="all" spc="100" normalizeH="0" baseline="0" noProof="0" dirty="0">
                <a:ln>
                  <a:noFill/>
                </a:ln>
                <a:solidFill>
                  <a:schemeClr val="tx1">
                    <a:lumMod val="65000"/>
                    <a:lumOff val="35000"/>
                  </a:schemeClr>
                </a:solidFill>
                <a:effectLst/>
                <a:uLnTx/>
                <a:uFillTx/>
                <a:latin typeface="Adobe Arabic" panose="02040503050201020203" pitchFamily="18" charset="-78"/>
                <a:ea typeface="+mj-ea"/>
                <a:cs typeface="Adobe Arabic" panose="02040503050201020203" pitchFamily="18" charset="-78"/>
              </a:rPr>
              <a:t>ما</a:t>
            </a:r>
            <a:r>
              <a:rPr kumimoji="0" lang="ar-LB" sz="4000" b="1" i="0" u="none" strike="noStrike" kern="1200" cap="all" spc="100" normalizeH="0" baseline="0" noProof="0" dirty="0">
                <a:ln>
                  <a:noFill/>
                </a:ln>
                <a:solidFill>
                  <a:schemeClr val="tx1">
                    <a:lumMod val="65000"/>
                    <a:lumOff val="35000"/>
                  </a:schemeClr>
                </a:solidFill>
                <a:effectLst/>
                <a:uLnTx/>
                <a:uFillTx/>
                <a:latin typeface="Adobe Arabic"/>
                <a:ea typeface="+mj-ea"/>
                <a:cs typeface="Adobe Arabic"/>
              </a:rPr>
              <a:t> سَمِعْتُهُ في النَّصِّ:</a:t>
            </a:r>
            <a:endParaRPr kumimoji="0" lang="ar-LB" sz="4000" b="1" i="0"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
        <p:nvSpPr>
          <p:cNvPr id="15" name="Content Placeholder 2"/>
          <p:cNvSpPr txBox="1">
            <a:spLocks/>
          </p:cNvSpPr>
          <p:nvPr/>
        </p:nvSpPr>
        <p:spPr>
          <a:xfrm>
            <a:off x="373224" y="920960"/>
            <a:ext cx="11346025" cy="570377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buNone/>
            </a:pPr>
            <a:endParaRPr lang="en-US" sz="3200" b="1" u="sng" dirty="0">
              <a:latin typeface="Adobe Arabic" panose="02040503050201020203" pitchFamily="18" charset="-78"/>
              <a:cs typeface="Adobe Arabic" panose="02040503050201020203" pitchFamily="18" charset="-78"/>
            </a:endParaRPr>
          </a:p>
        </p:txBody>
      </p:sp>
      <p:pic>
        <p:nvPicPr>
          <p:cNvPr id="10" name="Picture 9"/>
          <p:cNvPicPr>
            <a:picLocks noChangeAspect="1"/>
          </p:cNvPicPr>
          <p:nvPr/>
        </p:nvPicPr>
        <p:blipFill>
          <a:blip r:embed="rId3"/>
          <a:stretch>
            <a:fillRect/>
          </a:stretch>
        </p:blipFill>
        <p:spPr>
          <a:xfrm>
            <a:off x="4089890" y="1829937"/>
            <a:ext cx="5114987" cy="582348"/>
          </a:xfrm>
          <a:prstGeom prst="rect">
            <a:avLst/>
          </a:prstGeom>
          <a:ln>
            <a:solidFill>
              <a:schemeClr val="tx1"/>
            </a:solidFill>
          </a:ln>
        </p:spPr>
      </p:pic>
      <p:pic>
        <p:nvPicPr>
          <p:cNvPr id="11" name="Picture 10"/>
          <p:cNvPicPr>
            <a:picLocks noChangeAspect="1"/>
          </p:cNvPicPr>
          <p:nvPr/>
        </p:nvPicPr>
        <p:blipFill>
          <a:blip r:embed="rId4"/>
          <a:stretch>
            <a:fillRect/>
          </a:stretch>
        </p:blipFill>
        <p:spPr>
          <a:xfrm>
            <a:off x="4789549" y="1196062"/>
            <a:ext cx="4011516" cy="556767"/>
          </a:xfrm>
          <a:prstGeom prst="rect">
            <a:avLst/>
          </a:prstGeom>
          <a:ln>
            <a:solidFill>
              <a:schemeClr val="tx1"/>
            </a:solidFill>
          </a:ln>
        </p:spPr>
      </p:pic>
      <p:pic>
        <p:nvPicPr>
          <p:cNvPr id="12" name="Picture 11"/>
          <p:cNvPicPr>
            <a:picLocks noChangeAspect="1"/>
          </p:cNvPicPr>
          <p:nvPr/>
        </p:nvPicPr>
        <p:blipFill>
          <a:blip r:embed="rId5"/>
          <a:stretch>
            <a:fillRect/>
          </a:stretch>
        </p:blipFill>
        <p:spPr>
          <a:xfrm>
            <a:off x="3138832" y="4544060"/>
            <a:ext cx="7017104" cy="601404"/>
          </a:xfrm>
          <a:prstGeom prst="rect">
            <a:avLst/>
          </a:prstGeom>
          <a:ln>
            <a:solidFill>
              <a:schemeClr val="tx1"/>
            </a:solidFill>
          </a:ln>
        </p:spPr>
      </p:pic>
      <p:pic>
        <p:nvPicPr>
          <p:cNvPr id="13" name="Picture 12"/>
          <p:cNvPicPr>
            <a:picLocks noChangeAspect="1"/>
          </p:cNvPicPr>
          <p:nvPr/>
        </p:nvPicPr>
        <p:blipFill>
          <a:blip r:embed="rId6"/>
          <a:stretch>
            <a:fillRect/>
          </a:stretch>
        </p:blipFill>
        <p:spPr>
          <a:xfrm>
            <a:off x="4796641" y="3832382"/>
            <a:ext cx="4663844" cy="642717"/>
          </a:xfrm>
          <a:prstGeom prst="rect">
            <a:avLst/>
          </a:prstGeom>
          <a:ln>
            <a:solidFill>
              <a:schemeClr val="tx1"/>
            </a:solidFill>
          </a:ln>
        </p:spPr>
      </p:pic>
      <p:pic>
        <p:nvPicPr>
          <p:cNvPr id="14" name="Picture 13"/>
          <p:cNvPicPr>
            <a:picLocks noChangeAspect="1"/>
          </p:cNvPicPr>
          <p:nvPr/>
        </p:nvPicPr>
        <p:blipFill>
          <a:blip r:embed="rId7"/>
          <a:stretch>
            <a:fillRect/>
          </a:stretch>
        </p:blipFill>
        <p:spPr>
          <a:xfrm>
            <a:off x="3850995" y="2529452"/>
            <a:ext cx="5592778" cy="539481"/>
          </a:xfrm>
          <a:prstGeom prst="rect">
            <a:avLst/>
          </a:prstGeom>
          <a:ln>
            <a:solidFill>
              <a:schemeClr val="tx1"/>
            </a:solidFill>
          </a:ln>
        </p:spPr>
      </p:pic>
      <p:pic>
        <p:nvPicPr>
          <p:cNvPr id="16" name="Picture 15"/>
          <p:cNvPicPr>
            <a:picLocks noChangeAspect="1"/>
          </p:cNvPicPr>
          <p:nvPr/>
        </p:nvPicPr>
        <p:blipFill>
          <a:blip r:embed="rId8"/>
          <a:stretch>
            <a:fillRect/>
          </a:stretch>
        </p:blipFill>
        <p:spPr>
          <a:xfrm>
            <a:off x="1794571" y="3179968"/>
            <a:ext cx="9156986" cy="536394"/>
          </a:xfrm>
          <a:prstGeom prst="rect">
            <a:avLst/>
          </a:prstGeom>
          <a:ln>
            <a:solidFill>
              <a:schemeClr val="tx1"/>
            </a:solidFill>
          </a:ln>
        </p:spPr>
      </p:pic>
      <p:pic>
        <p:nvPicPr>
          <p:cNvPr id="17" name="Picture 16"/>
          <p:cNvPicPr>
            <a:picLocks noChangeAspect="1"/>
          </p:cNvPicPr>
          <p:nvPr/>
        </p:nvPicPr>
        <p:blipFill>
          <a:blip r:embed="rId9"/>
          <a:stretch>
            <a:fillRect/>
          </a:stretch>
        </p:blipFill>
        <p:spPr>
          <a:xfrm>
            <a:off x="4796641" y="5214425"/>
            <a:ext cx="3779848" cy="602123"/>
          </a:xfrm>
          <a:prstGeom prst="rect">
            <a:avLst/>
          </a:prstGeom>
          <a:ln>
            <a:solidFill>
              <a:schemeClr val="tx1"/>
            </a:solidFill>
          </a:ln>
        </p:spPr>
      </p:pic>
      <p:pic>
        <p:nvPicPr>
          <p:cNvPr id="18" name="Picture 17"/>
          <p:cNvPicPr>
            <a:picLocks noChangeAspect="1"/>
          </p:cNvPicPr>
          <p:nvPr/>
        </p:nvPicPr>
        <p:blipFill>
          <a:blip r:embed="rId10"/>
          <a:stretch>
            <a:fillRect/>
          </a:stretch>
        </p:blipFill>
        <p:spPr>
          <a:xfrm>
            <a:off x="3354836" y="5958139"/>
            <a:ext cx="8090093" cy="599337"/>
          </a:xfrm>
          <a:prstGeom prst="rect">
            <a:avLst/>
          </a:prstGeom>
          <a:ln>
            <a:solidFill>
              <a:schemeClr val="tx1"/>
            </a:solidFill>
          </a:ln>
        </p:spPr>
      </p:pic>
    </p:spTree>
    <p:extLst>
      <p:ext uri="{BB962C8B-B14F-4D97-AF65-F5344CB8AC3E}">
        <p14:creationId xmlns:p14="http://schemas.microsoft.com/office/powerpoint/2010/main" val="40919930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535FE5E-0A76-4C50-82C6-5435D4E16BE9}"/>
              </a:ext>
            </a:extLst>
          </p:cNvPr>
          <p:cNvSpPr txBox="1"/>
          <p:nvPr/>
        </p:nvSpPr>
        <p:spPr>
          <a:xfrm>
            <a:off x="0" y="577958"/>
            <a:ext cx="12192000" cy="707886"/>
          </a:xfrm>
          <a:prstGeom prst="rect">
            <a:avLst/>
          </a:prstGeom>
          <a:solidFill>
            <a:schemeClr val="bg1">
              <a:lumMod val="95000"/>
            </a:schemeClr>
          </a:solidFill>
          <a:ln w="19050">
            <a:solidFill>
              <a:schemeClr val="bg1">
                <a:lumMod val="95000"/>
              </a:schemeClr>
            </a:solidFill>
          </a:ln>
        </p:spPr>
        <p:txBody>
          <a:bodyPr wrap="square">
            <a:spAutoFit/>
          </a:bodyPr>
          <a:lstStyle/>
          <a:p>
            <a:pPr algn="r" rtl="1">
              <a:spcBef>
                <a:spcPts val="600"/>
              </a:spcBef>
            </a:pPr>
            <a:r>
              <a:rPr kumimoji="0" lang="en-US" sz="4000" b="0" i="0" u="none" strike="noStrike" kern="1200" cap="all" spc="100" normalizeH="0" baseline="0" noProof="0" dirty="0">
                <a:ln>
                  <a:noFill/>
                </a:ln>
                <a:solidFill>
                  <a:schemeClr val="tx1">
                    <a:lumMod val="65000"/>
                    <a:lumOff val="35000"/>
                  </a:schemeClr>
                </a:solidFill>
                <a:effectLst/>
                <a:uLnTx/>
                <a:uFillTx/>
                <a:latin typeface="Adobe Arabic"/>
                <a:ea typeface="+mj-ea"/>
                <a:cs typeface="Adobe Arabic"/>
              </a:rPr>
              <a:t>	</a:t>
            </a:r>
            <a:r>
              <a:rPr kumimoji="0" lang="ar-LB" sz="4000" b="1" i="0" u="none" strike="noStrike" kern="1200" cap="all" spc="100" normalizeH="0" baseline="0" noProof="0" dirty="0">
                <a:ln>
                  <a:noFill/>
                </a:ln>
                <a:solidFill>
                  <a:schemeClr val="tx1">
                    <a:lumMod val="65000"/>
                    <a:lumOff val="35000"/>
                  </a:schemeClr>
                </a:solidFill>
                <a:effectLst/>
                <a:uLnTx/>
                <a:uFillTx/>
                <a:latin typeface="Adobe Arabic"/>
                <a:ea typeface="+mj-ea"/>
                <a:cs typeface="Adobe Arabic"/>
              </a:rPr>
              <a:t>أُرَتِّبُ الْأَحْداثَ بِحَسَبِ ما سَمِعْتُهُ في النَّصِّ:</a:t>
            </a:r>
            <a:endParaRPr kumimoji="0" lang="ar-LB" sz="4000" b="1" i="0"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
        <p:nvSpPr>
          <p:cNvPr id="4" name="TextBox 3">
            <a:extLst>
              <a:ext uri="{FF2B5EF4-FFF2-40B4-BE49-F238E27FC236}">
                <a16:creationId xmlns:a16="http://schemas.microsoft.com/office/drawing/2014/main" id="{0535FE5E-0A76-4C50-82C6-5435D4E16BE9}"/>
              </a:ext>
            </a:extLst>
          </p:cNvPr>
          <p:cNvSpPr txBox="1"/>
          <p:nvPr/>
        </p:nvSpPr>
        <p:spPr>
          <a:xfrm>
            <a:off x="0" y="577958"/>
            <a:ext cx="12192000" cy="707886"/>
          </a:xfrm>
          <a:prstGeom prst="rect">
            <a:avLst/>
          </a:prstGeom>
          <a:solidFill>
            <a:schemeClr val="bg1">
              <a:lumMod val="95000"/>
            </a:schemeClr>
          </a:solidFill>
          <a:ln w="19050">
            <a:solidFill>
              <a:schemeClr val="bg1">
                <a:lumMod val="95000"/>
              </a:schemeClr>
            </a:solidFill>
          </a:ln>
        </p:spPr>
        <p:txBody>
          <a:bodyPr wrap="square">
            <a:spAutoFit/>
          </a:bodyPr>
          <a:lstStyle/>
          <a:p>
            <a:pPr algn="r" rtl="1">
              <a:spcBef>
                <a:spcPts val="600"/>
              </a:spcBef>
            </a:pPr>
            <a:r>
              <a:rPr kumimoji="0" lang="en-US" sz="4000" b="0" i="0" u="none" strike="noStrike" kern="1200" cap="all" spc="100" normalizeH="0" baseline="0" noProof="0" dirty="0">
                <a:ln>
                  <a:noFill/>
                </a:ln>
                <a:solidFill>
                  <a:schemeClr val="tx1">
                    <a:lumMod val="65000"/>
                    <a:lumOff val="35000"/>
                  </a:schemeClr>
                </a:solidFill>
                <a:effectLst/>
                <a:uLnTx/>
                <a:uFillTx/>
                <a:latin typeface="Adobe Arabic" panose="02040503050201020203" pitchFamily="18" charset="-78"/>
                <a:ea typeface="+mj-ea"/>
                <a:cs typeface="Adobe Arabic" panose="02040503050201020203" pitchFamily="18" charset="-78"/>
              </a:rPr>
              <a:t>	</a:t>
            </a:r>
            <a:r>
              <a:rPr lang="ar-LB" sz="4000" b="1" cap="all" spc="100" dirty="0">
                <a:solidFill>
                  <a:schemeClr val="tx1">
                    <a:lumMod val="65000"/>
                    <a:lumOff val="35000"/>
                  </a:schemeClr>
                </a:solidFill>
                <a:latin typeface="Adobe Arabic" panose="02040503050201020203" pitchFamily="18" charset="-78"/>
                <a:cs typeface="Adobe Arabic" panose="02040503050201020203" pitchFamily="18" charset="-78"/>
              </a:rPr>
              <a:t>أُرَتِّبُ الْأَحْداثَ ترتيبًا صحيحًا، حَسْبَ ما سَمِعْتُهُ في النَّصِّ:</a:t>
            </a:r>
            <a:endParaRPr lang="ar-LB" sz="4000" b="1"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5" name="Content Placeholder 2"/>
          <p:cNvSpPr txBox="1">
            <a:spLocks/>
          </p:cNvSpPr>
          <p:nvPr/>
        </p:nvSpPr>
        <p:spPr>
          <a:xfrm>
            <a:off x="373224" y="920960"/>
            <a:ext cx="11346025" cy="570377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rtl="1">
              <a:buNone/>
            </a:pPr>
            <a:endParaRPr lang="en-US" sz="3200" b="1" u="sng" dirty="0">
              <a:latin typeface="Adobe Arabic" panose="02040503050201020203" pitchFamily="18" charset="-78"/>
              <a:cs typeface="Adobe Arabic" panose="02040503050201020203" pitchFamily="18" charset="-78"/>
            </a:endParaRPr>
          </a:p>
        </p:txBody>
      </p:sp>
      <p:pic>
        <p:nvPicPr>
          <p:cNvPr id="12" name="Picture 11"/>
          <p:cNvPicPr>
            <a:picLocks noChangeAspect="1"/>
          </p:cNvPicPr>
          <p:nvPr/>
        </p:nvPicPr>
        <p:blipFill>
          <a:blip r:embed="rId3"/>
          <a:stretch>
            <a:fillRect/>
          </a:stretch>
        </p:blipFill>
        <p:spPr>
          <a:xfrm>
            <a:off x="3981944" y="1337193"/>
            <a:ext cx="5114987" cy="582348"/>
          </a:xfrm>
          <a:prstGeom prst="rect">
            <a:avLst/>
          </a:prstGeom>
          <a:ln>
            <a:solidFill>
              <a:srgbClr val="FF0000"/>
            </a:solidFill>
          </a:ln>
        </p:spPr>
      </p:pic>
      <p:pic>
        <p:nvPicPr>
          <p:cNvPr id="13" name="Picture 12"/>
          <p:cNvPicPr>
            <a:picLocks noChangeAspect="1"/>
          </p:cNvPicPr>
          <p:nvPr/>
        </p:nvPicPr>
        <p:blipFill>
          <a:blip r:embed="rId4"/>
          <a:stretch>
            <a:fillRect/>
          </a:stretch>
        </p:blipFill>
        <p:spPr>
          <a:xfrm>
            <a:off x="4556275" y="1983352"/>
            <a:ext cx="4011516" cy="556767"/>
          </a:xfrm>
          <a:prstGeom prst="rect">
            <a:avLst/>
          </a:prstGeom>
          <a:ln>
            <a:solidFill>
              <a:srgbClr val="FF0000"/>
            </a:solidFill>
          </a:ln>
        </p:spPr>
      </p:pic>
      <p:pic>
        <p:nvPicPr>
          <p:cNvPr id="14" name="Picture 13"/>
          <p:cNvPicPr>
            <a:picLocks noChangeAspect="1"/>
          </p:cNvPicPr>
          <p:nvPr/>
        </p:nvPicPr>
        <p:blipFill>
          <a:blip r:embed="rId5"/>
          <a:stretch>
            <a:fillRect/>
          </a:stretch>
        </p:blipFill>
        <p:spPr>
          <a:xfrm>
            <a:off x="3030885" y="2584857"/>
            <a:ext cx="7017104" cy="576775"/>
          </a:xfrm>
          <a:prstGeom prst="rect">
            <a:avLst/>
          </a:prstGeom>
          <a:ln>
            <a:solidFill>
              <a:srgbClr val="FF0000"/>
            </a:solidFill>
          </a:ln>
        </p:spPr>
      </p:pic>
      <p:pic>
        <p:nvPicPr>
          <p:cNvPr id="15" name="Picture 14"/>
          <p:cNvPicPr>
            <a:picLocks noChangeAspect="1"/>
          </p:cNvPicPr>
          <p:nvPr/>
        </p:nvPicPr>
        <p:blipFill>
          <a:blip r:embed="rId6"/>
          <a:stretch>
            <a:fillRect/>
          </a:stretch>
        </p:blipFill>
        <p:spPr>
          <a:xfrm>
            <a:off x="4711490" y="4530700"/>
            <a:ext cx="4663844" cy="670336"/>
          </a:xfrm>
          <a:prstGeom prst="rect">
            <a:avLst/>
          </a:prstGeom>
          <a:ln>
            <a:solidFill>
              <a:srgbClr val="FF0000"/>
            </a:solidFill>
          </a:ln>
        </p:spPr>
      </p:pic>
      <p:pic>
        <p:nvPicPr>
          <p:cNvPr id="16" name="Picture 15"/>
          <p:cNvPicPr>
            <a:picLocks noChangeAspect="1"/>
          </p:cNvPicPr>
          <p:nvPr/>
        </p:nvPicPr>
        <p:blipFill>
          <a:blip r:embed="rId7"/>
          <a:stretch>
            <a:fillRect/>
          </a:stretch>
        </p:blipFill>
        <p:spPr>
          <a:xfrm>
            <a:off x="4741970" y="3187446"/>
            <a:ext cx="4682134" cy="585961"/>
          </a:xfrm>
          <a:prstGeom prst="rect">
            <a:avLst/>
          </a:prstGeom>
          <a:ln>
            <a:solidFill>
              <a:srgbClr val="FF0000"/>
            </a:solidFill>
          </a:ln>
        </p:spPr>
      </p:pic>
      <p:pic>
        <p:nvPicPr>
          <p:cNvPr id="17" name="Picture 16"/>
          <p:cNvPicPr>
            <a:picLocks noChangeAspect="1"/>
          </p:cNvPicPr>
          <p:nvPr/>
        </p:nvPicPr>
        <p:blipFill>
          <a:blip r:embed="rId8"/>
          <a:stretch>
            <a:fillRect/>
          </a:stretch>
        </p:blipFill>
        <p:spPr>
          <a:xfrm>
            <a:off x="1467743" y="3826949"/>
            <a:ext cx="9156986" cy="629389"/>
          </a:xfrm>
          <a:prstGeom prst="rect">
            <a:avLst/>
          </a:prstGeom>
          <a:ln>
            <a:solidFill>
              <a:srgbClr val="FF0000"/>
            </a:solidFill>
          </a:ln>
        </p:spPr>
      </p:pic>
      <p:pic>
        <p:nvPicPr>
          <p:cNvPr id="18" name="Picture 17"/>
          <p:cNvPicPr>
            <a:picLocks noChangeAspect="1"/>
          </p:cNvPicPr>
          <p:nvPr/>
        </p:nvPicPr>
        <p:blipFill>
          <a:blip r:embed="rId9"/>
          <a:stretch>
            <a:fillRect/>
          </a:stretch>
        </p:blipFill>
        <p:spPr>
          <a:xfrm>
            <a:off x="5193113" y="5275397"/>
            <a:ext cx="3779848" cy="701136"/>
          </a:xfrm>
          <a:prstGeom prst="rect">
            <a:avLst/>
          </a:prstGeom>
          <a:ln>
            <a:solidFill>
              <a:srgbClr val="FF0000"/>
            </a:solidFill>
          </a:ln>
        </p:spPr>
      </p:pic>
      <p:pic>
        <p:nvPicPr>
          <p:cNvPr id="19" name="Picture 18"/>
          <p:cNvPicPr>
            <a:picLocks noChangeAspect="1"/>
          </p:cNvPicPr>
          <p:nvPr/>
        </p:nvPicPr>
        <p:blipFill>
          <a:blip r:embed="rId10"/>
          <a:stretch>
            <a:fillRect/>
          </a:stretch>
        </p:blipFill>
        <p:spPr>
          <a:xfrm>
            <a:off x="2714756" y="6076747"/>
            <a:ext cx="8090093" cy="599337"/>
          </a:xfrm>
          <a:prstGeom prst="rect">
            <a:avLst/>
          </a:prstGeom>
          <a:ln>
            <a:solidFill>
              <a:srgbClr val="FF0000"/>
            </a:solidFill>
          </a:ln>
        </p:spPr>
      </p:pic>
    </p:spTree>
    <p:extLst>
      <p:ext uri="{BB962C8B-B14F-4D97-AF65-F5344CB8AC3E}">
        <p14:creationId xmlns:p14="http://schemas.microsoft.com/office/powerpoint/2010/main" val="37567859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535FE5E-0A76-4C50-82C6-5435D4E16BE9}"/>
              </a:ext>
            </a:extLst>
          </p:cNvPr>
          <p:cNvSpPr txBox="1"/>
          <p:nvPr/>
        </p:nvSpPr>
        <p:spPr>
          <a:xfrm>
            <a:off x="0" y="779147"/>
            <a:ext cx="12192000" cy="707886"/>
          </a:xfrm>
          <a:prstGeom prst="rect">
            <a:avLst/>
          </a:prstGeom>
          <a:solidFill>
            <a:schemeClr val="bg1">
              <a:lumMod val="95000"/>
            </a:schemeClr>
          </a:solidFill>
          <a:ln w="19050">
            <a:solidFill>
              <a:schemeClr val="bg1">
                <a:lumMod val="95000"/>
              </a:schemeClr>
            </a:solidFill>
          </a:ln>
        </p:spPr>
        <p:txBody>
          <a:bodyPr wrap="square">
            <a:spAutoFit/>
          </a:bodyPr>
          <a:lstStyle/>
          <a:p>
            <a:pPr algn="r" rtl="1">
              <a:spcBef>
                <a:spcPts val="600"/>
              </a:spcBef>
            </a:pPr>
            <a:r>
              <a:rPr lang="en-US" sz="4000" cap="all" spc="100" dirty="0">
                <a:solidFill>
                  <a:schemeClr val="tx1">
                    <a:lumMod val="65000"/>
                    <a:lumOff val="35000"/>
                  </a:schemeClr>
                </a:solidFill>
              </a:rPr>
              <a:t>	</a:t>
            </a:r>
            <a:r>
              <a:rPr lang="ar-LB" sz="4000" b="1" cap="all" spc="100" dirty="0">
                <a:solidFill>
                  <a:prstClr val="black">
                    <a:lumMod val="65000"/>
                    <a:lumOff val="35000"/>
                  </a:prstClr>
                </a:solidFill>
                <a:latin typeface="Adobe Arabic" panose="02040503050201090203" pitchFamily="18" charset="-78"/>
                <a:cs typeface="Adobe Arabic" panose="02040503050201090203" pitchFamily="18" charset="-78"/>
              </a:rPr>
              <a:t>أَضَعُ</a:t>
            </a:r>
            <a:r>
              <a:rPr lang="ar-LB" sz="4000" b="1" cap="all" spc="100" dirty="0">
                <a:solidFill>
                  <a:schemeClr val="tx1">
                    <a:lumMod val="65000"/>
                    <a:lumOff val="35000"/>
                  </a:schemeClr>
                </a:solidFill>
                <a:latin typeface="Adobe Arabic" panose="02040503050201090203" pitchFamily="18" charset="-78"/>
                <a:cs typeface="Adobe Arabic" panose="02040503050201090203" pitchFamily="18" charset="-78"/>
              </a:rPr>
              <a:t> </a:t>
            </a:r>
            <a:r>
              <a:rPr lang="ar-LB" sz="4000" b="1" dirty="0">
                <a:solidFill>
                  <a:schemeClr val="tx1">
                    <a:lumMod val="65000"/>
                    <a:lumOff val="35000"/>
                  </a:schemeClr>
                </a:solidFill>
                <a:latin typeface="Adobe Arabic" panose="02040503050201020203" pitchFamily="18" charset="-78"/>
                <a:cs typeface="Adobe Arabic" panose="02040503050201020203" pitchFamily="18" charset="-78"/>
              </a:rPr>
              <a:t>الكَلِمَةَ</a:t>
            </a:r>
            <a:r>
              <a:rPr lang="ar-LB" sz="4000" b="1" cap="all" spc="100" dirty="0">
                <a:solidFill>
                  <a:schemeClr val="tx1">
                    <a:lumMod val="65000"/>
                    <a:lumOff val="35000"/>
                  </a:schemeClr>
                </a:solidFill>
                <a:latin typeface="Adobe Arabic" panose="02040503050201090203" pitchFamily="18" charset="-78"/>
                <a:cs typeface="Adobe Arabic" panose="02040503050201090203" pitchFamily="18" charset="-78"/>
              </a:rPr>
              <a:t> </a:t>
            </a:r>
            <a:r>
              <a:rPr lang="ar-LB" sz="4000" b="1" cap="all" spc="100" dirty="0">
                <a:solidFill>
                  <a:prstClr val="black">
                    <a:lumMod val="65000"/>
                    <a:lumOff val="35000"/>
                  </a:prstClr>
                </a:solidFill>
                <a:latin typeface="Adobe Arabic" panose="02040503050201090203" pitchFamily="18" charset="-78"/>
                <a:cs typeface="Adobe Arabic" panose="02040503050201090203" pitchFamily="18" charset="-78"/>
              </a:rPr>
              <a:t>الْمُناسِبَةَ </a:t>
            </a:r>
            <a:r>
              <a:rPr lang="ar-SA" sz="4000" b="1" dirty="0">
                <a:solidFill>
                  <a:schemeClr val="tx1">
                    <a:lumMod val="65000"/>
                    <a:lumOff val="35000"/>
                  </a:schemeClr>
                </a:solidFill>
                <a:latin typeface="Adobe Arabic" panose="02040503050201020203" pitchFamily="18" charset="-78"/>
                <a:cs typeface="Adobe Arabic" panose="02040503050201020203" pitchFamily="18" charset="-78"/>
              </a:rPr>
              <a:t>م</a:t>
            </a:r>
            <a:r>
              <a:rPr lang="ar-LB" sz="4000" b="1"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4000" b="1" dirty="0">
                <a:solidFill>
                  <a:schemeClr val="tx1">
                    <a:lumMod val="65000"/>
                    <a:lumOff val="35000"/>
                  </a:schemeClr>
                </a:solidFill>
                <a:latin typeface="Adobe Arabic" panose="02040503050201020203" pitchFamily="18" charset="-78"/>
                <a:cs typeface="Adobe Arabic" panose="02040503050201020203" pitchFamily="18" charset="-78"/>
              </a:rPr>
              <a:t>كان</a:t>
            </a:r>
            <a:r>
              <a:rPr lang="ar-LB" sz="4000" b="1"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4000" b="1" dirty="0">
                <a:solidFill>
                  <a:schemeClr val="tx1">
                    <a:lumMod val="65000"/>
                    <a:lumOff val="35000"/>
                  </a:schemeClr>
                </a:solidFill>
                <a:latin typeface="Adobe Arabic" panose="02040503050201020203" pitchFamily="18" charset="-78"/>
                <a:cs typeface="Adobe Arabic" panose="02040503050201020203" pitchFamily="18" charset="-78"/>
              </a:rPr>
              <a:t> الن</a:t>
            </a:r>
            <a:r>
              <a:rPr lang="ar-LB" sz="4000" b="1"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4000" b="1" dirty="0">
                <a:solidFill>
                  <a:schemeClr val="tx1">
                    <a:lumMod val="65000"/>
                    <a:lumOff val="35000"/>
                  </a:schemeClr>
                </a:solidFill>
                <a:latin typeface="Adobe Arabic" panose="02040503050201020203" pitchFamily="18" charset="-78"/>
                <a:cs typeface="Adobe Arabic" panose="02040503050201020203" pitchFamily="18" charset="-78"/>
              </a:rPr>
              <a:t>ق</a:t>
            </a:r>
            <a:r>
              <a:rPr lang="ar-LB" sz="4000" b="1" dirty="0">
                <a:solidFill>
                  <a:schemeClr val="tx1">
                    <a:lumMod val="65000"/>
                    <a:lumOff val="35000"/>
                  </a:schemeClr>
                </a:solidFill>
                <a:latin typeface="Adobe Arabic" panose="02040503050201020203" pitchFamily="18" charset="-78"/>
                <a:cs typeface="Adobe Arabic" panose="02040503050201020203" pitchFamily="18" charset="-78"/>
              </a:rPr>
              <a:t>ا</a:t>
            </a:r>
            <a:r>
              <a:rPr lang="ar-SA" sz="4000" b="1" dirty="0">
                <a:solidFill>
                  <a:schemeClr val="tx1">
                    <a:lumMod val="65000"/>
                    <a:lumOff val="35000"/>
                  </a:schemeClr>
                </a:solidFill>
                <a:latin typeface="Adobe Arabic" panose="02040503050201020203" pitchFamily="18" charset="-78"/>
                <a:cs typeface="Adobe Arabic" panose="02040503050201020203" pitchFamily="18" charset="-78"/>
              </a:rPr>
              <a:t>ط</a:t>
            </a:r>
            <a:r>
              <a:rPr lang="ar-LB" sz="4000" b="1" dirty="0">
                <a:solidFill>
                  <a:schemeClr val="tx1">
                    <a:lumMod val="65000"/>
                    <a:lumOff val="35000"/>
                  </a:schemeClr>
                </a:solidFill>
                <a:latin typeface="Adobe Arabic" panose="02040503050201020203" pitchFamily="18" charset="-78"/>
                <a:cs typeface="Adobe Arabic" panose="02040503050201020203" pitchFamily="18" charset="-78"/>
              </a:rPr>
              <a:t>ِ</a:t>
            </a:r>
            <a:r>
              <a:rPr lang="ar-LB" sz="4000" b="1" dirty="0">
                <a:latin typeface="Adobe Arabic" panose="02040503050201020203" pitchFamily="18" charset="-78"/>
                <a:cs typeface="Adobe Arabic" panose="02040503050201020203" pitchFamily="18" charset="-78"/>
              </a:rPr>
              <a:t>:</a:t>
            </a:r>
            <a:endParaRPr lang="ar-LB" sz="4000" b="1"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3" name="Rectangle 2"/>
          <p:cNvSpPr/>
          <p:nvPr/>
        </p:nvSpPr>
        <p:spPr>
          <a:xfrm>
            <a:off x="962460" y="3014389"/>
            <a:ext cx="10870746" cy="2308324"/>
          </a:xfrm>
          <a:prstGeom prst="rect">
            <a:avLst/>
          </a:prstGeom>
        </p:spPr>
        <p:txBody>
          <a:bodyPr wrap="square">
            <a:spAutoFit/>
          </a:bodyPr>
          <a:lstStyle/>
          <a:p>
            <a:pPr lvl="0" algn="just" rtl="1">
              <a:defRPr/>
            </a:pPr>
            <a:r>
              <a:rPr lang="ar-LB" sz="3600" dirty="0"/>
              <a:t>تحتَ ................ نيحا التّاريخيّة، ................ صغيرةٌ، زُجَّت سيّارتُنا عندها في .............. منَ الوحولِ، والوقتُ مَغيبٌ و ............... تغالبُ النّورَ. </a:t>
            </a:r>
          </a:p>
          <a:p>
            <a:pPr lvl="0" algn="just" rtl="1">
              <a:defRPr/>
            </a:pPr>
            <a:r>
              <a:rPr lang="ar-LB" sz="3600" dirty="0"/>
              <a:t>أطلتْ أُختي منْ............ الطّريقِ، فَقلنا لها بِكلمةٍ وَاحدةٍ: أنتِ تشرفينَ على............. ؛ فَلتحَاذري ................ فيهِ؛ وَمِنَ المناسبِ أنْ تَرجِعي قَليلًا إلى الوراءِ. </a:t>
            </a:r>
          </a:p>
        </p:txBody>
      </p:sp>
      <p:pic>
        <p:nvPicPr>
          <p:cNvPr id="4" name="Picture 3"/>
          <p:cNvPicPr>
            <a:picLocks noChangeAspect="1"/>
          </p:cNvPicPr>
          <p:nvPr/>
        </p:nvPicPr>
        <p:blipFill>
          <a:blip r:embed="rId3"/>
          <a:stretch>
            <a:fillRect/>
          </a:stretch>
        </p:blipFill>
        <p:spPr>
          <a:xfrm>
            <a:off x="186403" y="1456373"/>
            <a:ext cx="1097375" cy="963251"/>
          </a:xfrm>
          <a:prstGeom prst="rect">
            <a:avLst/>
          </a:prstGeom>
        </p:spPr>
      </p:pic>
      <p:pic>
        <p:nvPicPr>
          <p:cNvPr id="5" name="Picture 4"/>
          <p:cNvPicPr>
            <a:picLocks noChangeAspect="1"/>
          </p:cNvPicPr>
          <p:nvPr/>
        </p:nvPicPr>
        <p:blipFill>
          <a:blip r:embed="rId4"/>
          <a:stretch>
            <a:fillRect/>
          </a:stretch>
        </p:blipFill>
        <p:spPr>
          <a:xfrm>
            <a:off x="6990769" y="1477744"/>
            <a:ext cx="1359526" cy="963251"/>
          </a:xfrm>
          <a:prstGeom prst="rect">
            <a:avLst/>
          </a:prstGeom>
        </p:spPr>
      </p:pic>
      <p:pic>
        <p:nvPicPr>
          <p:cNvPr id="6" name="Picture 5"/>
          <p:cNvPicPr>
            <a:picLocks noChangeAspect="1"/>
          </p:cNvPicPr>
          <p:nvPr/>
        </p:nvPicPr>
        <p:blipFill>
          <a:blip r:embed="rId5"/>
          <a:stretch>
            <a:fillRect/>
          </a:stretch>
        </p:blipFill>
        <p:spPr>
          <a:xfrm>
            <a:off x="4470511" y="1451783"/>
            <a:ext cx="1237595" cy="963251"/>
          </a:xfrm>
          <a:prstGeom prst="rect">
            <a:avLst/>
          </a:prstGeom>
        </p:spPr>
      </p:pic>
      <p:pic>
        <p:nvPicPr>
          <p:cNvPr id="7" name="Picture 6"/>
          <p:cNvPicPr>
            <a:picLocks noChangeAspect="1"/>
          </p:cNvPicPr>
          <p:nvPr/>
        </p:nvPicPr>
        <p:blipFill>
          <a:blip r:embed="rId6"/>
          <a:stretch>
            <a:fillRect/>
          </a:stretch>
        </p:blipFill>
        <p:spPr>
          <a:xfrm>
            <a:off x="1708784" y="1468455"/>
            <a:ext cx="1341236" cy="963251"/>
          </a:xfrm>
          <a:prstGeom prst="rect">
            <a:avLst/>
          </a:prstGeom>
        </p:spPr>
      </p:pic>
      <p:pic>
        <p:nvPicPr>
          <p:cNvPr id="9" name="Picture 8"/>
          <p:cNvPicPr>
            <a:picLocks noChangeAspect="1"/>
          </p:cNvPicPr>
          <p:nvPr/>
        </p:nvPicPr>
        <p:blipFill>
          <a:blip r:embed="rId7"/>
          <a:stretch>
            <a:fillRect/>
          </a:stretch>
        </p:blipFill>
        <p:spPr>
          <a:xfrm>
            <a:off x="5660560" y="1487033"/>
            <a:ext cx="1066892" cy="963251"/>
          </a:xfrm>
          <a:prstGeom prst="rect">
            <a:avLst/>
          </a:prstGeom>
        </p:spPr>
      </p:pic>
      <p:pic>
        <p:nvPicPr>
          <p:cNvPr id="10" name="Picture 9"/>
          <p:cNvPicPr>
            <a:picLocks noChangeAspect="1"/>
          </p:cNvPicPr>
          <p:nvPr/>
        </p:nvPicPr>
        <p:blipFill>
          <a:blip r:embed="rId8"/>
          <a:stretch>
            <a:fillRect/>
          </a:stretch>
        </p:blipFill>
        <p:spPr>
          <a:xfrm>
            <a:off x="8665366" y="1425713"/>
            <a:ext cx="914479" cy="963251"/>
          </a:xfrm>
          <a:prstGeom prst="rect">
            <a:avLst/>
          </a:prstGeom>
        </p:spPr>
      </p:pic>
      <p:pic>
        <p:nvPicPr>
          <p:cNvPr id="11" name="Picture 10"/>
          <p:cNvPicPr>
            <a:picLocks noChangeAspect="1"/>
          </p:cNvPicPr>
          <p:nvPr/>
        </p:nvPicPr>
        <p:blipFill>
          <a:blip r:embed="rId9"/>
          <a:stretch>
            <a:fillRect/>
          </a:stretch>
        </p:blipFill>
        <p:spPr>
          <a:xfrm>
            <a:off x="2985305" y="1451783"/>
            <a:ext cx="1420491" cy="963251"/>
          </a:xfrm>
          <a:prstGeom prst="rect">
            <a:avLst/>
          </a:prstGeom>
        </p:spPr>
      </p:pic>
    </p:spTree>
    <p:extLst>
      <p:ext uri="{BB962C8B-B14F-4D97-AF65-F5344CB8AC3E}">
        <p14:creationId xmlns:p14="http://schemas.microsoft.com/office/powerpoint/2010/main" val="39910703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6">
            <a:extLst>
              <a:ext uri="{FF2B5EF4-FFF2-40B4-BE49-F238E27FC236}">
                <a16:creationId xmlns:a16="http://schemas.microsoft.com/office/drawing/2014/main" id="{0B19E855-3485-4276-9F57-AF12D87AE958}"/>
              </a:ext>
            </a:extLst>
          </p:cNvPr>
          <p:cNvSpPr>
            <a:spLocks noChangeArrowheads="1"/>
          </p:cNvSpPr>
          <p:nvPr/>
        </p:nvSpPr>
        <p:spPr bwMode="gray">
          <a:xfrm>
            <a:off x="2586842" y="3486154"/>
            <a:ext cx="7271657" cy="1968007"/>
          </a:xfrm>
          <a:prstGeom prst="rect">
            <a:avLst/>
          </a:prstGeom>
          <a:solidFill>
            <a:schemeClr val="accent5">
              <a:lumMod val="20000"/>
              <a:lumOff val="80000"/>
            </a:schemeClr>
          </a:solidFill>
          <a:ln w="9525">
            <a:solidFill>
              <a:schemeClr val="accent5">
                <a:lumMod val="40000"/>
                <a:lumOff val="60000"/>
              </a:schemeClr>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marR="0" lvl="0" indent="0" algn="ct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54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الْمَجالُ</a:t>
            </a:r>
            <a:r>
              <a:rPr kumimoji="0" lang="ar-LB" sz="54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الْفَهْمُ الشَّفَوِيُّ</a:t>
            </a:r>
            <a:endParaRPr kumimoji="0" lang="en-US" sz="2400" b="0"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endParaRPr>
          </a:p>
        </p:txBody>
      </p:sp>
    </p:spTree>
    <p:extLst>
      <p:ext uri="{BB962C8B-B14F-4D97-AF65-F5344CB8AC3E}">
        <p14:creationId xmlns:p14="http://schemas.microsoft.com/office/powerpoint/2010/main" val="10839516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0535FE5E-0A76-4C50-82C6-5435D4E16BE9}"/>
              </a:ext>
            </a:extLst>
          </p:cNvPr>
          <p:cNvSpPr txBox="1"/>
          <p:nvPr/>
        </p:nvSpPr>
        <p:spPr>
          <a:xfrm>
            <a:off x="0" y="654456"/>
            <a:ext cx="12192000" cy="707886"/>
          </a:xfrm>
          <a:prstGeom prst="rect">
            <a:avLst/>
          </a:prstGeom>
          <a:solidFill>
            <a:schemeClr val="bg1">
              <a:lumMod val="95000"/>
            </a:schemeClr>
          </a:solidFill>
          <a:ln w="19050">
            <a:solidFill>
              <a:schemeClr val="bg1">
                <a:lumMod val="95000"/>
              </a:schemeClr>
            </a:solidFill>
          </a:ln>
        </p:spPr>
        <p:txBody>
          <a:bodyPr wrap="square">
            <a:spAutoFit/>
          </a:bodyPr>
          <a:lstStyle/>
          <a:p>
            <a:pPr algn="r" rtl="1">
              <a:spcBef>
                <a:spcPts val="600"/>
              </a:spcBef>
            </a:pPr>
            <a:r>
              <a:rPr lang="en-US" sz="4000" cap="all" spc="100" dirty="0">
                <a:solidFill>
                  <a:schemeClr val="tx1">
                    <a:lumMod val="65000"/>
                    <a:lumOff val="35000"/>
                  </a:schemeClr>
                </a:solidFill>
              </a:rPr>
              <a:t>	</a:t>
            </a:r>
            <a:r>
              <a:rPr lang="ar-LB" sz="4000" b="1" cap="all" spc="100" dirty="0">
                <a:solidFill>
                  <a:prstClr val="black">
                    <a:lumMod val="65000"/>
                    <a:lumOff val="35000"/>
                  </a:prstClr>
                </a:solidFill>
                <a:latin typeface="Adobe Arabic" panose="02040503050201090203" pitchFamily="18" charset="-78"/>
                <a:cs typeface="Adobe Arabic" panose="02040503050201090203" pitchFamily="18" charset="-78"/>
              </a:rPr>
              <a:t>أَضَعُ</a:t>
            </a:r>
            <a:r>
              <a:rPr lang="ar-LB" sz="4000" b="1" cap="all" spc="100" dirty="0">
                <a:solidFill>
                  <a:schemeClr val="tx1">
                    <a:lumMod val="65000"/>
                    <a:lumOff val="35000"/>
                  </a:schemeClr>
                </a:solidFill>
                <a:latin typeface="Adobe Arabic" panose="02040503050201090203" pitchFamily="18" charset="-78"/>
                <a:cs typeface="Adobe Arabic" panose="02040503050201090203" pitchFamily="18" charset="-78"/>
              </a:rPr>
              <a:t> </a:t>
            </a:r>
            <a:r>
              <a:rPr lang="ar-LB" sz="4000" b="1" dirty="0">
                <a:solidFill>
                  <a:schemeClr val="tx1">
                    <a:lumMod val="65000"/>
                    <a:lumOff val="35000"/>
                  </a:schemeClr>
                </a:solidFill>
                <a:latin typeface="Adobe Arabic" panose="02040503050201020203" pitchFamily="18" charset="-78"/>
                <a:cs typeface="Adobe Arabic" panose="02040503050201020203" pitchFamily="18" charset="-78"/>
              </a:rPr>
              <a:t>الكَلِمَةَ</a:t>
            </a:r>
            <a:r>
              <a:rPr lang="ar-LB" sz="4000" b="1" cap="all" spc="100" dirty="0">
                <a:solidFill>
                  <a:schemeClr val="tx1">
                    <a:lumMod val="65000"/>
                    <a:lumOff val="35000"/>
                  </a:schemeClr>
                </a:solidFill>
                <a:latin typeface="Adobe Arabic" panose="02040503050201090203" pitchFamily="18" charset="-78"/>
                <a:cs typeface="Adobe Arabic" panose="02040503050201090203" pitchFamily="18" charset="-78"/>
              </a:rPr>
              <a:t> </a:t>
            </a:r>
            <a:r>
              <a:rPr lang="ar-LB" sz="4000" b="1" cap="all" spc="100" dirty="0">
                <a:solidFill>
                  <a:prstClr val="black">
                    <a:lumMod val="65000"/>
                    <a:lumOff val="35000"/>
                  </a:prstClr>
                </a:solidFill>
                <a:latin typeface="Adobe Arabic" panose="02040503050201090203" pitchFamily="18" charset="-78"/>
                <a:cs typeface="Adobe Arabic" panose="02040503050201090203" pitchFamily="18" charset="-78"/>
              </a:rPr>
              <a:t>الْمُناسِبَةَ </a:t>
            </a:r>
            <a:r>
              <a:rPr lang="ar-SA" sz="4000" b="1" dirty="0">
                <a:solidFill>
                  <a:schemeClr val="tx1">
                    <a:lumMod val="65000"/>
                    <a:lumOff val="35000"/>
                  </a:schemeClr>
                </a:solidFill>
                <a:latin typeface="Adobe Arabic" panose="02040503050201020203" pitchFamily="18" charset="-78"/>
                <a:cs typeface="Adobe Arabic" panose="02040503050201020203" pitchFamily="18" charset="-78"/>
              </a:rPr>
              <a:t>م</a:t>
            </a:r>
            <a:r>
              <a:rPr lang="ar-LB" sz="4000" b="1"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4000" b="1" dirty="0">
                <a:solidFill>
                  <a:schemeClr val="tx1">
                    <a:lumMod val="65000"/>
                    <a:lumOff val="35000"/>
                  </a:schemeClr>
                </a:solidFill>
                <a:latin typeface="Adobe Arabic" panose="02040503050201020203" pitchFamily="18" charset="-78"/>
                <a:cs typeface="Adobe Arabic" panose="02040503050201020203" pitchFamily="18" charset="-78"/>
              </a:rPr>
              <a:t>كان</a:t>
            </a:r>
            <a:r>
              <a:rPr lang="ar-LB" sz="4000" b="1"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4000" b="1" dirty="0">
                <a:solidFill>
                  <a:schemeClr val="tx1">
                    <a:lumMod val="65000"/>
                    <a:lumOff val="35000"/>
                  </a:schemeClr>
                </a:solidFill>
                <a:latin typeface="Adobe Arabic" panose="02040503050201020203" pitchFamily="18" charset="-78"/>
                <a:cs typeface="Adobe Arabic" panose="02040503050201020203" pitchFamily="18" charset="-78"/>
              </a:rPr>
              <a:t> الن</a:t>
            </a:r>
            <a:r>
              <a:rPr lang="ar-LB" sz="4000" b="1"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4000" b="1" dirty="0">
                <a:solidFill>
                  <a:schemeClr val="tx1">
                    <a:lumMod val="65000"/>
                    <a:lumOff val="35000"/>
                  </a:schemeClr>
                </a:solidFill>
                <a:latin typeface="Adobe Arabic" panose="02040503050201020203" pitchFamily="18" charset="-78"/>
                <a:cs typeface="Adobe Arabic" panose="02040503050201020203" pitchFamily="18" charset="-78"/>
              </a:rPr>
              <a:t>ق</a:t>
            </a:r>
            <a:r>
              <a:rPr lang="ar-LB" sz="4000" b="1" dirty="0">
                <a:solidFill>
                  <a:schemeClr val="tx1">
                    <a:lumMod val="65000"/>
                    <a:lumOff val="35000"/>
                  </a:schemeClr>
                </a:solidFill>
                <a:latin typeface="Adobe Arabic" panose="02040503050201020203" pitchFamily="18" charset="-78"/>
                <a:cs typeface="Adobe Arabic" panose="02040503050201020203" pitchFamily="18" charset="-78"/>
              </a:rPr>
              <a:t>ا</a:t>
            </a:r>
            <a:r>
              <a:rPr lang="ar-SA" sz="4000" b="1" dirty="0">
                <a:solidFill>
                  <a:schemeClr val="tx1">
                    <a:lumMod val="65000"/>
                    <a:lumOff val="35000"/>
                  </a:schemeClr>
                </a:solidFill>
                <a:latin typeface="Adobe Arabic" panose="02040503050201020203" pitchFamily="18" charset="-78"/>
                <a:cs typeface="Adobe Arabic" panose="02040503050201020203" pitchFamily="18" charset="-78"/>
              </a:rPr>
              <a:t>ط</a:t>
            </a:r>
            <a:r>
              <a:rPr lang="ar-LB" sz="4000" b="1" dirty="0">
                <a:solidFill>
                  <a:schemeClr val="tx1">
                    <a:lumMod val="65000"/>
                    <a:lumOff val="35000"/>
                  </a:schemeClr>
                </a:solidFill>
                <a:latin typeface="Adobe Arabic" panose="02040503050201020203" pitchFamily="18" charset="-78"/>
                <a:cs typeface="Adobe Arabic" panose="02040503050201020203" pitchFamily="18" charset="-78"/>
              </a:rPr>
              <a:t>ِ</a:t>
            </a:r>
            <a:r>
              <a:rPr lang="ar-LB" sz="4000" b="1" dirty="0">
                <a:latin typeface="Adobe Arabic" panose="02040503050201020203" pitchFamily="18" charset="-78"/>
                <a:cs typeface="Adobe Arabic" panose="02040503050201020203" pitchFamily="18" charset="-78"/>
              </a:rPr>
              <a:t>:</a:t>
            </a:r>
            <a:endParaRPr kumimoji="0" lang="ar-LB" sz="4000" b="1" i="0"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
        <p:nvSpPr>
          <p:cNvPr id="18" name="Rectangle 17"/>
          <p:cNvSpPr/>
          <p:nvPr/>
        </p:nvSpPr>
        <p:spPr>
          <a:xfrm>
            <a:off x="629951" y="3346898"/>
            <a:ext cx="10870746" cy="2308324"/>
          </a:xfrm>
          <a:prstGeom prst="rect">
            <a:avLst/>
          </a:prstGeom>
          <a:ln>
            <a:solidFill>
              <a:schemeClr val="bg1"/>
            </a:solidFill>
          </a:ln>
        </p:spPr>
        <p:txBody>
          <a:bodyPr wrap="square">
            <a:spAutoFit/>
          </a:bodyPr>
          <a:lstStyle/>
          <a:p>
            <a:pPr lvl="0" algn="just" rtl="1">
              <a:defRPr/>
            </a:pPr>
            <a:r>
              <a:rPr lang="ar-LB" sz="3600" dirty="0"/>
              <a:t>تحتَ ................ نيحا التّاريخيّة، ................ صغيرةٌ، زُجَّت سيّارتُنا عندها في .............. منَ الوحولِ، والوقتُ مَغيبٌ و ............... تغالبُ النّورَ. </a:t>
            </a:r>
          </a:p>
          <a:p>
            <a:pPr lvl="0" algn="just" rtl="1">
              <a:defRPr/>
            </a:pPr>
            <a:r>
              <a:rPr lang="ar-LB" sz="3600" dirty="0"/>
              <a:t>أطلتْ أُختي منْ............ الطّريقِ، فَقلنا لها بِكلمةٍ وَاحدةٍ: أنتِ تشرفينَ على............. ؛ فَلتحَاذري ................ فيهِ؛ وَمِنَ المناسبِ أنْ تَرجِعي قَليلًا إلى الوراءِ. </a:t>
            </a:r>
          </a:p>
        </p:txBody>
      </p:sp>
      <p:pic>
        <p:nvPicPr>
          <p:cNvPr id="19" name="Picture 18"/>
          <p:cNvPicPr>
            <a:picLocks noChangeAspect="1"/>
          </p:cNvPicPr>
          <p:nvPr/>
        </p:nvPicPr>
        <p:blipFill>
          <a:blip r:embed="rId3"/>
          <a:stretch>
            <a:fillRect/>
          </a:stretch>
        </p:blipFill>
        <p:spPr>
          <a:xfrm>
            <a:off x="8966298" y="3068995"/>
            <a:ext cx="1097375" cy="665586"/>
          </a:xfrm>
          <a:prstGeom prst="rect">
            <a:avLst/>
          </a:prstGeom>
          <a:ln>
            <a:solidFill>
              <a:srgbClr val="FF0000"/>
            </a:solidFill>
          </a:ln>
        </p:spPr>
      </p:pic>
      <p:pic>
        <p:nvPicPr>
          <p:cNvPr id="20" name="Picture 19"/>
          <p:cNvPicPr>
            <a:picLocks noChangeAspect="1"/>
          </p:cNvPicPr>
          <p:nvPr/>
        </p:nvPicPr>
        <p:blipFill>
          <a:blip r:embed="rId4"/>
          <a:stretch>
            <a:fillRect/>
          </a:stretch>
        </p:blipFill>
        <p:spPr>
          <a:xfrm>
            <a:off x="4425135" y="3130315"/>
            <a:ext cx="1359526" cy="542946"/>
          </a:xfrm>
          <a:prstGeom prst="rect">
            <a:avLst/>
          </a:prstGeom>
          <a:ln>
            <a:solidFill>
              <a:srgbClr val="FF0000"/>
            </a:solidFill>
          </a:ln>
        </p:spPr>
      </p:pic>
      <p:pic>
        <p:nvPicPr>
          <p:cNvPr id="21" name="Picture 20"/>
          <p:cNvPicPr>
            <a:picLocks noChangeAspect="1"/>
          </p:cNvPicPr>
          <p:nvPr/>
        </p:nvPicPr>
        <p:blipFill>
          <a:blip r:embed="rId5"/>
          <a:stretch>
            <a:fillRect/>
          </a:stretch>
        </p:blipFill>
        <p:spPr>
          <a:xfrm>
            <a:off x="5784661" y="5631653"/>
            <a:ext cx="1237595" cy="650992"/>
          </a:xfrm>
          <a:prstGeom prst="rect">
            <a:avLst/>
          </a:prstGeom>
          <a:ln>
            <a:solidFill>
              <a:srgbClr val="FF0000"/>
            </a:solidFill>
          </a:ln>
        </p:spPr>
      </p:pic>
      <p:pic>
        <p:nvPicPr>
          <p:cNvPr id="22" name="Picture 21"/>
          <p:cNvPicPr>
            <a:picLocks noChangeAspect="1"/>
          </p:cNvPicPr>
          <p:nvPr/>
        </p:nvPicPr>
        <p:blipFill>
          <a:blip r:embed="rId6"/>
          <a:stretch>
            <a:fillRect/>
          </a:stretch>
        </p:blipFill>
        <p:spPr>
          <a:xfrm>
            <a:off x="1922793" y="4030674"/>
            <a:ext cx="1341236" cy="481626"/>
          </a:xfrm>
          <a:prstGeom prst="rect">
            <a:avLst/>
          </a:prstGeom>
          <a:ln>
            <a:solidFill>
              <a:srgbClr val="FF0000"/>
            </a:solidFill>
          </a:ln>
        </p:spPr>
      </p:pic>
      <p:pic>
        <p:nvPicPr>
          <p:cNvPr id="23" name="Picture 22"/>
          <p:cNvPicPr>
            <a:picLocks noChangeAspect="1"/>
          </p:cNvPicPr>
          <p:nvPr/>
        </p:nvPicPr>
        <p:blipFill>
          <a:blip r:embed="rId7"/>
          <a:stretch>
            <a:fillRect/>
          </a:stretch>
        </p:blipFill>
        <p:spPr>
          <a:xfrm>
            <a:off x="7631177" y="4914420"/>
            <a:ext cx="1066892" cy="674869"/>
          </a:xfrm>
          <a:prstGeom prst="rect">
            <a:avLst/>
          </a:prstGeom>
          <a:ln>
            <a:solidFill>
              <a:srgbClr val="FF0000"/>
            </a:solidFill>
          </a:ln>
        </p:spPr>
      </p:pic>
      <p:pic>
        <p:nvPicPr>
          <p:cNvPr id="24" name="Picture 23"/>
          <p:cNvPicPr>
            <a:picLocks noChangeAspect="1"/>
          </p:cNvPicPr>
          <p:nvPr/>
        </p:nvPicPr>
        <p:blipFill>
          <a:blip r:embed="rId8"/>
          <a:stretch>
            <a:fillRect/>
          </a:stretch>
        </p:blipFill>
        <p:spPr>
          <a:xfrm>
            <a:off x="9579845" y="5484534"/>
            <a:ext cx="914479" cy="774541"/>
          </a:xfrm>
          <a:prstGeom prst="rect">
            <a:avLst/>
          </a:prstGeom>
          <a:ln>
            <a:solidFill>
              <a:srgbClr val="FF0000"/>
            </a:solidFill>
          </a:ln>
        </p:spPr>
      </p:pic>
      <p:pic>
        <p:nvPicPr>
          <p:cNvPr id="25" name="Picture 24"/>
          <p:cNvPicPr>
            <a:picLocks noChangeAspect="1"/>
          </p:cNvPicPr>
          <p:nvPr/>
        </p:nvPicPr>
        <p:blipFill>
          <a:blip r:embed="rId9"/>
          <a:stretch>
            <a:fillRect/>
          </a:stretch>
        </p:blipFill>
        <p:spPr>
          <a:xfrm>
            <a:off x="8326683" y="4005672"/>
            <a:ext cx="1420491" cy="531631"/>
          </a:xfrm>
          <a:prstGeom prst="rect">
            <a:avLst/>
          </a:prstGeom>
          <a:ln>
            <a:solidFill>
              <a:srgbClr val="FF0000"/>
            </a:solidFill>
          </a:ln>
        </p:spPr>
      </p:pic>
    </p:spTree>
    <p:extLst>
      <p:ext uri="{BB962C8B-B14F-4D97-AF65-F5344CB8AC3E}">
        <p14:creationId xmlns:p14="http://schemas.microsoft.com/office/powerpoint/2010/main" val="12670129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CD4BC23-6AA3-4823-82F2-E21BD6216056}"/>
              </a:ext>
            </a:extLst>
          </p:cNvPr>
          <p:cNvSpPr txBox="1"/>
          <p:nvPr/>
        </p:nvSpPr>
        <p:spPr>
          <a:xfrm>
            <a:off x="-66675" y="449405"/>
            <a:ext cx="12192000" cy="707886"/>
          </a:xfrm>
          <a:prstGeom prst="rect">
            <a:avLst/>
          </a:prstGeom>
          <a:solidFill>
            <a:sysClr val="window" lastClr="FFFFFF">
              <a:lumMod val="95000"/>
            </a:sysClr>
          </a:solidFill>
          <a:ln w="19050">
            <a:solidFill>
              <a:sysClr val="window" lastClr="FFFFFF">
                <a:lumMod val="95000"/>
              </a:sysClr>
            </a:solidFill>
          </a:ln>
        </p:spPr>
        <p:txBody>
          <a:bodyPr wrap="square">
            <a:spAutoFit/>
          </a:bodyPr>
          <a:lstStyle/>
          <a:p>
            <a:pPr lvl="0" algn="r" rtl="1">
              <a:buClr>
                <a:srgbClr val="4472C4">
                  <a:lumMod val="75000"/>
                </a:srgbClr>
              </a:buClr>
              <a:buSzPct val="90000"/>
              <a:defRPr/>
            </a:pPr>
            <a:r>
              <a:rPr kumimoji="0" lang="ar-SA" sz="4000" b="1" i="0" u="none" strike="noStrike" kern="1000" cap="none" spc="0" normalizeH="0" baseline="0" noProof="0" dirty="0">
                <a:ln>
                  <a:noFill/>
                </a:ln>
                <a:solidFill>
                  <a:prstClr val="black">
                    <a:lumMod val="65000"/>
                    <a:lumOff val="35000"/>
                  </a:prstClr>
                </a:solidFill>
                <a:effectLst/>
                <a:uLnTx/>
                <a:uFillTx/>
                <a:latin typeface="Adobe Arabic" panose="02040503050201020203" pitchFamily="18" charset="-78"/>
                <a:ea typeface="Cambria" panose="02040503050406030204" pitchFamily="18" charset="0"/>
                <a:cs typeface="Adobe Arabic" panose="02040503050201020203" pitchFamily="18" charset="-78"/>
              </a:rPr>
              <a:t>	</a:t>
            </a:r>
            <a:r>
              <a:rPr lang="ar-LB" sz="4000" b="1" dirty="0">
                <a:latin typeface="Adobe Arabic" panose="02040503050201020203" pitchFamily="18" charset="-78"/>
                <a:cs typeface="Adobe Arabic" panose="02040503050201020203" pitchFamily="18" charset="-78"/>
              </a:rPr>
              <a:t> أضعُ دائرةً حَوْلَ الإجابةِ الصَّحيحَةِ. </a:t>
            </a:r>
          </a:p>
        </p:txBody>
      </p:sp>
      <p:sp>
        <p:nvSpPr>
          <p:cNvPr id="4" name="Rectangle 3"/>
          <p:cNvSpPr/>
          <p:nvPr/>
        </p:nvSpPr>
        <p:spPr>
          <a:xfrm>
            <a:off x="152400" y="1766144"/>
            <a:ext cx="11753850" cy="5078313"/>
          </a:xfrm>
          <a:prstGeom prst="rect">
            <a:avLst/>
          </a:prstGeom>
        </p:spPr>
        <p:txBody>
          <a:bodyPr wrap="square">
            <a:spAutoFit/>
          </a:bodyPr>
          <a:lstStyle/>
          <a:p>
            <a:pPr lvl="0" algn="r" rtl="1">
              <a:defRPr/>
            </a:pPr>
            <a:endParaRPr lang="ar-LB" sz="3600" b="1" u="sng" dirty="0">
              <a:solidFill>
                <a:prstClr val="black"/>
              </a:solidFill>
              <a:latin typeface="Adobe Arabic" panose="02040503050201020203" pitchFamily="18" charset="-78"/>
              <a:cs typeface="Adobe Arabic" panose="02040503050201020203" pitchFamily="18" charset="-78"/>
            </a:endParaRPr>
          </a:p>
          <a:p>
            <a:pPr lvl="0" algn="r" rtl="1">
              <a:defRPr/>
            </a:pPr>
            <a:r>
              <a:rPr lang="ar-LB" sz="3600" dirty="0">
                <a:solidFill>
                  <a:prstClr val="black"/>
                </a:solidFill>
                <a:latin typeface="Adobe Arabic" panose="02040503050201020203" pitchFamily="18" charset="-78"/>
                <a:cs typeface="Adobe Arabic" panose="02040503050201020203" pitchFamily="18" charset="-78"/>
              </a:rPr>
              <a:t> </a:t>
            </a:r>
            <a:r>
              <a:rPr lang="ar-LB" sz="3600" dirty="0"/>
              <a:t>هَرْوَلَ إلينا ( رَجُلٌ عَجوزٌ- رَجُلٌ قويُ- رَجُلٌ مهيبٌ)</a:t>
            </a:r>
          </a:p>
          <a:p>
            <a:pPr lvl="0" algn="r" rtl="1">
              <a:defRPr/>
            </a:pPr>
            <a:endParaRPr lang="ar-LB" sz="3600" dirty="0"/>
          </a:p>
          <a:p>
            <a:pPr lvl="0" algn="r" rtl="1">
              <a:defRPr/>
            </a:pPr>
            <a:r>
              <a:rPr lang="ar-LB" sz="3600" dirty="0"/>
              <a:t>تَحْت القلعةِ التّاريخيّة، قلعةِ نيحا (بُسْتانٌ كَبيرٌ - مَزْرَعَةٌ صَغيرةٌ – طَريقٌ ضَيّقةٌ – وادٍ سَحيقٌ)</a:t>
            </a:r>
          </a:p>
          <a:p>
            <a:pPr lvl="0" algn="r" rtl="1">
              <a:defRPr/>
            </a:pPr>
            <a:endParaRPr lang="ar-LB" sz="3600" dirty="0"/>
          </a:p>
          <a:p>
            <a:pPr lvl="0" algn="r" rtl="1">
              <a:defRPr/>
            </a:pPr>
            <a:r>
              <a:rPr lang="ar-LB" sz="3600" dirty="0"/>
              <a:t>كانَ الرَّجُلُ يَسْتَحِثُّهُم قائِلًا لا تَهْتَموا ( لِلصِعاب – لِلوحول – لِلبَرْدِ )</a:t>
            </a:r>
          </a:p>
          <a:p>
            <a:pPr algn="r" rtl="1">
              <a:defRPr/>
            </a:pPr>
            <a:r>
              <a:rPr lang="ar-LB" sz="3600" dirty="0"/>
              <a:t> </a:t>
            </a:r>
          </a:p>
          <a:p>
            <a:pPr algn="r" rtl="1">
              <a:defRPr/>
            </a:pPr>
            <a:r>
              <a:rPr lang="ar-LB" sz="3600" dirty="0"/>
              <a:t> انْتَهى الشُّبّانُ سَريعًا مِنْ ( غسْلِ السَّيّارةِ – رَفْعِ السّيّارةِ- حَمْلِ السَّيّارَةِ</a:t>
            </a:r>
            <a:r>
              <a:rPr lang="ar-LB" sz="3600" b="1" dirty="0">
                <a:solidFill>
                  <a:prstClr val="black"/>
                </a:solidFill>
                <a:latin typeface="Adobe Arabic" panose="02040503050201020203" pitchFamily="18" charset="-78"/>
                <a:cs typeface="Adobe Arabic" panose="02040503050201020203" pitchFamily="18" charset="-78"/>
              </a:rPr>
              <a:t>)</a:t>
            </a:r>
          </a:p>
        </p:txBody>
      </p:sp>
      <p:pic>
        <p:nvPicPr>
          <p:cNvPr id="9" name="Picture 8"/>
          <p:cNvPicPr>
            <a:picLocks noChangeAspect="1"/>
          </p:cNvPicPr>
          <p:nvPr/>
        </p:nvPicPr>
        <p:blipFill>
          <a:blip r:embed="rId3"/>
          <a:stretch>
            <a:fillRect/>
          </a:stretch>
        </p:blipFill>
        <p:spPr>
          <a:xfrm>
            <a:off x="3954768" y="449405"/>
            <a:ext cx="2243522" cy="853514"/>
          </a:xfrm>
          <a:prstGeom prst="rect">
            <a:avLst/>
          </a:prstGeom>
        </p:spPr>
      </p:pic>
    </p:spTree>
    <p:extLst>
      <p:ext uri="{BB962C8B-B14F-4D97-AF65-F5344CB8AC3E}">
        <p14:creationId xmlns:p14="http://schemas.microsoft.com/office/powerpoint/2010/main" val="24218261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CD4BC23-6AA3-4823-82F2-E21BD6216056}"/>
              </a:ext>
            </a:extLst>
          </p:cNvPr>
          <p:cNvSpPr txBox="1"/>
          <p:nvPr/>
        </p:nvSpPr>
        <p:spPr>
          <a:xfrm>
            <a:off x="-66675" y="449405"/>
            <a:ext cx="12192000" cy="707886"/>
          </a:xfrm>
          <a:prstGeom prst="rect">
            <a:avLst/>
          </a:prstGeom>
          <a:solidFill>
            <a:sysClr val="window" lastClr="FFFFFF">
              <a:lumMod val="95000"/>
            </a:sysClr>
          </a:solidFill>
          <a:ln w="19050">
            <a:solidFill>
              <a:sysClr val="window" lastClr="FFFFFF">
                <a:lumMod val="95000"/>
              </a:sysClr>
            </a:solidFill>
          </a:ln>
        </p:spPr>
        <p:txBody>
          <a:bodyPr wrap="square">
            <a:spAutoFit/>
          </a:bodyPr>
          <a:lstStyle/>
          <a:p>
            <a:pPr lvl="0" algn="r" rtl="1">
              <a:buClr>
                <a:srgbClr val="4472C4">
                  <a:lumMod val="75000"/>
                </a:srgbClr>
              </a:buClr>
              <a:buSzPct val="90000"/>
              <a:defRPr/>
            </a:pPr>
            <a:r>
              <a:rPr kumimoji="0" lang="ar-SA" sz="4000" b="1" i="0" u="none" strike="noStrike" kern="1000" cap="none" spc="0" normalizeH="0" baseline="0" noProof="0" dirty="0">
                <a:ln>
                  <a:noFill/>
                </a:ln>
                <a:solidFill>
                  <a:prstClr val="black">
                    <a:lumMod val="65000"/>
                    <a:lumOff val="35000"/>
                  </a:prstClr>
                </a:solidFill>
                <a:effectLst/>
                <a:uLnTx/>
                <a:uFillTx/>
                <a:latin typeface="Adobe Arabic" panose="02040503050201020203" pitchFamily="18" charset="-78"/>
                <a:ea typeface="Cambria" panose="02040503050406030204" pitchFamily="18" charset="0"/>
                <a:cs typeface="Adobe Arabic" panose="02040503050201020203" pitchFamily="18" charset="-78"/>
              </a:rPr>
              <a:t>	</a:t>
            </a:r>
            <a:r>
              <a:rPr lang="ar-LB" sz="4000" b="1" dirty="0">
                <a:latin typeface="Adobe Arabic" panose="02040503050201020203" pitchFamily="18" charset="-78"/>
                <a:cs typeface="Adobe Arabic" panose="02040503050201020203" pitchFamily="18" charset="-78"/>
              </a:rPr>
              <a:t> أضعُ دائرةً حَوْلَ الإجابةِ الصَّحيحَةِ. </a:t>
            </a:r>
          </a:p>
        </p:txBody>
      </p:sp>
      <p:sp>
        <p:nvSpPr>
          <p:cNvPr id="4" name="Rectangle 3"/>
          <p:cNvSpPr/>
          <p:nvPr/>
        </p:nvSpPr>
        <p:spPr>
          <a:xfrm>
            <a:off x="152400" y="1766144"/>
            <a:ext cx="11753850" cy="5078313"/>
          </a:xfrm>
          <a:prstGeom prst="rect">
            <a:avLst/>
          </a:prstGeom>
        </p:spPr>
        <p:txBody>
          <a:bodyPr wrap="square">
            <a:spAutoFit/>
          </a:bodyPr>
          <a:lstStyle/>
          <a:p>
            <a:pPr lvl="0" algn="r" rtl="1">
              <a:defRPr/>
            </a:pPr>
            <a:endParaRPr lang="ar-LB" sz="3600" b="1" u="sng" dirty="0">
              <a:solidFill>
                <a:prstClr val="black"/>
              </a:solidFill>
              <a:latin typeface="Adobe Arabic" panose="02040503050201020203" pitchFamily="18" charset="-78"/>
              <a:cs typeface="Adobe Arabic" panose="02040503050201020203" pitchFamily="18" charset="-78"/>
            </a:endParaRPr>
          </a:p>
          <a:p>
            <a:pPr lvl="0" algn="r" rtl="1">
              <a:defRPr/>
            </a:pPr>
            <a:r>
              <a:rPr lang="ar-LB" sz="3600" dirty="0">
                <a:solidFill>
                  <a:prstClr val="black"/>
                </a:solidFill>
                <a:latin typeface="Adobe Arabic" panose="02040503050201020203" pitchFamily="18" charset="-78"/>
                <a:cs typeface="Adobe Arabic" panose="02040503050201020203" pitchFamily="18" charset="-78"/>
              </a:rPr>
              <a:t> </a:t>
            </a:r>
            <a:r>
              <a:rPr lang="ar-LB" sz="3600" dirty="0"/>
              <a:t>هَرْوَلَ إلينا ( رَجُلٌ عَجوزٌ- رَجُلٌ قويٌّ- رَجُلٌ مهيبٌ)</a:t>
            </a:r>
          </a:p>
          <a:p>
            <a:pPr lvl="0" algn="r" rtl="1">
              <a:defRPr/>
            </a:pPr>
            <a:endParaRPr lang="ar-LB" sz="3600" dirty="0"/>
          </a:p>
          <a:p>
            <a:pPr lvl="0" algn="r" rtl="1">
              <a:defRPr/>
            </a:pPr>
            <a:r>
              <a:rPr lang="ar-LB" sz="3600" dirty="0"/>
              <a:t>تَحْت القلعةِ التّاريخيّة، قلعةِ نيحا (بُسْتانٌ كَبيرٌ - مَزْرَعَةٌ صَغيرةٌ – طَريقٌ ضَيّقةٌ – وادٍ سَحيقٌ)</a:t>
            </a:r>
          </a:p>
          <a:p>
            <a:pPr lvl="0" algn="r" rtl="1">
              <a:defRPr/>
            </a:pPr>
            <a:endParaRPr lang="ar-LB" sz="3600" dirty="0"/>
          </a:p>
          <a:p>
            <a:pPr lvl="0" algn="r" rtl="1">
              <a:defRPr/>
            </a:pPr>
            <a:r>
              <a:rPr lang="ar-LB" sz="3600" dirty="0"/>
              <a:t>كانَ الرَّجُلُ يَسْتَحِثُّهُم قائِلًا لا تَهْتَموا ( لِلصِعاب – لِلوحول – لِلبَرْدِ )</a:t>
            </a:r>
          </a:p>
          <a:p>
            <a:pPr algn="r" rtl="1">
              <a:defRPr/>
            </a:pPr>
            <a:r>
              <a:rPr lang="ar-LB" sz="3600" dirty="0"/>
              <a:t> </a:t>
            </a:r>
          </a:p>
          <a:p>
            <a:pPr algn="r" rtl="1">
              <a:defRPr/>
            </a:pPr>
            <a:r>
              <a:rPr lang="ar-LB" sz="3600" dirty="0"/>
              <a:t> انْتَهى الشُّبّانُ سَريعًا مِنْ ( غسْلِ السَّيّارةِ – رَفْعِ السّيّارةِ- حَمْلِ السَّيّارَةِ</a:t>
            </a:r>
            <a:r>
              <a:rPr lang="ar-LB" sz="3600" b="1" dirty="0">
                <a:solidFill>
                  <a:prstClr val="black"/>
                </a:solidFill>
                <a:latin typeface="Adobe Arabic" panose="02040503050201020203" pitchFamily="18" charset="-78"/>
                <a:cs typeface="Adobe Arabic" panose="02040503050201020203" pitchFamily="18" charset="-78"/>
              </a:rPr>
              <a:t>)</a:t>
            </a:r>
          </a:p>
        </p:txBody>
      </p:sp>
      <p:pic>
        <p:nvPicPr>
          <p:cNvPr id="9" name="Picture 8"/>
          <p:cNvPicPr>
            <a:picLocks noChangeAspect="1"/>
          </p:cNvPicPr>
          <p:nvPr/>
        </p:nvPicPr>
        <p:blipFill>
          <a:blip r:embed="rId3"/>
          <a:stretch>
            <a:fillRect/>
          </a:stretch>
        </p:blipFill>
        <p:spPr>
          <a:xfrm>
            <a:off x="3954768" y="449405"/>
            <a:ext cx="2243522" cy="853514"/>
          </a:xfrm>
          <a:prstGeom prst="rect">
            <a:avLst/>
          </a:prstGeom>
        </p:spPr>
      </p:pic>
      <p:pic>
        <p:nvPicPr>
          <p:cNvPr id="5" name="Picture 4">
            <a:extLst>
              <a:ext uri="{FF2B5EF4-FFF2-40B4-BE49-F238E27FC236}">
                <a16:creationId xmlns:a16="http://schemas.microsoft.com/office/drawing/2014/main" id="{A2861B08-D647-444C-9D96-104C7D9C8332}"/>
              </a:ext>
            </a:extLst>
          </p:cNvPr>
          <p:cNvPicPr>
            <a:picLocks noChangeAspect="1"/>
          </p:cNvPicPr>
          <p:nvPr/>
        </p:nvPicPr>
        <p:blipFill>
          <a:blip r:embed="rId3"/>
          <a:stretch>
            <a:fillRect/>
          </a:stretch>
        </p:blipFill>
        <p:spPr>
          <a:xfrm>
            <a:off x="6198290" y="2164011"/>
            <a:ext cx="1662546" cy="853514"/>
          </a:xfrm>
          <a:prstGeom prst="rect">
            <a:avLst/>
          </a:prstGeom>
        </p:spPr>
      </p:pic>
      <p:pic>
        <p:nvPicPr>
          <p:cNvPr id="6" name="Picture 5">
            <a:extLst>
              <a:ext uri="{FF2B5EF4-FFF2-40B4-BE49-F238E27FC236}">
                <a16:creationId xmlns:a16="http://schemas.microsoft.com/office/drawing/2014/main" id="{D896C7AB-F134-4AA7-8FDB-6A59F0CF7D25}"/>
              </a:ext>
            </a:extLst>
          </p:cNvPr>
          <p:cNvPicPr>
            <a:picLocks noChangeAspect="1"/>
          </p:cNvPicPr>
          <p:nvPr/>
        </p:nvPicPr>
        <p:blipFill>
          <a:blip r:embed="rId3"/>
          <a:stretch>
            <a:fillRect/>
          </a:stretch>
        </p:blipFill>
        <p:spPr>
          <a:xfrm>
            <a:off x="5198165" y="3363773"/>
            <a:ext cx="2000250" cy="853514"/>
          </a:xfrm>
          <a:prstGeom prst="rect">
            <a:avLst/>
          </a:prstGeom>
        </p:spPr>
      </p:pic>
      <p:pic>
        <p:nvPicPr>
          <p:cNvPr id="7" name="Picture 6">
            <a:extLst>
              <a:ext uri="{FF2B5EF4-FFF2-40B4-BE49-F238E27FC236}">
                <a16:creationId xmlns:a16="http://schemas.microsoft.com/office/drawing/2014/main" id="{13189948-DD9F-4D0B-BCB2-B25A556A5588}"/>
              </a:ext>
            </a:extLst>
          </p:cNvPr>
          <p:cNvPicPr>
            <a:picLocks noChangeAspect="1"/>
          </p:cNvPicPr>
          <p:nvPr/>
        </p:nvPicPr>
        <p:blipFill>
          <a:blip r:embed="rId3"/>
          <a:stretch>
            <a:fillRect/>
          </a:stretch>
        </p:blipFill>
        <p:spPr>
          <a:xfrm>
            <a:off x="4863868" y="4945902"/>
            <a:ext cx="2000250" cy="853514"/>
          </a:xfrm>
          <a:prstGeom prst="rect">
            <a:avLst/>
          </a:prstGeom>
        </p:spPr>
      </p:pic>
      <p:pic>
        <p:nvPicPr>
          <p:cNvPr id="8" name="Picture 7">
            <a:extLst>
              <a:ext uri="{FF2B5EF4-FFF2-40B4-BE49-F238E27FC236}">
                <a16:creationId xmlns:a16="http://schemas.microsoft.com/office/drawing/2014/main" id="{92DF730F-C911-46DD-8ADF-47AD0DE02168}"/>
              </a:ext>
            </a:extLst>
          </p:cNvPr>
          <p:cNvPicPr>
            <a:picLocks noChangeAspect="1"/>
          </p:cNvPicPr>
          <p:nvPr/>
        </p:nvPicPr>
        <p:blipFill>
          <a:blip r:embed="rId3"/>
          <a:stretch>
            <a:fillRect/>
          </a:stretch>
        </p:blipFill>
        <p:spPr>
          <a:xfrm>
            <a:off x="3954768" y="5981512"/>
            <a:ext cx="2000250" cy="853514"/>
          </a:xfrm>
          <a:prstGeom prst="rect">
            <a:avLst/>
          </a:prstGeom>
        </p:spPr>
      </p:pic>
    </p:spTree>
    <p:extLst>
      <p:ext uri="{BB962C8B-B14F-4D97-AF65-F5344CB8AC3E}">
        <p14:creationId xmlns:p14="http://schemas.microsoft.com/office/powerpoint/2010/main" val="25406215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Boys in different actions - Download Free Vectors, Clipart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dobe Arabic"/>
              <a:ea typeface="+mn-ea"/>
              <a:cs typeface="Adobe Arabic"/>
            </a:endParaRPr>
          </a:p>
        </p:txBody>
      </p:sp>
      <p:graphicFrame>
        <p:nvGraphicFramePr>
          <p:cNvPr id="6" name="Table 2">
            <a:extLst>
              <a:ext uri="{FF2B5EF4-FFF2-40B4-BE49-F238E27FC236}">
                <a16:creationId xmlns:a16="http://schemas.microsoft.com/office/drawing/2014/main" id="{BAF3A227-311D-426D-B773-9B4485059D2D}"/>
              </a:ext>
            </a:extLst>
          </p:cNvPr>
          <p:cNvGraphicFramePr>
            <a:graphicFrameLocks noGrp="1"/>
          </p:cNvGraphicFramePr>
          <p:nvPr>
            <p:extLst>
              <p:ext uri="{D42A27DB-BD31-4B8C-83A1-F6EECF244321}">
                <p14:modId xmlns:p14="http://schemas.microsoft.com/office/powerpoint/2010/main" val="759239039"/>
              </p:ext>
            </p:extLst>
          </p:nvPr>
        </p:nvGraphicFramePr>
        <p:xfrm>
          <a:off x="1050003" y="1982610"/>
          <a:ext cx="4846320" cy="1408176"/>
        </p:xfrm>
        <a:graphic>
          <a:graphicData uri="http://schemas.openxmlformats.org/drawingml/2006/table">
            <a:tbl>
              <a:tblPr firstRow="1" bandRow="1">
                <a:tableStyleId>{5C22544A-7EE6-4342-B048-85BDC9FD1C3A}</a:tableStyleId>
              </a:tblPr>
              <a:tblGrid>
                <a:gridCol w="4846320">
                  <a:extLst>
                    <a:ext uri="{9D8B030D-6E8A-4147-A177-3AD203B41FA5}">
                      <a16:colId xmlns:a16="http://schemas.microsoft.com/office/drawing/2014/main" val="2951217429"/>
                    </a:ext>
                  </a:extLst>
                </a:gridCol>
              </a:tblGrid>
              <a:tr h="740664">
                <a:tc>
                  <a:txBody>
                    <a:bodyPr/>
                    <a:lstStyle/>
                    <a:p>
                      <a:pPr marL="0" marR="0" lvl="0" indent="0" algn="r" defTabSz="1911350" rtl="1" eaLnBrk="1" fontAlgn="auto" latinLnBrk="0" hangingPunct="1">
                        <a:lnSpc>
                          <a:spcPct val="90000"/>
                        </a:lnSpc>
                        <a:spcBef>
                          <a:spcPct val="0"/>
                        </a:spcBef>
                        <a:spcAft>
                          <a:spcPct val="35000"/>
                        </a:spcAft>
                        <a:buClrTx/>
                        <a:buSzTx/>
                        <a:buFontTx/>
                        <a:buNone/>
                        <a:tabLst/>
                        <a:defRPr/>
                      </a:pPr>
                      <a:r>
                        <a:rPr lang="ar-LB" sz="3200" b="0" u="none" dirty="0">
                          <a:solidFill>
                            <a:schemeClr val="tx1">
                              <a:lumMod val="65000"/>
                              <a:lumOff val="35000"/>
                            </a:schemeClr>
                          </a:solidFill>
                        </a:rPr>
                        <a:t>مُناداة الرَّجُل شُبّانَ المزْرَعةِ</a:t>
                      </a:r>
                      <a:r>
                        <a:rPr lang="ar-LB" sz="3200" b="0" u="none" baseline="0" dirty="0">
                          <a:solidFill>
                            <a:schemeClr val="tx1">
                              <a:lumMod val="65000"/>
                              <a:lumOff val="35000"/>
                            </a:schemeClr>
                          </a:solidFill>
                        </a:rPr>
                        <a:t> </a:t>
                      </a:r>
                      <a:r>
                        <a:rPr lang="ar-LB" sz="3200" b="0" u="none" dirty="0">
                          <a:solidFill>
                            <a:schemeClr val="tx1">
                              <a:lumMod val="65000"/>
                              <a:lumOff val="35000"/>
                            </a:schemeClr>
                          </a:solidFill>
                        </a:rPr>
                        <a:t>وَتعاونُهم على</a:t>
                      </a:r>
                      <a:r>
                        <a:rPr lang="ar-LB" sz="3200" b="0" u="none" baseline="0" dirty="0">
                          <a:solidFill>
                            <a:schemeClr val="tx1">
                              <a:lumMod val="65000"/>
                              <a:lumOff val="35000"/>
                            </a:schemeClr>
                          </a:solidFill>
                        </a:rPr>
                        <a:t> رَفْعِ السّيّارةِ مِنَ الوحول.</a:t>
                      </a:r>
                      <a:endParaRPr lang="ar-LB" sz="3200" b="0" u="none" dirty="0">
                        <a:solidFill>
                          <a:schemeClr val="tx1">
                            <a:lumMod val="65000"/>
                            <a:lumOff val="35000"/>
                          </a:schemeClr>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7" name="Table 2">
            <a:extLst>
              <a:ext uri="{FF2B5EF4-FFF2-40B4-BE49-F238E27FC236}">
                <a16:creationId xmlns:a16="http://schemas.microsoft.com/office/drawing/2014/main" id="{BAF3A227-311D-426D-B773-9B4485059D2D}"/>
              </a:ext>
            </a:extLst>
          </p:cNvPr>
          <p:cNvGraphicFramePr>
            <a:graphicFrameLocks noGrp="1"/>
          </p:cNvGraphicFramePr>
          <p:nvPr>
            <p:extLst>
              <p:ext uri="{D42A27DB-BD31-4B8C-83A1-F6EECF244321}">
                <p14:modId xmlns:p14="http://schemas.microsoft.com/office/powerpoint/2010/main" val="1577269693"/>
              </p:ext>
            </p:extLst>
          </p:nvPr>
        </p:nvGraphicFramePr>
        <p:xfrm>
          <a:off x="6480050" y="1982610"/>
          <a:ext cx="4846320" cy="740664"/>
        </p:xfrm>
        <a:graphic>
          <a:graphicData uri="http://schemas.openxmlformats.org/drawingml/2006/table">
            <a:tbl>
              <a:tblPr firstRow="1" bandRow="1">
                <a:tableStyleId>{5C22544A-7EE6-4342-B048-85BDC9FD1C3A}</a:tableStyleId>
              </a:tblPr>
              <a:tblGrid>
                <a:gridCol w="4846320">
                  <a:extLst>
                    <a:ext uri="{9D8B030D-6E8A-4147-A177-3AD203B41FA5}">
                      <a16:colId xmlns:a16="http://schemas.microsoft.com/office/drawing/2014/main" val="2951217429"/>
                    </a:ext>
                  </a:extLst>
                </a:gridCol>
              </a:tblGrid>
              <a:tr h="740664">
                <a:tc>
                  <a:txBody>
                    <a:bodyPr/>
                    <a:lstStyle/>
                    <a:p>
                      <a:pPr marL="0" marR="0" lvl="0" indent="0" algn="r" defTabSz="1911350" rtl="1" eaLnBrk="1" fontAlgn="auto" latinLnBrk="0" hangingPunct="1">
                        <a:lnSpc>
                          <a:spcPct val="90000"/>
                        </a:lnSpc>
                        <a:spcBef>
                          <a:spcPct val="0"/>
                        </a:spcBef>
                        <a:spcAft>
                          <a:spcPct val="35000"/>
                        </a:spcAft>
                        <a:buClrTx/>
                        <a:buSzTx/>
                        <a:buFontTx/>
                        <a:buNone/>
                        <a:tabLst/>
                        <a:defRPr/>
                      </a:pPr>
                      <a:r>
                        <a:rPr lang="ar-LB" sz="3200" b="0" u="none" dirty="0">
                          <a:solidFill>
                            <a:schemeClr val="tx1">
                              <a:lumMod val="65000"/>
                              <a:lumOff val="35000"/>
                            </a:schemeClr>
                          </a:solidFill>
                        </a:rPr>
                        <a:t>انْزِلاقُ</a:t>
                      </a:r>
                      <a:r>
                        <a:rPr lang="ar-LB" sz="3200" b="0" u="none" baseline="0" dirty="0">
                          <a:solidFill>
                            <a:schemeClr val="tx1">
                              <a:lumMod val="65000"/>
                              <a:lumOff val="35000"/>
                            </a:schemeClr>
                          </a:solidFill>
                        </a:rPr>
                        <a:t> السَّيارة في الوحول.</a:t>
                      </a:r>
                      <a:endParaRPr lang="ar-LB" sz="3200" b="0" u="none" dirty="0">
                        <a:solidFill>
                          <a:schemeClr val="tx1">
                            <a:lumMod val="65000"/>
                            <a:lumOff val="35000"/>
                          </a:schemeClr>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9" name="Table 8"/>
          <p:cNvGraphicFramePr>
            <a:graphicFrameLocks noGrp="1"/>
          </p:cNvGraphicFramePr>
          <p:nvPr/>
        </p:nvGraphicFramePr>
        <p:xfrm>
          <a:off x="865634" y="3644087"/>
          <a:ext cx="10460736" cy="2258568"/>
        </p:xfrm>
        <a:graphic>
          <a:graphicData uri="http://schemas.openxmlformats.org/drawingml/2006/table">
            <a:tbl>
              <a:tblPr rtl="1" firstRow="1" firstCol="1" lastCol="1" bandRow="1">
                <a:tableStyleId>{073A0DAA-6AF3-43AB-8588-CEC1D06C72B9}</a:tableStyleId>
              </a:tblPr>
              <a:tblGrid>
                <a:gridCol w="5230368">
                  <a:extLst>
                    <a:ext uri="{9D8B030D-6E8A-4147-A177-3AD203B41FA5}">
                      <a16:colId xmlns:a16="http://schemas.microsoft.com/office/drawing/2014/main" val="2847075699"/>
                    </a:ext>
                  </a:extLst>
                </a:gridCol>
                <a:gridCol w="5230368">
                  <a:extLst>
                    <a:ext uri="{9D8B030D-6E8A-4147-A177-3AD203B41FA5}">
                      <a16:colId xmlns:a16="http://schemas.microsoft.com/office/drawing/2014/main" val="174569832"/>
                    </a:ext>
                  </a:extLst>
                </a:gridCol>
              </a:tblGrid>
              <a:tr h="978408">
                <a:tc>
                  <a:txBody>
                    <a:bodyPr/>
                    <a:lstStyle/>
                    <a:p>
                      <a:pPr algn="ctr" rtl="1"/>
                      <a:r>
                        <a:rPr lang="ar-LB" sz="3600" dirty="0">
                          <a:solidFill>
                            <a:schemeClr val="tx1">
                              <a:lumMod val="65000"/>
                              <a:lumOff val="35000"/>
                            </a:schemeClr>
                          </a:solidFill>
                          <a:effectLst/>
                          <a:latin typeface="Adobe Arabic" panose="02040503050201020203" pitchFamily="18" charset="-78"/>
                          <a:cs typeface="Adobe Arabic" panose="02040503050201020203" pitchFamily="18" charset="-78"/>
                        </a:rPr>
                        <a:t>الْمُشكِلَةُ</a:t>
                      </a:r>
                    </a:p>
                  </a:txBody>
                  <a:tcPr marL="68580" marR="68580" marT="0" marB="0" anchor="ctr">
                    <a:lnL w="12700" cap="flat" cmpd="sng" algn="ctr">
                      <a:solidFill>
                        <a:schemeClr val="accent3">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accent3">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solidFill>
                      <a:schemeClr val="accent5">
                        <a:lumMod val="20000"/>
                        <a:lumOff val="80000"/>
                      </a:schemeClr>
                    </a:solidFill>
                  </a:tcPr>
                </a:tc>
                <a:tc>
                  <a:txBody>
                    <a:bodyPr/>
                    <a:lstStyle/>
                    <a:p>
                      <a:pPr algn="ctr" rtl="1"/>
                      <a:r>
                        <a:rPr lang="ar-LB" sz="3600" dirty="0">
                          <a:solidFill>
                            <a:schemeClr val="tx1">
                              <a:lumMod val="65000"/>
                              <a:lumOff val="35000"/>
                            </a:schemeClr>
                          </a:solidFill>
                          <a:effectLst/>
                          <a:latin typeface="Adobe Arabic" panose="02040503050201020203" pitchFamily="18" charset="-78"/>
                          <a:cs typeface="Adobe Arabic" panose="02040503050201020203" pitchFamily="18" charset="-78"/>
                        </a:rPr>
                        <a:t>الْحَلُّ</a:t>
                      </a:r>
                    </a:p>
                  </a:txBody>
                  <a:tcPr marL="68580" marR="68580" marT="0" marB="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accent3">
                          <a:lumMod val="40000"/>
                          <a:lumOff val="60000"/>
                        </a:schemeClr>
                      </a:solidFill>
                      <a:prstDash val="solid"/>
                      <a:round/>
                      <a:headEnd type="none" w="med" len="med"/>
                      <a:tailEnd type="none" w="med" len="med"/>
                    </a:lnR>
                    <a:lnT w="12700" cap="flat" cmpd="sng" algn="ctr">
                      <a:solidFill>
                        <a:schemeClr val="accent3">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358065474"/>
                  </a:ext>
                </a:extLst>
              </a:tr>
              <a:tr h="128016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ar-LB" sz="4800" b="0" u="none" kern="1200" cap="all" spc="100" dirty="0">
                        <a:solidFill>
                          <a:schemeClr val="tx1">
                            <a:lumMod val="65000"/>
                            <a:lumOff val="35000"/>
                          </a:schemeClr>
                        </a:solidFill>
                        <a:latin typeface="+mn-lt"/>
                        <a:ea typeface="+mn-ea"/>
                        <a:cs typeface="+mn-cs"/>
                      </a:endParaRPr>
                    </a:p>
                  </a:txBody>
                  <a:tcPr marL="0" marR="0" marT="91440">
                    <a:lnL w="12700" cap="flat" cmpd="sng" algn="ctr">
                      <a:solidFill>
                        <a:schemeClr val="accent3">
                          <a:lumMod val="40000"/>
                          <a:lumOff val="60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accent3">
                          <a:lumMod val="40000"/>
                          <a:lumOff val="60000"/>
                        </a:schemeClr>
                      </a:solidFill>
                      <a:prstDash val="solid"/>
                      <a:round/>
                      <a:headEnd type="none" w="med" len="med"/>
                      <a:tailEnd type="none" w="med" len="med"/>
                    </a:lnB>
                    <a:solidFill>
                      <a:schemeClr val="bg1"/>
                    </a:solidFill>
                  </a:tcPr>
                </a:tc>
                <a:tc>
                  <a:txBody>
                    <a:bodyPr/>
                    <a:lstStyle/>
                    <a:p>
                      <a:pPr algn="ctr"/>
                      <a:endParaRPr lang="en-US" sz="3600" b="1" kern="1200" dirty="0">
                        <a:solidFill>
                          <a:schemeClr val="tx1">
                            <a:lumMod val="65000"/>
                            <a:lumOff val="35000"/>
                          </a:schemeClr>
                        </a:solidFill>
                        <a:latin typeface="+mn-lt"/>
                        <a:ea typeface="+mn-ea"/>
                        <a:cs typeface="+mn-cs"/>
                      </a:endParaRPr>
                    </a:p>
                  </a:txBody>
                  <a:tcPr marL="0" marR="0" marT="91440">
                    <a:lnL w="12700" cap="flat" cmpd="sng" algn="ctr">
                      <a:solidFill>
                        <a:schemeClr val="bg1">
                          <a:lumMod val="85000"/>
                        </a:schemeClr>
                      </a:solidFill>
                      <a:prstDash val="solid"/>
                      <a:round/>
                      <a:headEnd type="none" w="med" len="med"/>
                      <a:tailEnd type="none" w="med" len="med"/>
                    </a:lnL>
                    <a:lnR w="12700" cap="flat" cmpd="sng" algn="ctr">
                      <a:solidFill>
                        <a:schemeClr val="accent3">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accent3">
                          <a:lumMod val="40000"/>
                          <a:lumOff val="6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503272184"/>
                  </a:ext>
                </a:extLst>
              </a:tr>
            </a:tbl>
          </a:graphicData>
        </a:graphic>
      </p:graphicFrame>
      <p:sp>
        <p:nvSpPr>
          <p:cNvPr id="10" name="TextBox 9">
            <a:extLst>
              <a:ext uri="{FF2B5EF4-FFF2-40B4-BE49-F238E27FC236}">
                <a16:creationId xmlns:a16="http://schemas.microsoft.com/office/drawing/2014/main" id="{E0BAA368-2B76-4850-9B01-C73DCAB9313A}"/>
              </a:ext>
            </a:extLst>
          </p:cNvPr>
          <p:cNvSpPr txBox="1"/>
          <p:nvPr/>
        </p:nvSpPr>
        <p:spPr>
          <a:xfrm>
            <a:off x="2" y="869138"/>
            <a:ext cx="12192000" cy="707886"/>
          </a:xfrm>
          <a:prstGeom prst="rect">
            <a:avLst/>
          </a:prstGeom>
          <a:solidFill>
            <a:schemeClr val="bg1">
              <a:lumMod val="95000"/>
            </a:schemeClr>
          </a:solidFill>
          <a:ln w="19050">
            <a:solidFill>
              <a:schemeClr val="bg1">
                <a:lumMod val="95000"/>
              </a:schemeClr>
            </a:solidFill>
          </a:ln>
        </p:spPr>
        <p:txBody>
          <a:bodyPr wrap="square">
            <a:spAutoFit/>
          </a:bodyPr>
          <a:lstStyle/>
          <a:p>
            <a:pPr algn="r" rtl="1">
              <a:buClr>
                <a:schemeClr val="accent5">
                  <a:lumMod val="75000"/>
                </a:schemeClr>
              </a:buClr>
              <a:buSzPct val="90000"/>
            </a:pPr>
            <a:r>
              <a:rPr kumimoji="0" lang="en-US" sz="4000" b="1" i="0" u="none" strike="noStrike" kern="1200" cap="all" spc="10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lang="ar-LB" sz="4000" b="1" cap="all" spc="100" dirty="0">
                <a:solidFill>
                  <a:prstClr val="black">
                    <a:lumMod val="65000"/>
                    <a:lumOff val="35000"/>
                  </a:prstClr>
                </a:solidFill>
                <a:latin typeface="Adobe Arabic" panose="02040503050201020203" pitchFamily="18" charset="-78"/>
                <a:cs typeface="Adobe Arabic" panose="02040503050201020203" pitchFamily="18" charset="-78"/>
              </a:rPr>
              <a:t>أُحدّدُ </a:t>
            </a:r>
            <a:r>
              <a:rPr lang="ar-LB" sz="4000" b="1" dirty="0">
                <a:solidFill>
                  <a:schemeClr val="tx1">
                    <a:lumMod val="65000"/>
                    <a:lumOff val="35000"/>
                  </a:schemeClr>
                </a:solidFill>
                <a:latin typeface="Adobe Arabic" panose="02040503050201020203" pitchFamily="18" charset="-78"/>
                <a:cs typeface="Adobe Arabic" panose="02040503050201020203" pitchFamily="18" charset="-78"/>
              </a:rPr>
              <a:t>الْمُشكِلَةَ والْحَلَّ </a:t>
            </a:r>
            <a:r>
              <a:rPr lang="ar-LB" sz="4000" b="1" cap="all" spc="100" dirty="0">
                <a:solidFill>
                  <a:prstClr val="black">
                    <a:lumMod val="65000"/>
                    <a:lumOff val="35000"/>
                  </a:prstClr>
                </a:solidFill>
                <a:latin typeface="Adobe Arabic" panose="02040503050201020203" pitchFamily="18" charset="-78"/>
                <a:cs typeface="Adobe Arabic" panose="02040503050201020203" pitchFamily="18" charset="-78"/>
              </a:rPr>
              <a:t>مِنَ الجُمْلَتين الآتيَتَيْن:</a:t>
            </a:r>
          </a:p>
        </p:txBody>
      </p:sp>
    </p:spTree>
    <p:extLst>
      <p:ext uri="{BB962C8B-B14F-4D97-AF65-F5344CB8AC3E}">
        <p14:creationId xmlns:p14="http://schemas.microsoft.com/office/powerpoint/2010/main" val="29347219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Boys in different actions - Download Free Vectors, Clipart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dobe Arabic"/>
              <a:ea typeface="+mn-ea"/>
              <a:cs typeface="Adobe Arabic"/>
            </a:endParaRPr>
          </a:p>
        </p:txBody>
      </p:sp>
      <p:sp>
        <p:nvSpPr>
          <p:cNvPr id="5" name="AutoShape 4" descr="Boys in different actions - Download Free Vectors, Clipart ..."/>
          <p:cNvSpPr>
            <a:spLocks noChangeAspect="1" noChangeArrowheads="1"/>
          </p:cNvSpPr>
          <p:nvPr/>
        </p:nvSpPr>
        <p:spPr bwMode="auto">
          <a:xfrm>
            <a:off x="1931503" y="3404280"/>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dobe Arabic"/>
              <a:ea typeface="+mn-ea"/>
              <a:cs typeface="Adobe Arabic"/>
            </a:endParaRPr>
          </a:p>
        </p:txBody>
      </p:sp>
      <p:sp>
        <p:nvSpPr>
          <p:cNvPr id="8" name="AutoShape 2" descr="Boys in different actions - Download Free Vectors, Clipart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dobe Arabic"/>
              <a:ea typeface="+mn-ea"/>
              <a:cs typeface="Adobe Arabic"/>
            </a:endParaRPr>
          </a:p>
        </p:txBody>
      </p:sp>
      <p:graphicFrame>
        <p:nvGraphicFramePr>
          <p:cNvPr id="11" name="Table 10"/>
          <p:cNvGraphicFramePr>
            <a:graphicFrameLocks noGrp="1"/>
          </p:cNvGraphicFramePr>
          <p:nvPr/>
        </p:nvGraphicFramePr>
        <p:xfrm>
          <a:off x="865633" y="2217741"/>
          <a:ext cx="10460736" cy="2258568"/>
        </p:xfrm>
        <a:graphic>
          <a:graphicData uri="http://schemas.openxmlformats.org/drawingml/2006/table">
            <a:tbl>
              <a:tblPr rtl="1" firstRow="1" firstCol="1" lastCol="1" bandRow="1">
                <a:tableStyleId>{073A0DAA-6AF3-43AB-8588-CEC1D06C72B9}</a:tableStyleId>
              </a:tblPr>
              <a:tblGrid>
                <a:gridCol w="5230368">
                  <a:extLst>
                    <a:ext uri="{9D8B030D-6E8A-4147-A177-3AD203B41FA5}">
                      <a16:colId xmlns:a16="http://schemas.microsoft.com/office/drawing/2014/main" val="2847075699"/>
                    </a:ext>
                  </a:extLst>
                </a:gridCol>
                <a:gridCol w="5230368">
                  <a:extLst>
                    <a:ext uri="{9D8B030D-6E8A-4147-A177-3AD203B41FA5}">
                      <a16:colId xmlns:a16="http://schemas.microsoft.com/office/drawing/2014/main" val="174569832"/>
                    </a:ext>
                  </a:extLst>
                </a:gridCol>
              </a:tblGrid>
              <a:tr h="978408">
                <a:tc>
                  <a:txBody>
                    <a:bodyPr/>
                    <a:lstStyle/>
                    <a:p>
                      <a:pPr algn="ctr" rtl="1"/>
                      <a:r>
                        <a:rPr lang="ar-LB" sz="3600" dirty="0">
                          <a:solidFill>
                            <a:schemeClr val="tx1">
                              <a:lumMod val="65000"/>
                              <a:lumOff val="35000"/>
                            </a:schemeClr>
                          </a:solidFill>
                          <a:effectLst/>
                          <a:latin typeface="Adobe Arabic" panose="02040503050201020203" pitchFamily="18" charset="-78"/>
                          <a:cs typeface="Adobe Arabic" panose="02040503050201020203" pitchFamily="18" charset="-78"/>
                        </a:rPr>
                        <a:t>الْمُشكِلَةُ</a:t>
                      </a:r>
                    </a:p>
                  </a:txBody>
                  <a:tcPr marL="68580" marR="68580" marT="0" marB="0" anchor="ctr">
                    <a:lnL w="12700" cap="flat" cmpd="sng" algn="ctr">
                      <a:solidFill>
                        <a:schemeClr val="accent3">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accent3">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solidFill>
                      <a:schemeClr val="accent5">
                        <a:lumMod val="20000"/>
                        <a:lumOff val="80000"/>
                      </a:schemeClr>
                    </a:solidFill>
                  </a:tcPr>
                </a:tc>
                <a:tc>
                  <a:txBody>
                    <a:bodyPr/>
                    <a:lstStyle/>
                    <a:p>
                      <a:pPr algn="ctr" rtl="1"/>
                      <a:r>
                        <a:rPr lang="ar-LB" sz="3600" dirty="0">
                          <a:solidFill>
                            <a:schemeClr val="tx1">
                              <a:lumMod val="65000"/>
                              <a:lumOff val="35000"/>
                            </a:schemeClr>
                          </a:solidFill>
                          <a:effectLst/>
                          <a:latin typeface="Adobe Arabic" panose="02040503050201020203" pitchFamily="18" charset="-78"/>
                          <a:cs typeface="Adobe Arabic" panose="02040503050201020203" pitchFamily="18" charset="-78"/>
                        </a:rPr>
                        <a:t>الْحَلُّ</a:t>
                      </a:r>
                    </a:p>
                  </a:txBody>
                  <a:tcPr marL="68580" marR="68580" marT="0" marB="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accent3">
                          <a:lumMod val="40000"/>
                          <a:lumOff val="60000"/>
                        </a:schemeClr>
                      </a:solidFill>
                      <a:prstDash val="solid"/>
                      <a:round/>
                      <a:headEnd type="none" w="med" len="med"/>
                      <a:tailEnd type="none" w="med" len="med"/>
                    </a:lnR>
                    <a:lnT w="12700" cap="flat" cmpd="sng" algn="ctr">
                      <a:solidFill>
                        <a:schemeClr val="accent3">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358065474"/>
                  </a:ext>
                </a:extLst>
              </a:tr>
              <a:tr h="128016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ar-LB" sz="4800" b="0" u="none" kern="1200" cap="all" spc="100" dirty="0">
                        <a:solidFill>
                          <a:schemeClr val="tx1">
                            <a:lumMod val="65000"/>
                            <a:lumOff val="35000"/>
                          </a:schemeClr>
                        </a:solidFill>
                        <a:latin typeface="+mn-lt"/>
                        <a:ea typeface="+mn-ea"/>
                        <a:cs typeface="+mn-cs"/>
                      </a:endParaRPr>
                    </a:p>
                  </a:txBody>
                  <a:tcPr marL="0" marR="0" marT="91440">
                    <a:lnL w="12700" cap="flat" cmpd="sng" algn="ctr">
                      <a:solidFill>
                        <a:schemeClr val="accent3">
                          <a:lumMod val="40000"/>
                          <a:lumOff val="60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accent3">
                          <a:lumMod val="40000"/>
                          <a:lumOff val="60000"/>
                        </a:schemeClr>
                      </a:solidFill>
                      <a:prstDash val="solid"/>
                      <a:round/>
                      <a:headEnd type="none" w="med" len="med"/>
                      <a:tailEnd type="none" w="med" len="med"/>
                    </a:lnB>
                    <a:solidFill>
                      <a:schemeClr val="bg1"/>
                    </a:solidFill>
                  </a:tcPr>
                </a:tc>
                <a:tc>
                  <a:txBody>
                    <a:bodyPr/>
                    <a:lstStyle/>
                    <a:p>
                      <a:pPr algn="ctr"/>
                      <a:endParaRPr lang="en-US" sz="3600" b="1" kern="1200" dirty="0">
                        <a:solidFill>
                          <a:schemeClr val="tx1">
                            <a:lumMod val="65000"/>
                            <a:lumOff val="35000"/>
                          </a:schemeClr>
                        </a:solidFill>
                        <a:latin typeface="+mn-lt"/>
                        <a:ea typeface="+mn-ea"/>
                        <a:cs typeface="+mn-cs"/>
                      </a:endParaRPr>
                    </a:p>
                  </a:txBody>
                  <a:tcPr marL="0" marR="0" marT="91440">
                    <a:lnL w="12700" cap="flat" cmpd="sng" algn="ctr">
                      <a:solidFill>
                        <a:schemeClr val="bg1">
                          <a:lumMod val="85000"/>
                        </a:schemeClr>
                      </a:solidFill>
                      <a:prstDash val="solid"/>
                      <a:round/>
                      <a:headEnd type="none" w="med" len="med"/>
                      <a:tailEnd type="none" w="med" len="med"/>
                    </a:lnL>
                    <a:lnR w="12700" cap="flat" cmpd="sng" algn="ctr">
                      <a:solidFill>
                        <a:schemeClr val="accent3">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accent3">
                          <a:lumMod val="40000"/>
                          <a:lumOff val="6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503272184"/>
                  </a:ext>
                </a:extLst>
              </a:tr>
            </a:tbl>
          </a:graphicData>
        </a:graphic>
      </p:graphicFrame>
      <p:sp>
        <p:nvSpPr>
          <p:cNvPr id="12" name="TextBox 11">
            <a:extLst>
              <a:ext uri="{FF2B5EF4-FFF2-40B4-BE49-F238E27FC236}">
                <a16:creationId xmlns:a16="http://schemas.microsoft.com/office/drawing/2014/main" id="{E0BAA368-2B76-4850-9B01-C73DCAB9313A}"/>
              </a:ext>
            </a:extLst>
          </p:cNvPr>
          <p:cNvSpPr txBox="1"/>
          <p:nvPr/>
        </p:nvSpPr>
        <p:spPr>
          <a:xfrm>
            <a:off x="2" y="891441"/>
            <a:ext cx="12192000" cy="707886"/>
          </a:xfrm>
          <a:prstGeom prst="rect">
            <a:avLst/>
          </a:prstGeom>
          <a:solidFill>
            <a:schemeClr val="bg1">
              <a:lumMod val="95000"/>
            </a:schemeClr>
          </a:solidFill>
          <a:ln w="19050">
            <a:solidFill>
              <a:schemeClr val="bg1">
                <a:lumMod val="95000"/>
              </a:schemeClr>
            </a:solidFill>
          </a:ln>
        </p:spPr>
        <p:txBody>
          <a:bodyPr wrap="square">
            <a:spAutoFit/>
          </a:bodyPr>
          <a:lstStyle/>
          <a:p>
            <a:pPr algn="r" rtl="1">
              <a:buClr>
                <a:schemeClr val="accent5">
                  <a:lumMod val="75000"/>
                </a:schemeClr>
              </a:buClr>
              <a:buSzPct val="90000"/>
            </a:pPr>
            <a:r>
              <a:rPr lang="en-US" sz="4000" b="1" cap="all" spc="100" dirty="0">
                <a:solidFill>
                  <a:schemeClr val="tx1">
                    <a:lumMod val="65000"/>
                    <a:lumOff val="35000"/>
                  </a:schemeClr>
                </a:solidFill>
                <a:latin typeface="Adobe Arabic" panose="02040503050201020203" pitchFamily="18" charset="-78"/>
                <a:ea typeface="+mj-ea"/>
                <a:cs typeface="Adobe Arabic" panose="02040503050201020203" pitchFamily="18" charset="-78"/>
              </a:rPr>
              <a:t>	</a:t>
            </a:r>
            <a:r>
              <a:rPr lang="ar-LB" sz="4000" b="1" cap="all" spc="100" dirty="0">
                <a:solidFill>
                  <a:prstClr val="black">
                    <a:lumMod val="65000"/>
                    <a:lumOff val="35000"/>
                  </a:prstClr>
                </a:solidFill>
                <a:latin typeface="Adobe Arabic" panose="02040503050201020203" pitchFamily="18" charset="-78"/>
                <a:cs typeface="Adobe Arabic" panose="02040503050201020203" pitchFamily="18" charset="-78"/>
              </a:rPr>
              <a:t>أُحدّدُ </a:t>
            </a:r>
            <a:r>
              <a:rPr lang="ar-LB" sz="4000" b="1" dirty="0">
                <a:solidFill>
                  <a:schemeClr val="tx1">
                    <a:lumMod val="65000"/>
                    <a:lumOff val="35000"/>
                  </a:schemeClr>
                </a:solidFill>
                <a:latin typeface="Adobe Arabic" panose="02040503050201020203" pitchFamily="18" charset="-78"/>
                <a:cs typeface="Adobe Arabic" panose="02040503050201020203" pitchFamily="18" charset="-78"/>
              </a:rPr>
              <a:t>الْمُشكِلَةَ والْحَلَّ </a:t>
            </a:r>
            <a:r>
              <a:rPr lang="ar-LB" sz="4000" b="1" cap="all" spc="100" dirty="0">
                <a:solidFill>
                  <a:prstClr val="black">
                    <a:lumMod val="65000"/>
                    <a:lumOff val="35000"/>
                  </a:prstClr>
                </a:solidFill>
                <a:latin typeface="Adobe Arabic" panose="02040503050201020203" pitchFamily="18" charset="-78"/>
                <a:cs typeface="Adobe Arabic" panose="02040503050201020203" pitchFamily="18" charset="-78"/>
              </a:rPr>
              <a:t>من الجملتينِ الآتيتين:</a:t>
            </a:r>
          </a:p>
        </p:txBody>
      </p:sp>
      <p:graphicFrame>
        <p:nvGraphicFramePr>
          <p:cNvPr id="14" name="Table 2">
            <a:extLst>
              <a:ext uri="{FF2B5EF4-FFF2-40B4-BE49-F238E27FC236}">
                <a16:creationId xmlns:a16="http://schemas.microsoft.com/office/drawing/2014/main" id="{BAF3A227-311D-426D-B773-9B4485059D2D}"/>
              </a:ext>
            </a:extLst>
          </p:cNvPr>
          <p:cNvGraphicFramePr>
            <a:graphicFrameLocks noGrp="1"/>
          </p:cNvGraphicFramePr>
          <p:nvPr>
            <p:extLst>
              <p:ext uri="{D42A27DB-BD31-4B8C-83A1-F6EECF244321}">
                <p14:modId xmlns:p14="http://schemas.microsoft.com/office/powerpoint/2010/main" val="2236625785"/>
              </p:ext>
            </p:extLst>
          </p:nvPr>
        </p:nvGraphicFramePr>
        <p:xfrm>
          <a:off x="6324865" y="3404280"/>
          <a:ext cx="4846320" cy="740664"/>
        </p:xfrm>
        <a:graphic>
          <a:graphicData uri="http://schemas.openxmlformats.org/drawingml/2006/table">
            <a:tbl>
              <a:tblPr firstRow="1" bandRow="1">
                <a:tableStyleId>{5C22544A-7EE6-4342-B048-85BDC9FD1C3A}</a:tableStyleId>
              </a:tblPr>
              <a:tblGrid>
                <a:gridCol w="4846320">
                  <a:extLst>
                    <a:ext uri="{9D8B030D-6E8A-4147-A177-3AD203B41FA5}">
                      <a16:colId xmlns:a16="http://schemas.microsoft.com/office/drawing/2014/main" val="2951217429"/>
                    </a:ext>
                  </a:extLst>
                </a:gridCol>
              </a:tblGrid>
              <a:tr h="740664">
                <a:tc>
                  <a:txBody>
                    <a:bodyPr/>
                    <a:lstStyle/>
                    <a:p>
                      <a:pPr marL="0" marR="0" lvl="0" indent="0" algn="r" defTabSz="1911350" rtl="1" eaLnBrk="1" fontAlgn="auto" latinLnBrk="0" hangingPunct="1">
                        <a:lnSpc>
                          <a:spcPct val="90000"/>
                        </a:lnSpc>
                        <a:spcBef>
                          <a:spcPct val="0"/>
                        </a:spcBef>
                        <a:spcAft>
                          <a:spcPct val="35000"/>
                        </a:spcAft>
                        <a:buClrTx/>
                        <a:buSzTx/>
                        <a:buFontTx/>
                        <a:buNone/>
                        <a:tabLst/>
                        <a:defRPr/>
                      </a:pPr>
                      <a:r>
                        <a:rPr lang="ar-LB" sz="3200" b="0" u="none" dirty="0">
                          <a:solidFill>
                            <a:schemeClr val="tx1">
                              <a:lumMod val="65000"/>
                              <a:lumOff val="35000"/>
                            </a:schemeClr>
                          </a:solidFill>
                        </a:rPr>
                        <a:t>انزلاقُ</a:t>
                      </a:r>
                      <a:r>
                        <a:rPr lang="ar-LB" sz="3200" b="0" u="none" baseline="0" dirty="0">
                          <a:solidFill>
                            <a:schemeClr val="tx1">
                              <a:lumMod val="65000"/>
                              <a:lumOff val="35000"/>
                            </a:schemeClr>
                          </a:solidFill>
                        </a:rPr>
                        <a:t> السّيارةِ في الوحول.</a:t>
                      </a:r>
                      <a:endParaRPr lang="ar-LB" sz="3200" b="0" u="none" dirty="0">
                        <a:solidFill>
                          <a:schemeClr val="tx1">
                            <a:lumMod val="65000"/>
                            <a:lumOff val="35000"/>
                          </a:schemeClr>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9" name="Table 2">
            <a:extLst>
              <a:ext uri="{FF2B5EF4-FFF2-40B4-BE49-F238E27FC236}">
                <a16:creationId xmlns:a16="http://schemas.microsoft.com/office/drawing/2014/main" id="{BAF3A227-311D-426D-B773-9B4485059D2D}"/>
              </a:ext>
            </a:extLst>
          </p:cNvPr>
          <p:cNvGraphicFramePr>
            <a:graphicFrameLocks noGrp="1"/>
          </p:cNvGraphicFramePr>
          <p:nvPr>
            <p:extLst>
              <p:ext uri="{D42A27DB-BD31-4B8C-83A1-F6EECF244321}">
                <p14:modId xmlns:p14="http://schemas.microsoft.com/office/powerpoint/2010/main" val="4139942233"/>
              </p:ext>
            </p:extLst>
          </p:nvPr>
        </p:nvGraphicFramePr>
        <p:xfrm>
          <a:off x="865632" y="3347025"/>
          <a:ext cx="4846320" cy="1408176"/>
        </p:xfrm>
        <a:graphic>
          <a:graphicData uri="http://schemas.openxmlformats.org/drawingml/2006/table">
            <a:tbl>
              <a:tblPr firstRow="1" bandRow="1">
                <a:tableStyleId>{5C22544A-7EE6-4342-B048-85BDC9FD1C3A}</a:tableStyleId>
              </a:tblPr>
              <a:tblGrid>
                <a:gridCol w="4846320">
                  <a:extLst>
                    <a:ext uri="{9D8B030D-6E8A-4147-A177-3AD203B41FA5}">
                      <a16:colId xmlns:a16="http://schemas.microsoft.com/office/drawing/2014/main" val="2951217429"/>
                    </a:ext>
                  </a:extLst>
                </a:gridCol>
              </a:tblGrid>
              <a:tr h="740664">
                <a:tc>
                  <a:txBody>
                    <a:bodyPr/>
                    <a:lstStyle/>
                    <a:p>
                      <a:pPr marL="0" marR="0" lvl="0" indent="0" algn="r" defTabSz="1911350" rtl="1" eaLnBrk="1" fontAlgn="auto" latinLnBrk="0" hangingPunct="1">
                        <a:lnSpc>
                          <a:spcPct val="90000"/>
                        </a:lnSpc>
                        <a:spcBef>
                          <a:spcPct val="0"/>
                        </a:spcBef>
                        <a:spcAft>
                          <a:spcPct val="35000"/>
                        </a:spcAft>
                        <a:buClrTx/>
                        <a:buSzTx/>
                        <a:buFontTx/>
                        <a:buNone/>
                        <a:tabLst/>
                        <a:defRPr/>
                      </a:pPr>
                      <a:r>
                        <a:rPr lang="ar-LB" sz="3200" b="0" u="none" dirty="0">
                          <a:solidFill>
                            <a:schemeClr val="tx1">
                              <a:lumMod val="65000"/>
                              <a:lumOff val="35000"/>
                            </a:schemeClr>
                          </a:solidFill>
                        </a:rPr>
                        <a:t>مناداةُ الرّجلِ شبّانَ المزرعة</a:t>
                      </a:r>
                      <a:r>
                        <a:rPr lang="ar-LB" sz="3200" b="0" u="none" baseline="0" dirty="0">
                          <a:solidFill>
                            <a:schemeClr val="tx1">
                              <a:lumMod val="65000"/>
                              <a:lumOff val="35000"/>
                            </a:schemeClr>
                          </a:solidFill>
                        </a:rPr>
                        <a:t> </a:t>
                      </a:r>
                      <a:r>
                        <a:rPr lang="ar-LB" sz="3200" b="0" u="none" dirty="0">
                          <a:solidFill>
                            <a:schemeClr val="tx1">
                              <a:lumMod val="65000"/>
                              <a:lumOff val="35000"/>
                            </a:schemeClr>
                          </a:solidFill>
                        </a:rPr>
                        <a:t>وتعاونُهم على</a:t>
                      </a:r>
                      <a:r>
                        <a:rPr lang="ar-LB" sz="3200" b="0" u="none" baseline="0" dirty="0">
                          <a:solidFill>
                            <a:schemeClr val="tx1">
                              <a:lumMod val="65000"/>
                              <a:lumOff val="35000"/>
                            </a:schemeClr>
                          </a:solidFill>
                        </a:rPr>
                        <a:t> رفعِ السّيّارة من الوحول.</a:t>
                      </a:r>
                      <a:endParaRPr lang="ar-LB" sz="3200" b="0" u="none" dirty="0">
                        <a:solidFill>
                          <a:schemeClr val="tx1">
                            <a:lumMod val="65000"/>
                            <a:lumOff val="35000"/>
                          </a:schemeClr>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spTree>
    <p:extLst>
      <p:ext uri="{BB962C8B-B14F-4D97-AF65-F5344CB8AC3E}">
        <p14:creationId xmlns:p14="http://schemas.microsoft.com/office/powerpoint/2010/main" val="5611097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67150" y="3009900"/>
            <a:ext cx="3333750" cy="914400"/>
          </a:xfrm>
          <a:prstGeom prst="rect">
            <a:avLst/>
          </a:prstGeom>
          <a:solidFill>
            <a:schemeClr val="tx2">
              <a:lumMod val="20000"/>
              <a:lumOff val="80000"/>
            </a:schemeClr>
          </a:solidFill>
          <a:ln w="19050">
            <a:solidFill>
              <a:schemeClr val="accent5">
                <a:lumMod val="75000"/>
              </a:schemeClr>
            </a:solidFill>
          </a:ln>
        </p:spPr>
        <p:txBody>
          <a:bodyPr vert="horz" wrap="none" lIns="91440" tIns="45720" rIns="91440" bIns="45720" rtlCol="0" anchor="ctr">
            <a:normAutofit fontScale="97500"/>
          </a:bodyPr>
          <a:lstStyle/>
          <a:p>
            <a:pPr algn="ctr" rtl="1"/>
            <a:r>
              <a:rPr lang="ar-LB" sz="3600" b="1" dirty="0">
                <a:solidFill>
                  <a:schemeClr val="accent5">
                    <a:lumMod val="75000"/>
                  </a:schemeClr>
                </a:solidFill>
                <a:latin typeface="Adobe Arabic" panose="02040503050201090203" pitchFamily="18" charset="-78"/>
                <a:cs typeface="Adobe Arabic" panose="02040503050201090203" pitchFamily="18" charset="-78"/>
              </a:rPr>
              <a:t>إلى اللّقاء</a:t>
            </a:r>
            <a:endParaRPr lang="en-US" sz="3600" b="1" dirty="0">
              <a:solidFill>
                <a:schemeClr val="accent5">
                  <a:lumMod val="75000"/>
                </a:schemeClr>
              </a:solidFill>
              <a:latin typeface="Adobe Arabic" panose="02040503050201090203" pitchFamily="18" charset="-78"/>
              <a:cs typeface="Adobe Arabic" panose="02040503050201090203" pitchFamily="18" charset="-78"/>
            </a:endParaRPr>
          </a:p>
        </p:txBody>
      </p:sp>
    </p:spTree>
    <p:extLst>
      <p:ext uri="{BB962C8B-B14F-4D97-AF65-F5344CB8AC3E}">
        <p14:creationId xmlns:p14="http://schemas.microsoft.com/office/powerpoint/2010/main" val="1457399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08289CB0-D7A8-4E76-BC80-0BE774BB7C6A}"/>
              </a:ext>
            </a:extLst>
          </p:cNvPr>
          <p:cNvSpPr txBox="1">
            <a:spLocks/>
          </p:cNvSpPr>
          <p:nvPr/>
        </p:nvSpPr>
        <p:spPr>
          <a:xfrm>
            <a:off x="2" y="488502"/>
            <a:ext cx="12192000" cy="944563"/>
          </a:xfrm>
          <a:prstGeom prst="rect">
            <a:avLst/>
          </a:prstGeom>
        </p:spPr>
        <p:txBody>
          <a:bodyPr vert="horz" lIns="91440" tIns="45720" rIns="91440" bIns="45720" rtlCol="0" anchor="ctr">
            <a:noAutofit/>
          </a:bodyPr>
          <a:lstStyle/>
          <a:p>
            <a:pPr marL="0" marR="0" lvl="0" indent="0" algn="r" defTabSz="914400" rtl="1" eaLnBrk="1" fontAlgn="auto" latinLnBrk="0" hangingPunct="1">
              <a:lnSpc>
                <a:spcPct val="90000"/>
              </a:lnSpc>
              <a:spcBef>
                <a:spcPct val="0"/>
              </a:spcBef>
              <a:spcAft>
                <a:spcPts val="0"/>
              </a:spcAft>
              <a:buClrTx/>
              <a:buSzTx/>
              <a:buFontTx/>
              <a:buNone/>
              <a:tabLst/>
              <a:defRPr/>
            </a:pPr>
            <a:br>
              <a:rPr kumimoji="0" lang="ar-LB" sz="4000" b="0" i="0" u="none" strike="noStrike" kern="0" cap="none" spc="0" normalizeH="0" baseline="0" noProof="0" dirty="0">
                <a:ln>
                  <a:noFill/>
                </a:ln>
                <a:solidFill>
                  <a:prstClr val="black">
                    <a:lumMod val="65000"/>
                    <a:lumOff val="35000"/>
                  </a:prstClr>
                </a:solidFill>
                <a:effectLst/>
                <a:uLnTx/>
                <a:uFillTx/>
              </a:rPr>
            </a:br>
            <a:r>
              <a:rPr kumimoji="0" lang="ar-LB" sz="4000" b="0" i="0" u="none" strike="noStrike" kern="0" cap="none" spc="0" normalizeH="0" baseline="0" noProof="0" dirty="0">
                <a:ln>
                  <a:noFill/>
                </a:ln>
                <a:solidFill>
                  <a:prstClr val="black">
                    <a:lumMod val="65000"/>
                    <a:lumOff val="35000"/>
                  </a:prstClr>
                </a:solidFill>
                <a:effectLst/>
                <a:uLnTx/>
                <a:uFillTx/>
              </a:rPr>
              <a:t>	</a:t>
            </a:r>
            <a:r>
              <a:rPr lang="ar-LB" sz="4000" kern="0" dirty="0">
                <a:solidFill>
                  <a:prstClr val="black">
                    <a:lumMod val="65000"/>
                    <a:lumOff val="35000"/>
                  </a:prstClr>
                </a:solidFill>
              </a:rPr>
              <a:t>طابَ يَوْمُكُمْ يا أَعِزائيّ</a:t>
            </a:r>
            <a:r>
              <a:rPr kumimoji="0" lang="ar-LB" sz="4000" b="0" i="0" u="none" strike="noStrike" kern="0" cap="none" spc="0" normalizeH="0" baseline="0" noProof="0" dirty="0">
                <a:ln>
                  <a:noFill/>
                </a:ln>
                <a:solidFill>
                  <a:prstClr val="black">
                    <a:lumMod val="65000"/>
                    <a:lumOff val="35000"/>
                  </a:prstClr>
                </a:solidFill>
                <a:effectLst/>
                <a:uLnTx/>
                <a:uFillTx/>
              </a:rPr>
              <a:t>!</a:t>
            </a:r>
            <a:endParaRPr kumimoji="0" lang="en-US" sz="4000" b="0" i="0" u="none" strike="noStrike" kern="0" cap="none" spc="0" normalizeH="0" baseline="0" noProof="0" dirty="0">
              <a:ln>
                <a:noFill/>
              </a:ln>
              <a:solidFill>
                <a:prstClr val="black">
                  <a:lumMod val="65000"/>
                  <a:lumOff val="35000"/>
                </a:prstClr>
              </a:solidFill>
              <a:effectLst/>
              <a:uLnTx/>
              <a:uFillTx/>
            </a:endParaRPr>
          </a:p>
        </p:txBody>
      </p:sp>
      <p:grpSp>
        <p:nvGrpSpPr>
          <p:cNvPr id="24" name="Group 23">
            <a:extLst>
              <a:ext uri="{FF2B5EF4-FFF2-40B4-BE49-F238E27FC236}">
                <a16:creationId xmlns:a16="http://schemas.microsoft.com/office/drawing/2014/main" id="{67FADBA8-C763-4540-98A3-8DFC828A2938}"/>
              </a:ext>
            </a:extLst>
          </p:cNvPr>
          <p:cNvGrpSpPr/>
          <p:nvPr/>
        </p:nvGrpSpPr>
        <p:grpSpPr>
          <a:xfrm>
            <a:off x="4850570" y="2504067"/>
            <a:ext cx="3817755" cy="2752531"/>
            <a:chOff x="4778789" y="1516191"/>
            <a:chExt cx="3817755" cy="2752531"/>
          </a:xfrm>
        </p:grpSpPr>
        <p:pic>
          <p:nvPicPr>
            <p:cNvPr id="25" name="Graphic 5">
              <a:extLst>
                <a:ext uri="{FF2B5EF4-FFF2-40B4-BE49-F238E27FC236}">
                  <a16:creationId xmlns:a16="http://schemas.microsoft.com/office/drawing/2014/main" id="{170622E2-F698-49C5-822F-B1F50134E2D0}"/>
                </a:ext>
              </a:extLst>
            </p:cNvPr>
            <p:cNvPicPr>
              <a:picLocks noChangeAspect="1"/>
            </p:cNvPicPr>
            <p:nvPr/>
          </p:nvPicPr>
          <p:blipFill>
            <a:blip r:embed="rId3" cstate="print">
              <a:extLst>
                <a:ext uri="{96DAC541-7B7A-43D3-8B79-37D633B846F1}">
                  <asvg:svgBlip xmlns:asvg="http://schemas.microsoft.com/office/drawing/2016/SVG/main" r:embed="rId4"/>
                </a:ext>
              </a:extLst>
            </a:blip>
            <a:stretch>
              <a:fillRect/>
            </a:stretch>
          </p:blipFill>
          <p:spPr>
            <a:xfrm>
              <a:off x="4778789" y="1516191"/>
              <a:ext cx="3711002" cy="2752531"/>
            </a:xfrm>
            <a:prstGeom prst="rect">
              <a:avLst/>
            </a:prstGeom>
          </p:spPr>
        </p:pic>
        <p:sp>
          <p:nvSpPr>
            <p:cNvPr id="26" name="TextBox 25">
              <a:extLst>
                <a:ext uri="{FF2B5EF4-FFF2-40B4-BE49-F238E27FC236}">
                  <a16:creationId xmlns:a16="http://schemas.microsoft.com/office/drawing/2014/main" id="{B8BC1FE6-D0D9-43D5-BD21-455D974CA356}"/>
                </a:ext>
              </a:extLst>
            </p:cNvPr>
            <p:cNvSpPr txBox="1"/>
            <p:nvPr/>
          </p:nvSpPr>
          <p:spPr>
            <a:xfrm>
              <a:off x="4923631" y="1988287"/>
              <a:ext cx="3672913" cy="1350336"/>
            </a:xfrm>
            <a:prstGeom prst="rect">
              <a:avLst/>
            </a:prstGeom>
            <a:ln w="19050">
              <a:noFill/>
            </a:ln>
          </p:spPr>
          <p:txBody>
            <a:bodyPr vert="horz" wrap="square" lIns="91440" tIns="45720" rIns="91440" bIns="45720" rtlCol="0" anchor="ctr">
              <a:normAutofit fontScale="97500"/>
            </a:bodyPr>
            <a:lstStyle/>
            <a:p>
              <a:pPr lvl="0" algn="ctr" rtl="1">
                <a:defRPr/>
              </a:pPr>
              <a:r>
                <a:rPr lang="ar-LB" sz="4000" b="1" dirty="0">
                  <a:solidFill>
                    <a:prstClr val="white"/>
                  </a:solidFill>
                </a:rPr>
                <a:t>أَهلًا بِكُمْ في صَفِّ الفهمِ الشّفويِّ.</a:t>
              </a:r>
              <a:endParaRPr lang="en-US" sz="4000" b="1" dirty="0">
                <a:solidFill>
                  <a:prstClr val="white"/>
                </a:solidFill>
              </a:endParaRPr>
            </a:p>
          </p:txBody>
        </p:sp>
      </p:grpSp>
      <p:pic>
        <p:nvPicPr>
          <p:cNvPr id="27" name="Picture 26" descr="A.G1.U1.L1.SLIDE28-30-38-39-42-pic5.png"/>
          <p:cNvPicPr>
            <a:picLocks noChangeAspect="1"/>
          </p:cNvPicPr>
          <p:nvPr/>
        </p:nvPicPr>
        <p:blipFill>
          <a:blip r:embed="rId5" cstate="print"/>
          <a:stretch>
            <a:fillRect/>
          </a:stretch>
        </p:blipFill>
        <p:spPr>
          <a:xfrm flipH="1">
            <a:off x="2087759" y="2761440"/>
            <a:ext cx="3566160" cy="3566160"/>
          </a:xfrm>
          <a:prstGeom prst="rect">
            <a:avLst/>
          </a:prstGeom>
        </p:spPr>
      </p:pic>
    </p:spTree>
    <p:extLst>
      <p:ext uri="{BB962C8B-B14F-4D97-AF65-F5344CB8AC3E}">
        <p14:creationId xmlns:p14="http://schemas.microsoft.com/office/powerpoint/2010/main" val="8944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5">
            <a:extLst>
              <a:ext uri="{FF2B5EF4-FFF2-40B4-BE49-F238E27FC236}">
                <a16:creationId xmlns:a16="http://schemas.microsoft.com/office/drawing/2014/main" id="{4AB249BF-379C-4F57-A717-FFCF77E03A52}"/>
              </a:ext>
            </a:extLst>
          </p:cNvPr>
          <p:cNvPicPr>
            <a:picLocks noChangeAspect="1"/>
          </p:cNvPicPr>
          <p:nvPr/>
        </p:nvPicPr>
        <p:blipFill>
          <a:blip r:embed="rId2" cstate="print">
            <a:extLst>
              <a:ext uri="{96DAC541-7B7A-43D3-8B79-37D633B846F1}">
                <asvg:svgBlip xmlns:asvg="http://schemas.microsoft.com/office/drawing/2016/SVG/main" r:embed="rId3"/>
              </a:ext>
            </a:extLst>
          </a:blip>
          <a:stretch>
            <a:fillRect/>
          </a:stretch>
        </p:blipFill>
        <p:spPr>
          <a:xfrm>
            <a:off x="4140388" y="418193"/>
            <a:ext cx="3911228" cy="2856291"/>
          </a:xfrm>
          <a:prstGeom prst="rect">
            <a:avLst/>
          </a:prstGeom>
        </p:spPr>
      </p:pic>
      <p:sp>
        <p:nvSpPr>
          <p:cNvPr id="5" name="Rectangle 16">
            <a:extLst>
              <a:ext uri="{FF2B5EF4-FFF2-40B4-BE49-F238E27FC236}">
                <a16:creationId xmlns:a16="http://schemas.microsoft.com/office/drawing/2014/main" id="{0B19E855-3485-4276-9F57-AF12D87AE958}"/>
              </a:ext>
            </a:extLst>
          </p:cNvPr>
          <p:cNvSpPr>
            <a:spLocks noChangeArrowheads="1"/>
          </p:cNvSpPr>
          <p:nvPr/>
        </p:nvSpPr>
        <p:spPr bwMode="gray">
          <a:xfrm>
            <a:off x="2460173" y="3479136"/>
            <a:ext cx="7271657" cy="1968007"/>
          </a:xfrm>
          <a:prstGeom prst="rect">
            <a:avLst/>
          </a:prstGeom>
          <a:solidFill>
            <a:schemeClr val="accent5">
              <a:lumMod val="20000"/>
              <a:lumOff val="80000"/>
            </a:schemeClr>
          </a:solidFill>
          <a:ln w="9525">
            <a:solidFill>
              <a:schemeClr val="accent5">
                <a:lumMod val="40000"/>
                <a:lumOff val="60000"/>
              </a:schemeClr>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lvl="0" algn="ctr" rtl="1">
              <a:buClr>
                <a:srgbClr val="4472C4">
                  <a:lumMod val="75000"/>
                </a:srgbClr>
              </a:buClr>
              <a:buSzPct val="90000"/>
              <a:defRPr/>
            </a:pPr>
            <a:r>
              <a:rPr kumimoji="0" lang="ar-LB" sz="4800" b="0"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rPr>
              <a:t>دَرْسُ </a:t>
            </a:r>
            <a:r>
              <a:rPr lang="ar-LB" sz="4800" dirty="0">
                <a:solidFill>
                  <a:prstClr val="black">
                    <a:lumMod val="65000"/>
                    <a:lumOff val="35000"/>
                  </a:prstClr>
                </a:solidFill>
                <a:latin typeface="Adobe Arabic" panose="02040503050201020203" pitchFamily="18" charset="-78"/>
                <a:cs typeface="Adobe Arabic" panose="02040503050201020203" pitchFamily="18" charset="-78"/>
              </a:rPr>
              <a:t>الفَهْمِ الشّفويّ</a:t>
            </a:r>
            <a:endParaRPr lang="en-US" sz="2000" dirty="0">
              <a:solidFill>
                <a:prstClr val="black">
                  <a:lumMod val="65000"/>
                  <a:lumOff val="35000"/>
                </a:prstClr>
              </a:solidFill>
              <a:latin typeface="Adobe Arabic" panose="02040503050201090203" pitchFamily="18" charset="-78"/>
              <a:cs typeface="Adobe Arabic" panose="02040503050201090203" pitchFamily="18" charset="-78"/>
            </a:endParaRPr>
          </a:p>
        </p:txBody>
      </p:sp>
    </p:spTree>
    <p:extLst>
      <p:ext uri="{BB962C8B-B14F-4D97-AF65-F5344CB8AC3E}">
        <p14:creationId xmlns:p14="http://schemas.microsoft.com/office/powerpoint/2010/main" val="3375593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2D607D7-4CC6-45F2-ABA0-23FEBF66F7C0}"/>
              </a:ext>
            </a:extLst>
          </p:cNvPr>
          <p:cNvSpPr txBox="1"/>
          <p:nvPr/>
        </p:nvSpPr>
        <p:spPr>
          <a:xfrm>
            <a:off x="2" y="891441"/>
            <a:ext cx="12192000" cy="707886"/>
          </a:xfrm>
          <a:prstGeom prst="rect">
            <a:avLst/>
          </a:prstGeom>
          <a:solidFill>
            <a:srgbClr val="4472C4">
              <a:lumMod val="40000"/>
              <a:lumOff val="60000"/>
            </a:srgbClr>
          </a:solidFill>
          <a:ln w="19050">
            <a:solidFill>
              <a:sysClr val="window" lastClr="FFFFFF">
                <a:lumMod val="95000"/>
              </a:sysClr>
            </a:solidFill>
          </a:ln>
        </p:spPr>
        <p:txBody>
          <a:bodyPr wrap="square">
            <a:spAutoFit/>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4000" b="1" i="0" u="none" strike="noStrike" kern="0" cap="all" spc="10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4000" b="1"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أَهْدافُ الدَّرْس:</a:t>
            </a:r>
          </a:p>
        </p:txBody>
      </p:sp>
      <p:sp>
        <p:nvSpPr>
          <p:cNvPr id="3" name="TextBox 2">
            <a:extLst>
              <a:ext uri="{FF2B5EF4-FFF2-40B4-BE49-F238E27FC236}">
                <a16:creationId xmlns:a16="http://schemas.microsoft.com/office/drawing/2014/main" id="{ECA02539-367E-4496-B7AB-FF344E6554E7}"/>
              </a:ext>
            </a:extLst>
          </p:cNvPr>
          <p:cNvSpPr txBox="1"/>
          <p:nvPr/>
        </p:nvSpPr>
        <p:spPr>
          <a:xfrm>
            <a:off x="2" y="1629742"/>
            <a:ext cx="12192000" cy="707886"/>
          </a:xfrm>
          <a:prstGeom prst="rect">
            <a:avLst/>
          </a:prstGeom>
          <a:solidFill>
            <a:srgbClr val="4472C4">
              <a:lumMod val="20000"/>
              <a:lumOff val="80000"/>
            </a:srgbClr>
          </a:solidFill>
          <a:ln w="19050">
            <a:solidFill>
              <a:sysClr val="window" lastClr="FFFFFF">
                <a:lumMod val="95000"/>
              </a:sysClr>
            </a:solidFill>
          </a:ln>
        </p:spPr>
        <p:txBody>
          <a:bodyPr wrap="square">
            <a:spAutoFit/>
          </a:bodyPr>
          <a:lstStyle/>
          <a:p>
            <a:pPr marL="0" marR="0" lvl="0" indent="0" algn="just" defTabSz="914400" rtl="1" eaLnBrk="1" fontAlgn="auto" latinLnBrk="0" hangingPunct="1">
              <a:lnSpc>
                <a:spcPct val="100000"/>
              </a:lnSpc>
              <a:spcBef>
                <a:spcPts val="0"/>
              </a:spcBef>
              <a:spcAft>
                <a:spcPts val="0"/>
              </a:spcAft>
              <a:buClrTx/>
              <a:buSzTx/>
              <a:buFontTx/>
              <a:buNone/>
              <a:tabLst/>
              <a:defRPr/>
            </a:pPr>
            <a:r>
              <a:rPr kumimoji="0" lang="en-US" sz="4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4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أُجيبُ عَنْ أَسْئِلَةٍ حَوْلَ نَصٍّ مَسْموعٍ.</a:t>
            </a:r>
          </a:p>
        </p:txBody>
      </p:sp>
      <p:pic>
        <p:nvPicPr>
          <p:cNvPr id="4" name="Graphic 4">
            <a:extLst>
              <a:ext uri="{FF2B5EF4-FFF2-40B4-BE49-F238E27FC236}">
                <a16:creationId xmlns:a16="http://schemas.microsoft.com/office/drawing/2014/main" id="{9E0AD525-B645-4411-AD16-1B3A5AD23DDE}"/>
              </a:ext>
            </a:extLst>
          </p:cNvPr>
          <p:cNvPicPr>
            <a:picLocks noChangeAspect="1"/>
          </p:cNvPicPr>
          <p:nvPr/>
        </p:nvPicPr>
        <p:blipFill>
          <a:blip r:embed="rId3" cstate="print">
            <a:extLst>
              <a:ext uri="{96DAC541-7B7A-43D3-8B79-37D633B846F1}">
                <asvg:svgBlip xmlns:asvg="http://schemas.microsoft.com/office/drawing/2016/SVG/main" r:embed="rId4"/>
              </a:ext>
            </a:extLst>
          </a:blip>
          <a:stretch>
            <a:fillRect/>
          </a:stretch>
        </p:blipFill>
        <p:spPr>
          <a:xfrm>
            <a:off x="2954017" y="3429000"/>
            <a:ext cx="6647184" cy="2143081"/>
          </a:xfrm>
          <a:prstGeom prst="rect">
            <a:avLst/>
          </a:prstGeom>
        </p:spPr>
      </p:pic>
    </p:spTree>
    <p:extLst>
      <p:ext uri="{BB962C8B-B14F-4D97-AF65-F5344CB8AC3E}">
        <p14:creationId xmlns:p14="http://schemas.microsoft.com/office/powerpoint/2010/main" val="1285428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57600" y="775454"/>
            <a:ext cx="4224829" cy="707886"/>
          </a:xfrm>
          <a:prstGeom prst="rect">
            <a:avLst/>
          </a:prstGeom>
        </p:spPr>
        <p:txBody>
          <a:bodyPr wrap="square">
            <a:spAutoFit/>
          </a:bodyPr>
          <a:lstStyle/>
          <a:p>
            <a:pPr lvl="0" algn="ctr"/>
            <a:r>
              <a:rPr lang="ar-LB" sz="4000" b="1" dirty="0">
                <a:solidFill>
                  <a:sysClr val="windowText" lastClr="000000">
                    <a:lumMod val="65000"/>
                    <a:lumOff val="35000"/>
                  </a:sysClr>
                </a:solidFill>
              </a:rPr>
              <a:t>نَخْوَةٌ لُبْنانِيَّةٌ</a:t>
            </a:r>
            <a:endParaRPr lang="en-US" sz="4000" b="1" dirty="0">
              <a:solidFill>
                <a:sysClr val="windowText" lastClr="000000">
                  <a:lumMod val="65000"/>
                  <a:lumOff val="35000"/>
                </a:sysClr>
              </a:solidFill>
            </a:endParaRPr>
          </a:p>
        </p:txBody>
      </p:sp>
      <p:pic>
        <p:nvPicPr>
          <p:cNvPr id="4" name="Picture 3"/>
          <p:cNvPicPr>
            <a:picLocks noChangeAspect="1"/>
          </p:cNvPicPr>
          <p:nvPr/>
        </p:nvPicPr>
        <p:blipFill rotWithShape="1">
          <a:blip r:embed="rId3"/>
          <a:srcRect l="12773" t="24481" r="20398" b="37620"/>
          <a:stretch/>
        </p:blipFill>
        <p:spPr>
          <a:xfrm>
            <a:off x="2123268" y="1686052"/>
            <a:ext cx="8028122" cy="4091553"/>
          </a:xfrm>
          <a:prstGeom prst="rect">
            <a:avLst/>
          </a:prstGeom>
        </p:spPr>
      </p:pic>
    </p:spTree>
    <p:extLst>
      <p:ext uri="{BB962C8B-B14F-4D97-AF65-F5344CB8AC3E}">
        <p14:creationId xmlns:p14="http://schemas.microsoft.com/office/powerpoint/2010/main" val="536287254"/>
      </p:ext>
    </p:extLst>
  </p:cSld>
  <p:clrMapOvr>
    <a:masterClrMapping/>
  </p:clrMapOvr>
  <mc:AlternateContent xmlns:mc="http://schemas.openxmlformats.org/markup-compatibility/2006" xmlns:p14="http://schemas.microsoft.com/office/powerpoint/2010/main">
    <mc:Choice Requires="p14">
      <p:transition spd="slow" p14:dur="2000" advTm="2125"/>
    </mc:Choice>
    <mc:Fallback xmlns="">
      <p:transition spd="slow" advTm="2125"/>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460274" y="2605943"/>
            <a:ext cx="2823362" cy="3542108"/>
          </a:xfrm>
          <a:prstGeom prst="rect">
            <a:avLst/>
          </a:prstGeom>
        </p:spPr>
      </p:pic>
      <p:sp>
        <p:nvSpPr>
          <p:cNvPr id="3" name="TextBox 2">
            <a:extLst>
              <a:ext uri="{FF2B5EF4-FFF2-40B4-BE49-F238E27FC236}">
                <a16:creationId xmlns:a16="http://schemas.microsoft.com/office/drawing/2014/main" id="{A9C3E58D-89A5-411F-8B23-6E014A0B6FBA}"/>
              </a:ext>
            </a:extLst>
          </p:cNvPr>
          <p:cNvSpPr txBox="1"/>
          <p:nvPr/>
        </p:nvSpPr>
        <p:spPr>
          <a:xfrm>
            <a:off x="0" y="891441"/>
            <a:ext cx="12192000" cy="707886"/>
          </a:xfrm>
          <a:prstGeom prst="rect">
            <a:avLst/>
          </a:prstGeom>
          <a:solidFill>
            <a:schemeClr val="accent5">
              <a:lumMod val="40000"/>
              <a:lumOff val="60000"/>
            </a:schemeClr>
          </a:solidFill>
          <a:ln w="19050">
            <a:solidFill>
              <a:schemeClr val="bg1">
                <a:lumMod val="95000"/>
              </a:schemeClr>
            </a:solidFill>
          </a:ln>
        </p:spPr>
        <p:txBody>
          <a:bodyPr wrap="square">
            <a:spAutoFit/>
          </a:bodyPr>
          <a:lstStyle/>
          <a:p>
            <a:pPr algn="r" rtl="1">
              <a:buClr>
                <a:schemeClr val="accent5">
                  <a:lumMod val="75000"/>
                </a:schemeClr>
              </a:buClr>
              <a:buSzPct val="90000"/>
            </a:pPr>
            <a:r>
              <a:rPr lang="ar-LB" sz="4000" b="1" cap="all" spc="100" dirty="0">
                <a:solidFill>
                  <a:schemeClr val="tx1">
                    <a:lumMod val="65000"/>
                    <a:lumOff val="35000"/>
                  </a:schemeClr>
                </a:solidFill>
                <a:latin typeface="Adobe Arabic" panose="02040503050201090203" pitchFamily="18" charset="-78"/>
                <a:ea typeface="+mj-ea"/>
                <a:cs typeface="Adobe Arabic" panose="02040503050201090203" pitchFamily="18" charset="-78"/>
              </a:rPr>
              <a:t>	</a:t>
            </a:r>
            <a:r>
              <a:rPr lang="ar-LB" sz="4000" b="1" dirty="0">
                <a:solidFill>
                  <a:schemeClr val="tx1">
                    <a:lumMod val="65000"/>
                    <a:lumOff val="35000"/>
                  </a:schemeClr>
                </a:solidFill>
              </a:rPr>
              <a:t> أُصْغي إِلى النّصّ</a:t>
            </a:r>
            <a:r>
              <a:rPr lang="en-US" sz="4000" b="1" dirty="0">
                <a:solidFill>
                  <a:schemeClr val="tx1">
                    <a:lumMod val="65000"/>
                    <a:lumOff val="35000"/>
                  </a:schemeClr>
                </a:solidFill>
              </a:rPr>
              <a:t> </a:t>
            </a:r>
            <a:r>
              <a:rPr lang="ar-LB" sz="4000" b="1" dirty="0">
                <a:solidFill>
                  <a:schemeClr val="tx1">
                    <a:lumMod val="65000"/>
                    <a:lumOff val="35000"/>
                  </a:schemeClr>
                </a:solidFill>
              </a:rPr>
              <a:t>للمَرَّةِ الأُولى:</a:t>
            </a:r>
            <a:endParaRPr lang="en-US" sz="4000" b="1" dirty="0">
              <a:solidFill>
                <a:schemeClr val="tx1">
                  <a:lumMod val="65000"/>
                  <a:lumOff val="35000"/>
                </a:schemeClr>
              </a:solidFill>
              <a:latin typeface="Adobe Arabic" panose="02040503050201090203" pitchFamily="18" charset="-78"/>
              <a:cs typeface="Adobe Arabic" panose="02040503050201090203" pitchFamily="18" charset="-78"/>
            </a:endParaRPr>
          </a:p>
        </p:txBody>
      </p:sp>
    </p:spTree>
    <p:extLst>
      <p:ext uri="{BB962C8B-B14F-4D97-AF65-F5344CB8AC3E}">
        <p14:creationId xmlns:p14="http://schemas.microsoft.com/office/powerpoint/2010/main" val="4114794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1B3CD58-853F-4734-B416-459582C00EEB}"/>
              </a:ext>
            </a:extLst>
          </p:cNvPr>
          <p:cNvSpPr>
            <a:spLocks noChangeArrowheads="1"/>
          </p:cNvSpPr>
          <p:nvPr/>
        </p:nvSpPr>
        <p:spPr bwMode="auto">
          <a:xfrm>
            <a:off x="2" y="43934"/>
            <a:ext cx="1847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Arabic"/>
              <a:ea typeface="+mn-ea"/>
              <a:cs typeface="Adobe Arabic"/>
            </a:endParaRPr>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rgbClr val="5B9BD5"/>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dobe Arabic"/>
              <a:ea typeface="+mn-ea"/>
              <a:cs typeface="Adobe Arabic"/>
            </a:endParaRPr>
          </a:p>
        </p:txBody>
      </p:sp>
      <p:graphicFrame>
        <p:nvGraphicFramePr>
          <p:cNvPr id="7" name="Table 2">
            <a:extLst>
              <a:ext uri="{FF2B5EF4-FFF2-40B4-BE49-F238E27FC236}">
                <a16:creationId xmlns:a16="http://schemas.microsoft.com/office/drawing/2014/main" id="{2114F1BD-9625-4B4C-B592-1440D6DB2C07}"/>
              </a:ext>
            </a:extLst>
          </p:cNvPr>
          <p:cNvGraphicFramePr>
            <a:graphicFrameLocks noGrp="1"/>
          </p:cNvGraphicFramePr>
          <p:nvPr>
            <p:extLst>
              <p:ext uri="{D42A27DB-BD31-4B8C-83A1-F6EECF244321}">
                <p14:modId xmlns:p14="http://schemas.microsoft.com/office/powerpoint/2010/main" val="1723512854"/>
              </p:ext>
            </p:extLst>
          </p:nvPr>
        </p:nvGraphicFramePr>
        <p:xfrm>
          <a:off x="1062681" y="2030610"/>
          <a:ext cx="8311547" cy="2592709"/>
        </p:xfrm>
        <a:graphic>
          <a:graphicData uri="http://schemas.openxmlformats.org/drawingml/2006/table">
            <a:tbl>
              <a:tblPr firstRow="1" bandRow="1"/>
              <a:tblGrid>
                <a:gridCol w="6788389">
                  <a:extLst>
                    <a:ext uri="{9D8B030D-6E8A-4147-A177-3AD203B41FA5}">
                      <a16:colId xmlns:a16="http://schemas.microsoft.com/office/drawing/2014/main" val="2951217429"/>
                    </a:ext>
                  </a:extLst>
                </a:gridCol>
                <a:gridCol w="1523158">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just" defTabSz="914400" rtl="1" eaLnBrk="1" fontAlgn="auto" latinLnBrk="0" hangingPunct="1">
                        <a:lnSpc>
                          <a:spcPct val="100000"/>
                        </a:lnSpc>
                        <a:spcBef>
                          <a:spcPts val="0"/>
                        </a:spcBef>
                        <a:spcAft>
                          <a:spcPts val="0"/>
                        </a:spcAft>
                        <a:buClrTx/>
                        <a:buSzTx/>
                        <a:buFontTx/>
                        <a:buNone/>
                        <a:tabLst/>
                        <a:defRPr/>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الرّاوي في النَّصِّ هوَ القارِئُ.</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mn-lt"/>
                          <a:ea typeface="+mn-ea"/>
                          <a:cs typeface="+mn-cs"/>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الرّاوي في النَّصِّ هوَ سائِقُ السَّيّارَةِ.</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0">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الرّاوي في النَّصِّ هوَ الكاتِبُ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الرّاوي في النَّصِّ هوَ الرَّجُلُ.</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
        <p:nvSpPr>
          <p:cNvPr id="8" name="TextBox 7">
            <a:extLst>
              <a:ext uri="{FF2B5EF4-FFF2-40B4-BE49-F238E27FC236}">
                <a16:creationId xmlns:a16="http://schemas.microsoft.com/office/drawing/2014/main" id="{2CD4BC23-6AA3-4823-82F2-E21BD6216056}"/>
              </a:ext>
            </a:extLst>
          </p:cNvPr>
          <p:cNvSpPr txBox="1"/>
          <p:nvPr/>
        </p:nvSpPr>
        <p:spPr>
          <a:xfrm>
            <a:off x="92391" y="867995"/>
            <a:ext cx="11865147" cy="707886"/>
          </a:xfrm>
          <a:prstGeom prst="rect">
            <a:avLst/>
          </a:prstGeom>
          <a:solidFill>
            <a:sysClr val="window" lastClr="FFFFFF">
              <a:lumMod val="95000"/>
            </a:sysClr>
          </a:solidFill>
          <a:ln w="19050">
            <a:solidFill>
              <a:sysClr val="window" lastClr="FFFFFF">
                <a:lumMod val="95000"/>
              </a:sysClr>
            </a:solidFill>
          </a:ln>
        </p:spPr>
        <p:txBody>
          <a:bodyPr wrap="square">
            <a:spAutoFit/>
          </a:bodyPr>
          <a:lstStyle/>
          <a:p>
            <a:pPr algn="just" rtl="1"/>
            <a:r>
              <a:rPr kumimoji="0" lang="ar-SA" sz="4000" b="1" i="0" u="none" strike="noStrike" kern="1000" cap="none" spc="0" normalizeH="0" baseline="0" noProof="0" dirty="0">
                <a:ln>
                  <a:noFill/>
                </a:ln>
                <a:solidFill>
                  <a:prstClr val="black">
                    <a:lumMod val="65000"/>
                    <a:lumOff val="35000"/>
                  </a:prstClr>
                </a:solidFill>
                <a:effectLst/>
                <a:uLnTx/>
                <a:uFillTx/>
                <a:latin typeface="Adobe Arabic" panose="02040503050201020203" pitchFamily="18" charset="-78"/>
                <a:ea typeface="Cambria" panose="02040503050406030204" pitchFamily="18" charset="0"/>
                <a:cs typeface="Adobe Arabic" panose="02040503050201020203" pitchFamily="18" charset="-78"/>
              </a:rPr>
              <a:t>	</a:t>
            </a:r>
            <a:r>
              <a:rPr lang="ar-LB" sz="4000" b="1" dirty="0">
                <a:solidFill>
                  <a:prstClr val="black"/>
                </a:solidFill>
                <a:latin typeface="Adobe Arabic" panose="02040503050201020203" pitchFamily="18" charset="-78"/>
                <a:cs typeface="Adobe Arabic" panose="02040503050201020203" pitchFamily="18" charset="-78"/>
              </a:rPr>
              <a:t>مَنْ هُوَ الرّاوي في</a:t>
            </a:r>
            <a:r>
              <a:rPr lang="ar-LB" sz="4000" b="1" dirty="0">
                <a:latin typeface="Adobe Arabic" panose="02040503050201020203" pitchFamily="18" charset="-78"/>
                <a:cs typeface="Adobe Arabic" panose="02040503050201020203" pitchFamily="18" charset="-78"/>
              </a:rPr>
              <a:t> النَّصِّ؟</a:t>
            </a:r>
          </a:p>
        </p:txBody>
      </p:sp>
    </p:spTree>
    <p:extLst>
      <p:ext uri="{BB962C8B-B14F-4D97-AF65-F5344CB8AC3E}">
        <p14:creationId xmlns:p14="http://schemas.microsoft.com/office/powerpoint/2010/main" val="7137685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1B3CD58-853F-4734-B416-459582C00EEB}"/>
              </a:ext>
            </a:extLst>
          </p:cNvPr>
          <p:cNvSpPr>
            <a:spLocks noChangeArrowheads="1"/>
          </p:cNvSpPr>
          <p:nvPr/>
        </p:nvSpPr>
        <p:spPr bwMode="auto">
          <a:xfrm>
            <a:off x="2" y="43934"/>
            <a:ext cx="1847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Arabic"/>
              <a:ea typeface="+mn-ea"/>
              <a:cs typeface="Adobe Arabic"/>
            </a:endParaRPr>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rgbClr val="5B9BD5"/>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dobe Arabic"/>
              <a:ea typeface="+mn-ea"/>
              <a:cs typeface="Adobe Arabic"/>
            </a:endParaRPr>
          </a:p>
        </p:txBody>
      </p:sp>
      <p:graphicFrame>
        <p:nvGraphicFramePr>
          <p:cNvPr id="7" name="Table 2">
            <a:extLst>
              <a:ext uri="{FF2B5EF4-FFF2-40B4-BE49-F238E27FC236}">
                <a16:creationId xmlns:a16="http://schemas.microsoft.com/office/drawing/2014/main" id="{2114F1BD-9625-4B4C-B592-1440D6DB2C07}"/>
              </a:ext>
            </a:extLst>
          </p:cNvPr>
          <p:cNvGraphicFramePr>
            <a:graphicFrameLocks noGrp="1"/>
          </p:cNvGraphicFramePr>
          <p:nvPr/>
        </p:nvGraphicFramePr>
        <p:xfrm>
          <a:off x="1062681" y="2030610"/>
          <a:ext cx="8311547" cy="2592709"/>
        </p:xfrm>
        <a:graphic>
          <a:graphicData uri="http://schemas.openxmlformats.org/drawingml/2006/table">
            <a:tbl>
              <a:tblPr firstRow="1" bandRow="1"/>
              <a:tblGrid>
                <a:gridCol w="6788389">
                  <a:extLst>
                    <a:ext uri="{9D8B030D-6E8A-4147-A177-3AD203B41FA5}">
                      <a16:colId xmlns:a16="http://schemas.microsoft.com/office/drawing/2014/main" val="2951217429"/>
                    </a:ext>
                  </a:extLst>
                </a:gridCol>
                <a:gridCol w="1523158">
                  <a:extLst>
                    <a:ext uri="{9D8B030D-6E8A-4147-A177-3AD203B41FA5}">
                      <a16:colId xmlns:a16="http://schemas.microsoft.com/office/drawing/2014/main" val="3235570498"/>
                    </a:ext>
                  </a:extLst>
                </a:gridCol>
              </a:tblGrid>
              <a:tr h="444942">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0" marR="0" lvl="0" indent="0" algn="just" defTabSz="914400" rtl="1" eaLnBrk="1" fontAlgn="auto" latinLnBrk="0" hangingPunct="1">
                        <a:lnSpc>
                          <a:spcPct val="100000"/>
                        </a:lnSpc>
                        <a:spcBef>
                          <a:spcPts val="0"/>
                        </a:spcBef>
                        <a:spcAft>
                          <a:spcPts val="0"/>
                        </a:spcAft>
                        <a:buClrTx/>
                        <a:buSzTx/>
                        <a:buFontTx/>
                        <a:buNone/>
                        <a:tabLst/>
                        <a:defRPr/>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الرّاوي في النَّصِّ هوَ القارِئُ.</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b="1" kern="1200">
                          <a:solidFill>
                            <a:schemeClr val="lt1"/>
                          </a:solidFill>
                          <a:latin typeface="Adobe Arabic"/>
                          <a:cs typeface="Adobe Arabic"/>
                        </a:defRPr>
                      </a:lvl1pPr>
                      <a:lvl2pPr marL="457200" algn="l" defTabSz="914400" rtl="0" eaLnBrk="1" latinLnBrk="0" hangingPunct="1">
                        <a:defRPr sz="1800" b="1" kern="1200">
                          <a:solidFill>
                            <a:schemeClr val="lt1"/>
                          </a:solidFill>
                          <a:latin typeface="Adobe Arabic"/>
                          <a:cs typeface="Adobe Arabic"/>
                        </a:defRPr>
                      </a:lvl2pPr>
                      <a:lvl3pPr marL="914400" algn="l" defTabSz="914400" rtl="0" eaLnBrk="1" latinLnBrk="0" hangingPunct="1">
                        <a:defRPr sz="1800" b="1" kern="1200">
                          <a:solidFill>
                            <a:schemeClr val="lt1"/>
                          </a:solidFill>
                          <a:latin typeface="Adobe Arabic"/>
                          <a:cs typeface="Adobe Arabic"/>
                        </a:defRPr>
                      </a:lvl3pPr>
                      <a:lvl4pPr marL="1371600" algn="l" defTabSz="914400" rtl="0" eaLnBrk="1" latinLnBrk="0" hangingPunct="1">
                        <a:defRPr sz="1800" b="1" kern="1200">
                          <a:solidFill>
                            <a:schemeClr val="lt1"/>
                          </a:solidFill>
                          <a:latin typeface="Adobe Arabic"/>
                          <a:cs typeface="Adobe Arabic"/>
                        </a:defRPr>
                      </a:lvl4pPr>
                      <a:lvl5pPr marL="1828800" algn="l" defTabSz="914400" rtl="0" eaLnBrk="1" latinLnBrk="0" hangingPunct="1">
                        <a:defRPr sz="1800" b="1" kern="1200">
                          <a:solidFill>
                            <a:schemeClr val="lt1"/>
                          </a:solidFill>
                          <a:latin typeface="Adobe Arabic"/>
                          <a:cs typeface="Adobe Arabic"/>
                        </a:defRPr>
                      </a:lvl5pPr>
                      <a:lvl6pPr marL="2286000" algn="l" defTabSz="914400" rtl="0" eaLnBrk="1" latinLnBrk="0" hangingPunct="1">
                        <a:defRPr sz="1800" b="1" kern="1200">
                          <a:solidFill>
                            <a:schemeClr val="lt1"/>
                          </a:solidFill>
                          <a:latin typeface="Adobe Arabic"/>
                          <a:cs typeface="Adobe Arabic"/>
                        </a:defRPr>
                      </a:lvl6pPr>
                      <a:lvl7pPr marL="2743200" algn="l" defTabSz="914400" rtl="0" eaLnBrk="1" latinLnBrk="0" hangingPunct="1">
                        <a:defRPr sz="1800" b="1" kern="1200">
                          <a:solidFill>
                            <a:schemeClr val="lt1"/>
                          </a:solidFill>
                          <a:latin typeface="Adobe Arabic"/>
                          <a:cs typeface="Adobe Arabic"/>
                        </a:defRPr>
                      </a:lvl7pPr>
                      <a:lvl8pPr marL="3200400" algn="l" defTabSz="914400" rtl="0" eaLnBrk="1" latinLnBrk="0" hangingPunct="1">
                        <a:defRPr sz="1800" b="1" kern="1200">
                          <a:solidFill>
                            <a:schemeClr val="lt1"/>
                          </a:solidFill>
                          <a:latin typeface="Adobe Arabic"/>
                          <a:cs typeface="Adobe Arabic"/>
                        </a:defRPr>
                      </a:lvl8pPr>
                      <a:lvl9pPr marL="3657600" algn="l" defTabSz="914400" rtl="0" eaLnBrk="1" latinLnBrk="0" hangingPunct="1">
                        <a:defRPr sz="1800" b="1" kern="1200">
                          <a:solidFill>
                            <a:schemeClr val="lt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GB" sz="3600" b="0" kern="1200" dirty="0">
                          <a:solidFill>
                            <a:schemeClr val="tx1">
                              <a:lumMod val="65000"/>
                              <a:lumOff val="35000"/>
                            </a:schemeClr>
                          </a:solidFill>
                          <a:latin typeface="+mn-lt"/>
                          <a:ea typeface="+mn-ea"/>
                          <a:cs typeface="+mn-cs"/>
                        </a:rPr>
                        <a:t>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30520672"/>
                  </a:ext>
                </a:extLst>
              </a:tr>
              <a:tr h="444942">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الرّاوي في النَّصِّ هوَ سائِقُ السَّيّارَةِ.</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24150501"/>
                  </a:ext>
                </a:extLst>
              </a:tr>
              <a:tr h="0">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الرّاوي في النَّصِّ هوَ الكاتِبُ .</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652002667"/>
                  </a:ext>
                </a:extLst>
              </a:tr>
              <a:tr h="672469">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0" marR="0" lvl="0" indent="0" algn="just" rtl="1">
                        <a:spcBef>
                          <a:spcPts val="600"/>
                        </a:spcBef>
                        <a:spcAft>
                          <a:spcPts val="0"/>
                        </a:spcAft>
                        <a:buNone/>
                      </a:pPr>
                      <a:r>
                        <a:rPr lang="ar-LB" sz="3600" b="0" kern="1000" dirty="0">
                          <a:solidFill>
                            <a:schemeClr val="tx1">
                              <a:lumMod val="65000"/>
                              <a:lumOff val="35000"/>
                            </a:schemeClr>
                          </a:solidFill>
                          <a:latin typeface="Adobe Arabic" panose="02040503050201020203" pitchFamily="18" charset="-78"/>
                          <a:ea typeface="Cambria" panose="02040503050406030204" pitchFamily="18" charset="0"/>
                          <a:cs typeface="Adobe Arabic" panose="02040503050201020203" pitchFamily="18" charset="-78"/>
                        </a:rPr>
                        <a:t>الرّاوي في النَّصِّ هوَ الرَّجُلُ.</a:t>
                      </a: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Adobe Arabic"/>
                          <a:cs typeface="Adobe Arabic"/>
                        </a:defRPr>
                      </a:lvl1pPr>
                      <a:lvl2pPr marL="457200" algn="l" defTabSz="914400" rtl="0" eaLnBrk="1" latinLnBrk="0" hangingPunct="1">
                        <a:defRPr sz="1800" kern="1200">
                          <a:solidFill>
                            <a:schemeClr val="dk1"/>
                          </a:solidFill>
                          <a:latin typeface="Adobe Arabic"/>
                          <a:cs typeface="Adobe Arabic"/>
                        </a:defRPr>
                      </a:lvl2pPr>
                      <a:lvl3pPr marL="914400" algn="l" defTabSz="914400" rtl="0" eaLnBrk="1" latinLnBrk="0" hangingPunct="1">
                        <a:defRPr sz="1800" kern="1200">
                          <a:solidFill>
                            <a:schemeClr val="dk1"/>
                          </a:solidFill>
                          <a:latin typeface="Adobe Arabic"/>
                          <a:cs typeface="Adobe Arabic"/>
                        </a:defRPr>
                      </a:lvl3pPr>
                      <a:lvl4pPr marL="1371600" algn="l" defTabSz="914400" rtl="0" eaLnBrk="1" latinLnBrk="0" hangingPunct="1">
                        <a:defRPr sz="1800" kern="1200">
                          <a:solidFill>
                            <a:schemeClr val="dk1"/>
                          </a:solidFill>
                          <a:latin typeface="Adobe Arabic"/>
                          <a:cs typeface="Adobe Arabic"/>
                        </a:defRPr>
                      </a:lvl4pPr>
                      <a:lvl5pPr marL="1828800" algn="l" defTabSz="914400" rtl="0" eaLnBrk="1" latinLnBrk="0" hangingPunct="1">
                        <a:defRPr sz="1800" kern="1200">
                          <a:solidFill>
                            <a:schemeClr val="dk1"/>
                          </a:solidFill>
                          <a:latin typeface="Adobe Arabic"/>
                          <a:cs typeface="Adobe Arabic"/>
                        </a:defRPr>
                      </a:lvl5pPr>
                      <a:lvl6pPr marL="2286000" algn="l" defTabSz="914400" rtl="0" eaLnBrk="1" latinLnBrk="0" hangingPunct="1">
                        <a:defRPr sz="1800" kern="1200">
                          <a:solidFill>
                            <a:schemeClr val="dk1"/>
                          </a:solidFill>
                          <a:latin typeface="Adobe Arabic"/>
                          <a:cs typeface="Adobe Arabic"/>
                        </a:defRPr>
                      </a:lvl6pPr>
                      <a:lvl7pPr marL="2743200" algn="l" defTabSz="914400" rtl="0" eaLnBrk="1" latinLnBrk="0" hangingPunct="1">
                        <a:defRPr sz="1800" kern="1200">
                          <a:solidFill>
                            <a:schemeClr val="dk1"/>
                          </a:solidFill>
                          <a:latin typeface="Adobe Arabic"/>
                          <a:cs typeface="Adobe Arabic"/>
                        </a:defRPr>
                      </a:lvl7pPr>
                      <a:lvl8pPr marL="3200400" algn="l" defTabSz="914400" rtl="0" eaLnBrk="1" latinLnBrk="0" hangingPunct="1">
                        <a:defRPr sz="1800" kern="1200">
                          <a:solidFill>
                            <a:schemeClr val="dk1"/>
                          </a:solidFill>
                          <a:latin typeface="Adobe Arabic"/>
                          <a:cs typeface="Adobe Arabic"/>
                        </a:defRPr>
                      </a:lvl8pPr>
                      <a:lvl9pPr marL="3657600" algn="l" defTabSz="914400" rtl="0" eaLnBrk="1" latinLnBrk="0" hangingPunct="1">
                        <a:defRPr sz="1800" kern="1200">
                          <a:solidFill>
                            <a:schemeClr val="dk1"/>
                          </a:solidFill>
                          <a:latin typeface="Adobe Arabic"/>
                          <a:cs typeface="Adobe Arabic"/>
                        </a:defRPr>
                      </a:lvl9pPr>
                    </a:lstStyle>
                    <a:p>
                      <a:pPr marL="571500" indent="-571500" algn="ctr">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mn-lt"/>
                          <a:ea typeface="+mn-ea"/>
                          <a:cs typeface="+mn-cs"/>
                        </a:rPr>
                        <a:t> </a:t>
                      </a:r>
                      <a:endParaRPr lang="en-GB" sz="3600" b="0" kern="1200" dirty="0">
                        <a:solidFill>
                          <a:schemeClr val="tx1">
                            <a:lumMod val="65000"/>
                            <a:lumOff val="35000"/>
                          </a:schemeClr>
                        </a:solidFill>
                        <a:latin typeface="+mn-lt"/>
                        <a:ea typeface="+mn-ea"/>
                        <a:cs typeface="+mn-cs"/>
                      </a:endParaRPr>
                    </a:p>
                  </a:txBody>
                  <a:tcPr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1874146290"/>
                  </a:ext>
                </a:extLst>
              </a:tr>
            </a:tbl>
          </a:graphicData>
        </a:graphic>
      </p:graphicFrame>
      <p:sp>
        <p:nvSpPr>
          <p:cNvPr id="8" name="TextBox 7">
            <a:extLst>
              <a:ext uri="{FF2B5EF4-FFF2-40B4-BE49-F238E27FC236}">
                <a16:creationId xmlns:a16="http://schemas.microsoft.com/office/drawing/2014/main" id="{2CD4BC23-6AA3-4823-82F2-E21BD6216056}"/>
              </a:ext>
            </a:extLst>
          </p:cNvPr>
          <p:cNvSpPr txBox="1"/>
          <p:nvPr/>
        </p:nvSpPr>
        <p:spPr>
          <a:xfrm>
            <a:off x="92391" y="867995"/>
            <a:ext cx="11865147" cy="707886"/>
          </a:xfrm>
          <a:prstGeom prst="rect">
            <a:avLst/>
          </a:prstGeom>
          <a:solidFill>
            <a:sysClr val="window" lastClr="FFFFFF">
              <a:lumMod val="95000"/>
            </a:sysClr>
          </a:solidFill>
          <a:ln w="19050">
            <a:solidFill>
              <a:sysClr val="window" lastClr="FFFFFF">
                <a:lumMod val="95000"/>
              </a:sysClr>
            </a:solidFill>
          </a:ln>
        </p:spPr>
        <p:txBody>
          <a:bodyPr wrap="square">
            <a:spAutoFit/>
          </a:bodyPr>
          <a:lstStyle/>
          <a:p>
            <a:pPr algn="just" rtl="1"/>
            <a:r>
              <a:rPr kumimoji="0" lang="ar-SA" sz="4000" b="1" i="0" u="none" strike="noStrike" kern="1000" cap="none" spc="0" normalizeH="0" baseline="0" noProof="0" dirty="0">
                <a:ln>
                  <a:noFill/>
                </a:ln>
                <a:solidFill>
                  <a:prstClr val="black">
                    <a:lumMod val="65000"/>
                    <a:lumOff val="35000"/>
                  </a:prstClr>
                </a:solidFill>
                <a:effectLst/>
                <a:uLnTx/>
                <a:uFillTx/>
                <a:latin typeface="Adobe Arabic" panose="02040503050201020203" pitchFamily="18" charset="-78"/>
                <a:ea typeface="Cambria" panose="02040503050406030204" pitchFamily="18" charset="0"/>
                <a:cs typeface="Adobe Arabic" panose="02040503050201020203" pitchFamily="18" charset="-78"/>
              </a:rPr>
              <a:t>	</a:t>
            </a:r>
            <a:r>
              <a:rPr lang="ar-LB" sz="4000" b="1" dirty="0">
                <a:solidFill>
                  <a:prstClr val="black"/>
                </a:solidFill>
                <a:latin typeface="Adobe Arabic" panose="02040503050201020203" pitchFamily="18" charset="-78"/>
                <a:cs typeface="Adobe Arabic" panose="02040503050201020203" pitchFamily="18" charset="-78"/>
              </a:rPr>
              <a:t>مَنْ هُوَ الرّاوي في</a:t>
            </a:r>
            <a:r>
              <a:rPr lang="ar-LB" sz="4000" b="1" dirty="0">
                <a:latin typeface="Adobe Arabic" panose="02040503050201020203" pitchFamily="18" charset="-78"/>
                <a:cs typeface="Adobe Arabic" panose="02040503050201020203" pitchFamily="18" charset="-78"/>
              </a:rPr>
              <a:t> النَّصِّ؟</a:t>
            </a:r>
          </a:p>
        </p:txBody>
      </p:sp>
      <p:sp>
        <p:nvSpPr>
          <p:cNvPr id="9" name="Multiplication Sign 1">
            <a:extLst>
              <a:ext uri="{FF2B5EF4-FFF2-40B4-BE49-F238E27FC236}">
                <a16:creationId xmlns:a16="http://schemas.microsoft.com/office/drawing/2014/main" id="{3136E6D5-9B9A-4C62-8923-5AC59A20DFA0}"/>
              </a:ext>
            </a:extLst>
          </p:cNvPr>
          <p:cNvSpPr/>
          <p:nvPr/>
        </p:nvSpPr>
        <p:spPr>
          <a:xfrm>
            <a:off x="8273314" y="3573393"/>
            <a:ext cx="343913" cy="384955"/>
          </a:xfrm>
          <a:prstGeom prst="mathMultiply">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2060"/>
              </a:solidFill>
              <a:effectLst/>
              <a:uLnTx/>
              <a:uFillTx/>
              <a:latin typeface="Adobe Arabic"/>
              <a:ea typeface="+mn-ea"/>
              <a:cs typeface="Adobe Arabic"/>
            </a:endParaRPr>
          </a:p>
        </p:txBody>
      </p:sp>
    </p:spTree>
    <p:extLst>
      <p:ext uri="{BB962C8B-B14F-4D97-AF65-F5344CB8AC3E}">
        <p14:creationId xmlns:p14="http://schemas.microsoft.com/office/powerpoint/2010/main" val="219251257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2135</Words>
  <Application>Microsoft Office PowerPoint</Application>
  <PresentationFormat>Widescreen</PresentationFormat>
  <Paragraphs>342</Paragraphs>
  <Slides>25</Slides>
  <Notes>24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Adobe Arabic</vt:lpstr>
      <vt:lpstr>Arial</vt:lpstr>
      <vt:lpstr>Calibri</vt:lpstr>
      <vt:lpstr>Calibri Light</vt:lpstr>
      <vt:lpstr>Courier New</vt:lpstr>
      <vt:lpstr>Segoe UI</vt:lpstr>
      <vt:lpstr>Tw Cen MT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Ruba El Nouaime</dc:creator>
  <cp:lastModifiedBy>Samia Ghorayeb</cp:lastModifiedBy>
  <cp:revision>9</cp:revision>
  <dcterms:created xsi:type="dcterms:W3CDTF">2021-10-14T20:11:54Z</dcterms:created>
  <dcterms:modified xsi:type="dcterms:W3CDTF">2022-02-26T16:27:42Z</dcterms:modified>
</cp:coreProperties>
</file>