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5" r:id="rId2"/>
    <p:sldId id="266" r:id="rId3"/>
    <p:sldId id="268" r:id="rId4"/>
    <p:sldId id="269" r:id="rId5"/>
    <p:sldId id="26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36" autoAdjust="0"/>
  </p:normalViewPr>
  <p:slideViewPr>
    <p:cSldViewPr snapToGrid="0">
      <p:cViewPr varScale="1">
        <p:scale>
          <a:sx n="72" d="100"/>
          <a:sy n="72" d="100"/>
        </p:scale>
        <p:origin x="107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DE867-2EEB-4749-9EC6-F4909CF11721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4C20D-E2D4-486F-8BA0-0EF52681B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258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4B4B-5189-43A1-9FE5-73C7B99D9616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5B8-168A-47AB-9EAC-93C9054A1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345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4B4B-5189-43A1-9FE5-73C7B99D9616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5B8-168A-47AB-9EAC-93C9054A1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76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4B4B-5189-43A1-9FE5-73C7B99D9616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5B8-168A-47AB-9EAC-93C9054A1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277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91" y="62153"/>
            <a:ext cx="1068275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8347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4B4B-5189-43A1-9FE5-73C7B99D9616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5B8-168A-47AB-9EAC-93C9054A1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66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4B4B-5189-43A1-9FE5-73C7B99D9616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5B8-168A-47AB-9EAC-93C9054A1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766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4B4B-5189-43A1-9FE5-73C7B99D9616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5B8-168A-47AB-9EAC-93C9054A1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704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4B4B-5189-43A1-9FE5-73C7B99D9616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5B8-168A-47AB-9EAC-93C9054A1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830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4B4B-5189-43A1-9FE5-73C7B99D9616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5B8-168A-47AB-9EAC-93C9054A1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130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4B4B-5189-43A1-9FE5-73C7B99D9616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5B8-168A-47AB-9EAC-93C9054A1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16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4B4B-5189-43A1-9FE5-73C7B99D9616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5B8-168A-47AB-9EAC-93C9054A1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658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4B4B-5189-43A1-9FE5-73C7B99D9616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A85B8-168A-47AB-9EAC-93C9054A1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022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54B4B-5189-43A1-9FE5-73C7B99D9616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A85B8-168A-47AB-9EAC-93C9054A1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98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5">
            <a:extLst>
              <a:ext uri="{FF2B5EF4-FFF2-40B4-BE49-F238E27FC236}">
                <a16:creationId xmlns:a16="http://schemas.microsoft.com/office/drawing/2014/main" id="{4AB249BF-379C-4F57-A717-FFCF77E03A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40388" y="418193"/>
            <a:ext cx="3911228" cy="2856291"/>
          </a:xfrm>
          <a:prstGeom prst="rect">
            <a:avLst/>
          </a:prstGeom>
        </p:spPr>
      </p:pic>
      <p:sp>
        <p:nvSpPr>
          <p:cNvPr id="5" name="Rectangle 16">
            <a:extLst>
              <a:ext uri="{FF2B5EF4-FFF2-40B4-BE49-F238E27FC236}">
                <a16:creationId xmlns:a16="http://schemas.microsoft.com/office/drawing/2014/main" id="{0B19E855-3485-4276-9F57-AF12D87AE958}"/>
              </a:ext>
            </a:extLst>
          </p:cNvPr>
          <p:cNvSpPr>
            <a:spLocks noChangeArrowheads="1"/>
          </p:cNvSpPr>
          <p:nvPr/>
        </p:nvSpPr>
        <p:spPr bwMode="gray">
          <a:xfrm>
            <a:off x="2460173" y="3479136"/>
            <a:ext cx="7271657" cy="19680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lvl="0" algn="ctr" rtl="1"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kumimoji="0" lang="ar-L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التّعبيرُ </a:t>
            </a:r>
            <a:r>
              <a:rPr lang="ar-LB" sz="48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الكتابيُّ</a:t>
            </a: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  <a:latin typeface="Adobe Arabic" panose="02040503050201090203" pitchFamily="18" charset="-78"/>
              <a:cs typeface="Adobe Arabic" panose="0204050305020109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51070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>
            <a:extLst>
              <a:ext uri="{FF2B5EF4-FFF2-40B4-BE49-F238E27FC236}">
                <a16:creationId xmlns:a16="http://schemas.microsoft.com/office/drawing/2014/main" id="{0B19E855-3485-4276-9F57-AF12D87AE958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735936"/>
            <a:ext cx="12191999" cy="8376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      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أَ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ْ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ُ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ُ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قصّةً 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ْ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ُ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دُ فيها م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ُ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حاو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َ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َ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ةَ </a:t>
            </a:r>
            <a:r>
              <a:rPr lang="ar-SA" sz="3600" b="1" u="sng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ثع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ْ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َ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ٍ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أكْلَ أحدِ الف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ِ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راخ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ِ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بِالاسْتِنادِ إلى 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703060201020203" pitchFamily="18" charset="-78"/>
                <a:cs typeface="Adobe Arabic" panose="02040703060201020203" pitchFamily="18" charset="-78"/>
              </a:rPr>
              <a:t>بنْيَةِ السَّرْدِ القَصَصِيِّ الآتِيةِ</a:t>
            </a:r>
            <a:r>
              <a:rPr lang="ar-LB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703060201020203" pitchFamily="18" charset="-78"/>
                <a:cs typeface="Adobe Arabic" panose="02040703060201020203" pitchFamily="18" charset="-78"/>
              </a:rPr>
              <a:t>:</a:t>
            </a:r>
          </a:p>
        </p:txBody>
      </p:sp>
      <p:sp>
        <p:nvSpPr>
          <p:cNvPr id="2" name="Rectangle 1"/>
          <p:cNvSpPr/>
          <p:nvPr/>
        </p:nvSpPr>
        <p:spPr>
          <a:xfrm>
            <a:off x="1935127" y="2009301"/>
            <a:ext cx="93141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r" rtl="1">
              <a:buFont typeface="+mj-lt"/>
              <a:buAutoNum type="arabicPeriod"/>
              <a:defRPr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الوضْعُ الأوَّل: في يومٍ من الأيّام، خَرَجَ الدّيكُ مَعَ الدَّجاجَةِ والفِراخِ في نُزْهَةٍ .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الحدثُ المُفاجِئ (أو الحَدَثُ المُبَدِّل أو الحَدَثُ الطّارِئُ): ابتعادُ أحدِ الفراخِ على الرَّغْمِ من تَنْبيه الدّيكِ لهُ والثَّعْلَبُ يُراقِبُهُ.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التأزّمُ أو العُقْدَةُ: انْقَضَّ الثَّعْلَبُ عَلَيْهِ، وَبَدَأَ الفَرْخُ بِالصِّياحِ.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الحلُّ: حيلَةُ الدّيك لإنقاذِ الفرخِ بعد أن سمعَه.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الوَضْعُ النِّهائِيُّ: شَكَرتِ الفِراخُ الدّيكَ، وأُعْجِبَتْ بِذَكائِهِ.</a:t>
            </a:r>
            <a:endParaRPr lang="en-US" sz="3200" dirty="0">
              <a:latin typeface="Adobe Arabic" panose="02040703060201020203" pitchFamily="18" charset="-78"/>
              <a:cs typeface="Adobe Arabic" panose="0204070306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30951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>
            <a:extLst>
              <a:ext uri="{FF2B5EF4-FFF2-40B4-BE49-F238E27FC236}">
                <a16:creationId xmlns:a16="http://schemas.microsoft.com/office/drawing/2014/main" id="{0B19E855-3485-4276-9F57-AF12D87AE958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735936"/>
            <a:ext cx="12191999" cy="8376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lvl="0" algn="r" rtl="1"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      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أَ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ْ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ُ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ُ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قصّةً 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ْ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ُ</a:t>
            </a:r>
            <a:r>
              <a:rPr lang="ar-SA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دُ فيها 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قِصَّةَ الأرْنَبِ المَغْرورِ وَالسُّلَحْفاةِ بِالاسْتِنادِ إلى </a:t>
            </a:r>
            <a:r>
              <a:rPr lang="ar-LB" sz="36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703060201020203" pitchFamily="18" charset="-78"/>
                <a:cs typeface="Adobe Arabic" panose="02040703060201020203" pitchFamily="18" charset="-78"/>
              </a:rPr>
              <a:t>بنْيَةِ السَّرْدِ القَصَصِيِّ</a:t>
            </a:r>
            <a:r>
              <a:rPr lang="ar-LB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703060201020203" pitchFamily="18" charset="-78"/>
                <a:cs typeface="Adobe Arabic" panose="02040703060201020203" pitchFamily="18" charset="-78"/>
              </a:rPr>
              <a:t>:</a:t>
            </a:r>
          </a:p>
        </p:txBody>
      </p:sp>
      <p:sp>
        <p:nvSpPr>
          <p:cNvPr id="2" name="Rectangle 1"/>
          <p:cNvSpPr/>
          <p:nvPr/>
        </p:nvSpPr>
        <p:spPr>
          <a:xfrm>
            <a:off x="1935127" y="2009301"/>
            <a:ext cx="93141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الوَضْعُ الأوَّلُ: كانَ هناكَ أرْنَبٌ مَغْرورٌ يَفْتَخْرُ بأنّه أَسْرَعُ الْحَيواناتِ، وَيَسْتَهْزِئُ بسُلَحْفاةٍ تَمْشي بِبُطْءٍ.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الحَدَثُ المُفاجِئُ: السّلَحْفاةُ تَقْتَرِحُ أنْ تَتَسابَقَ معَ الأرْنَبِ لِتَرى مَنِ الفائِز.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التأزّمُ أو العُقدةُ: توقُّفُ الأرْنَبِ عنِ الرَّكْضِ كي يَنامَ ويَأْخُذَ قِسْطًا من الرّاحةِ بسبب بُطْءِ السُّلَحْفاة</a:t>
            </a:r>
            <a:r>
              <a:rPr lang="ar-LB" sz="3200" dirty="0">
                <a:solidFill>
                  <a:srgbClr val="333333"/>
                </a:solidFill>
                <a:latin typeface="Adobe Arabic" panose="02040703060201020203" pitchFamily="18" charset="-78"/>
                <a:cs typeface="Adobe Arabic" panose="02040703060201020203" pitchFamily="18" charset="-78"/>
              </a:rPr>
              <a:t>.</a:t>
            </a:r>
            <a:endParaRPr lang="ar-LB" sz="3200" dirty="0">
              <a:latin typeface="Adobe Arabic" panose="02040703060201020203" pitchFamily="18" charset="-78"/>
              <a:cs typeface="Adobe Arabic" panose="02040703060201020203" pitchFamily="18" charset="-78"/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الحلُّ: مُتابَعَةُ السُّلَحْفاةِ طريقَها وَتَحْقيقُ الفوزِ.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الوضعُ النّهائيُّ: </a:t>
            </a:r>
            <a:r>
              <a:rPr lang="ar-LB" sz="3200" dirty="0" err="1">
                <a:latin typeface="Adobe Arabic" panose="02040703060201020203" pitchFamily="18" charset="-78"/>
                <a:cs typeface="Adobe Arabic" panose="02040703060201020203" pitchFamily="18" charset="-78"/>
              </a:rPr>
              <a:t>تفاجُؤُ</a:t>
            </a: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 الأرنَبِ، وبُكاؤُهُ على خَسارَتِه</a:t>
            </a:r>
            <a:r>
              <a:rPr lang="ar-LB" sz="2000" dirty="0">
                <a:latin typeface="Adobe Arabic" panose="02040703060201020203" pitchFamily="18" charset="-78"/>
                <a:cs typeface="Adobe Arabic" panose="02040703060201020203" pitchFamily="18" charset="-78"/>
              </a:rPr>
              <a:t>.</a:t>
            </a:r>
            <a:endParaRPr lang="en-US" sz="2000" dirty="0">
              <a:latin typeface="Adobe Arabic" panose="02040703060201020203" pitchFamily="18" charset="-78"/>
              <a:cs typeface="Adobe Arabic" panose="0204070306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0153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>
            <a:extLst>
              <a:ext uri="{FF2B5EF4-FFF2-40B4-BE49-F238E27FC236}">
                <a16:creationId xmlns:a16="http://schemas.microsoft.com/office/drawing/2014/main" id="{0B19E855-3485-4276-9F57-AF12D87AE958}"/>
              </a:ext>
            </a:extLst>
          </p:cNvPr>
          <p:cNvSpPr>
            <a:spLocks noChangeArrowheads="1"/>
          </p:cNvSpPr>
          <p:nvPr/>
        </p:nvSpPr>
        <p:spPr bwMode="gray">
          <a:xfrm>
            <a:off x="1" y="526524"/>
            <a:ext cx="12191999" cy="193283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lvl="0" algn="r" rtl="1">
              <a:lnSpc>
                <a:spcPct val="150000"/>
              </a:lnSpc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    </a:t>
            </a:r>
            <a:r>
              <a:rPr lang="ar-LB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 </a:t>
            </a:r>
            <a:r>
              <a:rPr lang="ar-LB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اُكْتُ</a:t>
            </a:r>
            <a:r>
              <a:rPr lang="ar-SA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</a:t>
            </a:r>
            <a:r>
              <a:rPr lang="ar-LB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ْ</a:t>
            </a:r>
            <a:r>
              <a:rPr lang="ar-SA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قصّةً </a:t>
            </a:r>
            <a:r>
              <a:rPr lang="ar-LB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تَتَحَدَّثُ فيها عَنْ حادِثَةٍ حَصَلَتْ مَعَكَ في رِحْلَةٍ قُمْتَ بِها مَعَ أصْدِقائِكَ. انطلاقًا  من بنْيةِ السَّرْدِ القَصَصِيِّ الّتي تَضَعُها</a:t>
            </a:r>
            <a:r>
              <a:rPr lang="ar-LB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703060201020203" pitchFamily="18" charset="-78"/>
                <a:cs typeface="Adobe Arabic" panose="02040703060201020203" pitchFamily="18" charset="-78"/>
              </a:rPr>
              <a:t>:</a:t>
            </a:r>
          </a:p>
        </p:txBody>
      </p:sp>
      <p:sp>
        <p:nvSpPr>
          <p:cNvPr id="2" name="Rectangle 1"/>
          <p:cNvSpPr/>
          <p:nvPr/>
        </p:nvSpPr>
        <p:spPr>
          <a:xfrm>
            <a:off x="1971467" y="2459360"/>
            <a:ext cx="93141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LB" sz="3200" b="1" dirty="0">
                <a:latin typeface="Adobe Arabic" panose="02040703060201020203" pitchFamily="18" charset="-78"/>
                <a:cs typeface="Adobe Arabic" panose="02040703060201020203" pitchFamily="18" charset="-78"/>
              </a:rPr>
              <a:t>بنيةُ السّرد القصصيّ: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الوَضْعُ الأوَّل: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الحدثُ المفاجئ: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التأزّمُ أو العُقدة: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الحلُّ: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LB" sz="3200" dirty="0">
                <a:latin typeface="Adobe Arabic" panose="02040703060201020203" pitchFamily="18" charset="-78"/>
                <a:cs typeface="Adobe Arabic" panose="02040703060201020203" pitchFamily="18" charset="-78"/>
              </a:rPr>
              <a:t>الوضعُ النّهائيُّ:</a:t>
            </a:r>
            <a:endParaRPr lang="en-US" sz="2000" dirty="0">
              <a:latin typeface="Adobe Arabic" panose="02040703060201020203" pitchFamily="18" charset="-78"/>
              <a:cs typeface="Adobe Arabic" panose="0204070306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9029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334092"/>
              </p:ext>
            </p:extLst>
          </p:nvPr>
        </p:nvGraphicFramePr>
        <p:xfrm>
          <a:off x="1146322" y="383181"/>
          <a:ext cx="9916300" cy="5599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16300">
                  <a:extLst>
                    <a:ext uri="{9D8B030D-6E8A-4147-A177-3AD203B41FA5}">
                      <a16:colId xmlns:a16="http://schemas.microsoft.com/office/drawing/2014/main" val="803915069"/>
                    </a:ext>
                  </a:extLst>
                </a:gridCol>
              </a:tblGrid>
              <a:tr h="626753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قَواعِدُ الْكِتابَةِ الصَّحيحَةِ</a:t>
                      </a:r>
                      <a:endParaRPr lang="en-US" sz="28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  <a:p>
                      <a:endParaRPr lang="en-US" sz="28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2328362"/>
                  </a:ext>
                </a:extLst>
              </a:tr>
              <a:tr h="439712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كَتَبْتُ فِقْرَةً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م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ُ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ت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س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ل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س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ل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َةَ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ال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أ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ف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كار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و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م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ُ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ت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راب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ط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َةً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.</a:t>
                      </a:r>
                      <a:endParaRPr lang="ar-LB" sz="3000" kern="12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078400"/>
                  </a:ext>
                </a:extLst>
              </a:tr>
              <a:tr h="439712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تَرَكْتُ فَراغًا في بِدايَةِ الْفِقْرَةِ.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7307894"/>
                  </a:ext>
                </a:extLst>
              </a:tr>
              <a:tr h="447722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اِلْتَزَمْتُ بِمَوْضوعِ النّصّ.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196862"/>
                  </a:ext>
                </a:extLst>
              </a:tr>
              <a:tr h="631607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اِ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س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ت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خ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د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م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ْتُ</a:t>
                      </a:r>
                      <a:r>
                        <a:rPr lang="ar-LB" sz="3000" kern="1200" baseline="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الْمُفْرَداتِ الْ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ف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صيح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ة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 </a:t>
                      </a:r>
                      <a:r>
                        <a:rPr lang="ar-LB" sz="3000" kern="1200" baseline="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الْمُناسِبَةَ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.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</a:t>
                      </a:r>
                      <a:endParaRPr lang="ar-LB" sz="3000" kern="12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6846"/>
                  </a:ext>
                </a:extLst>
              </a:tr>
              <a:tr h="631607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32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راعيتُ </a:t>
                      </a:r>
                      <a:r>
                        <a:rPr lang="ar-LB" sz="3200" b="0" u="none" dirty="0">
                          <a:solidFill>
                            <a:schemeClr val="tx1"/>
                          </a:solidFill>
                          <a:latin typeface="Adobe Arabic" panose="02040703060201020203" pitchFamily="18" charset="-78"/>
                          <a:cs typeface="Adobe Arabic" panose="02040703060201020203" pitchFamily="18" charset="-78"/>
                        </a:rPr>
                        <a:t>بنيةَ السّردِ القصصيّ</a:t>
                      </a:r>
                      <a:r>
                        <a:rPr lang="ar-LB" sz="32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.</a:t>
                      </a:r>
                      <a:endParaRPr kumimoji="0" lang="ar-LB" sz="3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926792"/>
                  </a:ext>
                </a:extLst>
              </a:tr>
              <a:tr h="872795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راج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ع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ْتُ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ما ك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ت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َبْتُ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م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ُ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راع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يًا ع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لامات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ال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ْوَقْفِ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و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ال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إ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م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لاء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. </a:t>
                      </a:r>
                      <a:endParaRPr lang="en-US" sz="3000" kern="12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86265"/>
                  </a:ext>
                </a:extLst>
              </a:tr>
              <a:tr h="872795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ك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ت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ب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ْتُ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ب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خ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طّ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ٍ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واض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ح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ٍ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م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ُ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راع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ي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ً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ا ال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م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سافات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ال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م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ُ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ناس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ب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ة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ب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ي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ن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ال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ْ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ك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َ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ل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مات</a:t>
                      </a:r>
                      <a:r>
                        <a:rPr lang="ar-LB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ِ</a:t>
                      </a:r>
                      <a:r>
                        <a:rPr lang="ar-SA" sz="3000" kern="1200" dirty="0">
                          <a:solidFill>
                            <a:schemeClr val="tx1"/>
                          </a:solidFill>
                          <a:effectLst/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.</a:t>
                      </a:r>
                      <a:endParaRPr lang="ar-LB" sz="3000" kern="1200" dirty="0">
                        <a:solidFill>
                          <a:schemeClr val="tx1"/>
                        </a:solidFill>
                        <a:effectLst/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593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42745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408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Adobe Arabic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Ruba El Nouaime</dc:creator>
  <cp:lastModifiedBy>Samia Ghorayeb</cp:lastModifiedBy>
  <cp:revision>8</cp:revision>
  <dcterms:created xsi:type="dcterms:W3CDTF">2021-10-15T14:16:33Z</dcterms:created>
  <dcterms:modified xsi:type="dcterms:W3CDTF">2022-02-26T16:13:09Z</dcterms:modified>
</cp:coreProperties>
</file>