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0" name="Nabiha Kaiss" initials="NK" lastIdx="66" clrIdx="0">
    <p:extLst>
      <p:ext uri="{19B8F6BF-5375-455C-9EA6-DF929625EA0E}">
        <p15:presenceInfo xmlns:p15="http://schemas.microsoft.com/office/powerpoint/2012/main" userId="S-1-5-21-748366731-1357122860-3844146377-12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3455" autoAdjust="0"/>
  </p:normalViewPr>
  <p:slideViewPr>
    <p:cSldViewPr snapToGrid="0">
      <p:cViewPr varScale="1">
        <p:scale>
          <a:sx n="43" d="100"/>
          <a:sy n="43" d="100"/>
        </p:scale>
        <p:origin x="21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4AA93-9D18-4FE7-AF74-1BFBF256201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7AC6B-D010-4EB4-81A4-4EE003487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33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sz="1800" b="1" u="sng" dirty="0"/>
              <a:t>تقول المعلّمة</a:t>
            </a:r>
            <a:endParaRPr lang="en-US" sz="1800" b="1" u="sng" dirty="0"/>
          </a:p>
          <a:p>
            <a:pPr algn="r" rtl="1"/>
            <a:r>
              <a:rPr lang="ar-LB" sz="1200" dirty="0"/>
              <a:t>هَلْ أَعْجَبَتْكُمُ الْقصَّةُ؟ اِضْغَطوا عَلى الْإِجابَةِ الَّتي تُناسِبُكُمْ</a:t>
            </a:r>
          </a:p>
          <a:p>
            <a:pPr algn="r" rtl="1"/>
            <a:r>
              <a:rPr lang="ar-LB" sz="1200" dirty="0"/>
              <a:t>نَعَمْ، أَعْجَبَتْني كَثيرًا.</a:t>
            </a:r>
          </a:p>
          <a:p>
            <a:pPr algn="r" rtl="1"/>
            <a:r>
              <a:rPr lang="ar-LB" sz="1200" dirty="0"/>
              <a:t>نَعَمْ، أَعْجَبَتْني قَليلًا.</a:t>
            </a:r>
          </a:p>
          <a:p>
            <a:pPr algn="r" rtl="1"/>
            <a:r>
              <a:rPr lang="ar-LB" sz="1200" dirty="0"/>
              <a:t>كَلّا، لَمْ تُعْجِبْني.</a:t>
            </a:r>
          </a:p>
          <a:p>
            <a:pPr algn="r" rtl="1"/>
            <a:endParaRPr lang="en-US" sz="1200" dirty="0"/>
          </a:p>
          <a:p>
            <a:pPr algn="r" rtl="1"/>
            <a:endParaRPr lang="ar-LB" sz="1200" dirty="0"/>
          </a:p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ت</a:t>
            </a:r>
            <a:r>
              <a:rPr lang="ar-LB" sz="12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َوْجيهاتٌ لِلْمُعَلِّمِ/ةِ: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/>
              <a:t>شجّعوا التلامذة على إبداء رأيهم في القصّة ودعم آرائهم بحجج مناسبة أي أن لا نكتفي بقبول الإجابة بِنعم أو لا وإنما نطلب إليهم تعليل الإجابة.</a:t>
            </a:r>
            <a:endParaRPr lang="en-US" sz="1200" dirty="0"/>
          </a:p>
          <a:p>
            <a:pPr algn="r" rtl="1"/>
            <a:r>
              <a:rPr lang="ar-LB" dirty="0"/>
              <a:t>أن كنتم تطبِّقون هذا التمرين مع التلامذة في الصفِّ،  اطلبوا إليهم أن يشكلوا فرقًا ثنائيّة ويخبر بعضهم بعضًا عن رأيه في القِصَّة. </a:t>
            </a:r>
          </a:p>
          <a:p>
            <a:pPr algn="r" rtl="1"/>
            <a:r>
              <a:rPr lang="ar-LB" dirty="0"/>
              <a:t>نمذجوا الإجابة للتلامذة قبل أن تضعوهم في مجموعات.</a:t>
            </a:r>
            <a:endParaRPr lang="en-US" dirty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567E13-77E3-49C1-AE2D-684752D4FE2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7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LB" sz="1200" b="1" u="sng" dirty="0"/>
              <a:t>تقول المعلّمة</a:t>
            </a:r>
            <a:endParaRPr lang="en-US" sz="1200" b="1" u="sng" dirty="0"/>
          </a:p>
          <a:p>
            <a:pPr marL="0" indent="0" algn="r" rtl="1">
              <a:spcBef>
                <a:spcPts val="0"/>
              </a:spcBef>
              <a:spcAft>
                <a:spcPts val="600"/>
              </a:spcAft>
              <a:buNone/>
            </a:pPr>
            <a:r>
              <a:rPr lang="ar-LB" sz="1200" dirty="0"/>
              <a:t>هَلْ تُذَكِّرُكُمْ هذِهِ الْقِصّةُ بِتَجْرِبَةٍ مَماثِلَةٍ حَصَلَتْ مَعَكُمْ؟ أَخبِرونا عنها.</a:t>
            </a:r>
          </a:p>
          <a:p>
            <a:pPr algn="r" rtl="1"/>
            <a:endParaRPr lang="ar-LB" sz="1200" dirty="0"/>
          </a:p>
          <a:p>
            <a:pPr algn="r" rtl="1"/>
            <a:r>
              <a:rPr lang="ar-LB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ت</a:t>
            </a:r>
            <a:r>
              <a:rPr lang="ar-LB" sz="12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َوْجيهاتٌ لِلْمُعَلِّمِ/ةِ: 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u="non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خَصّصوا وَقْتًا لِلتَّلامِذَة حَتّى يُخْبِروكُمْ عَنْ تَجارِبِهِمْ، وهكذا تعزّزون </a:t>
            </a:r>
            <a:r>
              <a:rPr lang="ar-LB" dirty="0"/>
              <a:t>استراتيجية</a:t>
            </a:r>
            <a:r>
              <a:rPr lang="ar-LB" baseline="0" dirty="0"/>
              <a:t> "الربط بتجربة مماثلة" لديهم.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u="non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أَوْ</a:t>
            </a:r>
            <a:r>
              <a:rPr lang="ar-LB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ا</a:t>
            </a:r>
            <a:r>
              <a:rPr lang="ar-LB" sz="1200" u="non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ِسْتَمِعوا إِلى 2-3 مِنَ التَّلامِذَةِ ثُمَّ اطْلُبوا </a:t>
            </a:r>
            <a:r>
              <a:rPr lang="ar-LB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إِلَي</a:t>
            </a:r>
            <a:r>
              <a:rPr lang="ar-LB" sz="1200" u="non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ْهُمْ</a:t>
            </a:r>
            <a:r>
              <a:rPr lang="ar-LB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LB" sz="1200" u="non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أَنْ يُشَكِّلوا فِرَقًا ثُنائِيَّةً وَيُخْبِرُ بَعْضَهُمْ بَعْضًا عَنْ</a:t>
            </a:r>
            <a:r>
              <a:rPr lang="ar-LB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ar-LB" dirty="0"/>
              <a:t>رأيهم في القصة</a:t>
            </a:r>
            <a:r>
              <a:rPr lang="ar-LB" sz="1200" u="none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dirty="0" err="1"/>
              <a:t>نمذجوا</a:t>
            </a:r>
            <a:r>
              <a:rPr lang="ar-LB" dirty="0"/>
              <a:t> الإجابةَ للتلامذةِ قبل أن تضعوهم في مجموعات.</a:t>
            </a:r>
            <a:endParaRPr lang="en-US" sz="1200" u="none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/>
            <a:endParaRPr lang="en-US" dirty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567E13-77E3-49C1-AE2D-684752D4FE2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958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4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01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650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90" y="62147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1624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9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1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9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69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092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12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2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1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07E94-8EA3-4463-8558-CEB77CD6179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6A714-8AAE-4C7F-8B33-75E0C522B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27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1B3CD58-853F-4734-B416-459582C00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4DC47C9-F440-4FF4-9299-89E6A7E66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1F2968-4781-4C8F-83B2-046D31ABFCBD}"/>
              </a:ext>
            </a:extLst>
          </p:cNvPr>
          <p:cNvSpPr txBox="1"/>
          <p:nvPr/>
        </p:nvSpPr>
        <p:spPr>
          <a:xfrm>
            <a:off x="0" y="891441"/>
            <a:ext cx="121920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r" rtl="1">
              <a:defRPr/>
            </a:pPr>
            <a:r>
              <a:rPr lang="en-US" sz="40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	</a:t>
            </a:r>
            <a:r>
              <a:rPr lang="ar-LB" sz="4000" b="1">
                <a:latin typeface="Adobe Arabic" panose="02040503050201020203" pitchFamily="18" charset="-78"/>
                <a:cs typeface="Adobe Arabic" panose="02040503050201020203" pitchFamily="18" charset="-78"/>
              </a:rPr>
              <a:t>هَلْ أَعْجَبَتْكُم </a:t>
            </a:r>
            <a:r>
              <a:rPr lang="ar-LB" sz="40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الْقِصَّةُ؟ لِماذا؟</a:t>
            </a:r>
            <a:endParaRPr lang="en-US" sz="40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9C2C9D7-3DC5-4E1C-BD1B-42BA9E9ED6F3}"/>
              </a:ext>
            </a:extLst>
          </p:cNvPr>
          <p:cNvGraphicFramePr>
            <a:graphicFrameLocks noGrp="1"/>
          </p:cNvGraphicFramePr>
          <p:nvPr/>
        </p:nvGraphicFramePr>
        <p:xfrm>
          <a:off x="5636527" y="2999220"/>
          <a:ext cx="5360025" cy="2249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1780">
                  <a:extLst>
                    <a:ext uri="{9D8B030D-6E8A-4147-A177-3AD203B41FA5}">
                      <a16:colId xmlns:a16="http://schemas.microsoft.com/office/drawing/2014/main" val="2951217429"/>
                    </a:ext>
                  </a:extLst>
                </a:gridCol>
                <a:gridCol w="1058245">
                  <a:extLst>
                    <a:ext uri="{9D8B030D-6E8A-4147-A177-3AD203B41FA5}">
                      <a16:colId xmlns:a16="http://schemas.microsoft.com/office/drawing/2014/main" val="3235570498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128016" lvl="1" indent="0" algn="r" rtl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 3" pitchFamily="18" charset="2"/>
                        <a:buNone/>
                      </a:pPr>
                      <a:r>
                        <a:rPr lang="ar-LB" sz="3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نَعَمْ، أَعْجَبَتْني كَثيرًا.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71500" indent="-571500"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85000"/>
                        <a:buFont typeface="Courier New" panose="02070309020205020404" pitchFamily="49" charset="0"/>
                        <a:buChar char="o"/>
                      </a:pPr>
                      <a:r>
                        <a:rPr lang="en-US" sz="36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</a:t>
                      </a:r>
                      <a:endParaRPr lang="en-GB" sz="36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1505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 </a:t>
                      </a:r>
                      <a:r>
                        <a:rPr lang="ar-LB" sz="36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نَعَمْ، أَعْجَبَتْني قَليلًا.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71500" indent="-571500"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85000"/>
                        <a:buFont typeface="Courier New" panose="02070309020205020404" pitchFamily="49" charset="0"/>
                        <a:buChar char="o"/>
                      </a:pPr>
                      <a:r>
                        <a:rPr lang="en-US" sz="36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 </a:t>
                      </a:r>
                      <a:endParaRPr lang="en-GB" sz="36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00266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128016" lvl="1" indent="0" algn="r" rtl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Wingdings 3" pitchFamily="18" charset="2"/>
                        <a:buNone/>
                      </a:pPr>
                      <a:r>
                        <a:rPr lang="ar-LB" sz="3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كَلّا، لَمْ تُعِجِبْني.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71500" indent="-571500" algn="ctr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SzPct val="85000"/>
                        <a:buFont typeface="Courier New" panose="02070309020205020404" pitchFamily="49" charset="0"/>
                        <a:buChar char="o"/>
                      </a:pPr>
                      <a:r>
                        <a:rPr lang="en-US" sz="36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Adobe Arabic" panose="02040503050201020203" pitchFamily="18" charset="-78"/>
                          <a:ea typeface="+mn-ea"/>
                          <a:cs typeface="Adobe Arabic" panose="02040503050201020203" pitchFamily="18" charset="-78"/>
                        </a:rPr>
                        <a:t> </a:t>
                      </a:r>
                      <a:endParaRPr lang="en-GB" sz="36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dobe Arabic" panose="02040503050201020203" pitchFamily="18" charset="-78"/>
                        <a:ea typeface="+mn-ea"/>
                        <a:cs typeface="Adobe Arabic" panose="02040503050201020203" pitchFamily="18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4146290"/>
                  </a:ext>
                </a:extLst>
              </a:tr>
            </a:tbl>
          </a:graphicData>
        </a:graphic>
      </p:graphicFrame>
      <p:pic>
        <p:nvPicPr>
          <p:cNvPr id="13" name="Picture 12" descr="do u like the story.png">
            <a:extLst>
              <a:ext uri="{FF2B5EF4-FFF2-40B4-BE49-F238E27FC236}">
                <a16:creationId xmlns:a16="http://schemas.microsoft.com/office/drawing/2014/main" id="{20E7FB50-55B3-4234-87A6-03763FA9868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75266" y="2342211"/>
            <a:ext cx="3193398" cy="31933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69513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1B3CD58-853F-4734-B416-459582C00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C4DC47C9-F440-4FF4-9299-89E6A7E66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1F2968-4781-4C8F-83B2-046D31ABFCBD}"/>
              </a:ext>
            </a:extLst>
          </p:cNvPr>
          <p:cNvSpPr txBox="1"/>
          <p:nvPr/>
        </p:nvSpPr>
        <p:spPr>
          <a:xfrm>
            <a:off x="0" y="891441"/>
            <a:ext cx="121920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just" rtl="1"/>
            <a:r>
              <a:rPr lang="en-US" sz="40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	</a:t>
            </a:r>
            <a:r>
              <a:rPr lang="ar-LB" sz="4000" b="1" dirty="0">
                <a:latin typeface="Adobe Arabic" panose="02040503050201020203" pitchFamily="18" charset="-78"/>
                <a:cs typeface="Adobe Arabic" panose="02040503050201020203" pitchFamily="18" charset="-78"/>
              </a:rPr>
              <a:t>هَلْ تُذَكِّرُكُمْ هذِهِ الْقِصَّةُ بِقِصَّةٍ مُماثِلَةٍ حَصَلَتْ مَعَكُمْ؟ أُخبِرُ قِصَّتي.</a:t>
            </a:r>
            <a:endParaRPr lang="en-US" sz="40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7A046B65-13D4-4F6F-960F-D29A8A7489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835" y="2404209"/>
            <a:ext cx="3402330" cy="34023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34824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198</Words>
  <Application>Microsoft Office PowerPoint</Application>
  <PresentationFormat>Widescreen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Adobe Arabic</vt:lpstr>
      <vt:lpstr>Arial</vt:lpstr>
      <vt:lpstr>Calibri</vt:lpstr>
      <vt:lpstr>Calibri Light</vt:lpstr>
      <vt:lpstr>Courier New</vt:lpstr>
      <vt:lpstr>Wingdings 3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Ruba El Nouaime</dc:creator>
  <cp:lastModifiedBy>Samia Ghorayeb</cp:lastModifiedBy>
  <cp:revision>8</cp:revision>
  <dcterms:created xsi:type="dcterms:W3CDTF">2021-10-14T12:44:41Z</dcterms:created>
  <dcterms:modified xsi:type="dcterms:W3CDTF">2022-02-26T16:09:39Z</dcterms:modified>
</cp:coreProperties>
</file>