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3.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4.xml" ContentType="application/vnd.openxmlformats-officedocument.presentationml.tags+xml"/>
  <Override PartName="/ppt/notesSlides/notesSlide37.xml" ContentType="application/vnd.openxmlformats-officedocument.presentationml.notesSlide+xml"/>
  <Override PartName="/ppt/tags/tag15.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16.xml" ContentType="application/vnd.openxmlformats-officedocument.presentationml.tags+xml"/>
  <Override PartName="/ppt/notesSlides/notesSlide50.xml" ContentType="application/vnd.openxmlformats-officedocument.presentationml.notesSlide+xml"/>
  <Override PartName="/ppt/tags/tag17.xml" ContentType="application/vnd.openxmlformats-officedocument.presentationml.tags+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258" r:id="rId3"/>
    <p:sldId id="259" r:id="rId4"/>
    <p:sldId id="260" r:id="rId5"/>
    <p:sldId id="261" r:id="rId6"/>
    <p:sldId id="262" r:id="rId7"/>
    <p:sldId id="263" r:id="rId8"/>
    <p:sldId id="264" r:id="rId9"/>
    <p:sldId id="265" r:id="rId10"/>
    <p:sldId id="335" r:id="rId11"/>
    <p:sldId id="267" r:id="rId12"/>
    <p:sldId id="268" r:id="rId13"/>
    <p:sldId id="336"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1850" r:id="rId36"/>
    <p:sldId id="292" r:id="rId37"/>
    <p:sldId id="293" r:id="rId38"/>
    <p:sldId id="294" r:id="rId39"/>
    <p:sldId id="295" r:id="rId40"/>
    <p:sldId id="296" r:id="rId41"/>
    <p:sldId id="1849" r:id="rId42"/>
    <p:sldId id="298" r:id="rId43"/>
    <p:sldId id="299" r:id="rId44"/>
    <p:sldId id="1847" r:id="rId45"/>
    <p:sldId id="1848"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1711" r:id="rId61"/>
    <p:sldId id="343" r:id="rId62"/>
    <p:sldId id="319" r:id="rId63"/>
    <p:sldId id="347" r:id="rId64"/>
    <p:sldId id="349" r:id="rId65"/>
    <p:sldId id="356" r:id="rId66"/>
    <p:sldId id="355" r:id="rId67"/>
    <p:sldId id="351" r:id="rId68"/>
    <p:sldId id="354" r:id="rId69"/>
    <p:sldId id="353" r:id="rId70"/>
    <p:sldId id="330" r:id="rId71"/>
    <p:sldId id="331" r:id="rId72"/>
    <p:sldId id="333" r:id="rId73"/>
    <p:sldId id="334"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Ruba El Nouaime" initials="REN" lastIdx="42" clrIdx="1">
    <p:extLst>
      <p:ext uri="{19B8F6BF-5375-455C-9EA6-DF929625EA0E}">
        <p15:presenceInfo xmlns:p15="http://schemas.microsoft.com/office/powerpoint/2012/main" userId="S-1-5-21-748366731-1357122860-3844146377-1657" providerId="AD"/>
      </p:ext>
    </p:extLst>
  </p:cmAuthor>
  <p:cmAuthor id="10" name="Abdallah" initials="A" lastIdx="142" clrIdx="0">
    <p:extLst>
      <p:ext uri="{19B8F6BF-5375-455C-9EA6-DF929625EA0E}">
        <p15:presenceInfo xmlns:p15="http://schemas.microsoft.com/office/powerpoint/2012/main" userId="Abdallah" providerId="None"/>
      </p:ext>
    </p:extLst>
  </p:cmAuthor>
  <p:cmAuthor id="11" name="PF0F6HPA" initials="P" lastIdx="99" clrIdx="2">
    <p:extLst>
      <p:ext uri="{19B8F6BF-5375-455C-9EA6-DF929625EA0E}">
        <p15:presenceInfo xmlns:p15="http://schemas.microsoft.com/office/powerpoint/2012/main" userId="PF0F6HP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273" autoAdjust="0"/>
  </p:normalViewPr>
  <p:slideViewPr>
    <p:cSldViewPr snapToGrid="0">
      <p:cViewPr varScale="1">
        <p:scale>
          <a:sx n="66" d="100"/>
          <a:sy n="66" d="100"/>
        </p:scale>
        <p:origin x="1301"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103161-3191-47E9-BBDB-577126502ACB}"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301413-8C7D-4357-AF62-3C295C66F8A7}" type="slidenum">
              <a:rPr lang="en-US" smtClean="0"/>
              <a:t>‹#›</a:t>
            </a:fld>
            <a:endParaRPr lang="en-US"/>
          </a:p>
        </p:txBody>
      </p:sp>
    </p:spTree>
    <p:extLst>
      <p:ext uri="{BB962C8B-B14F-4D97-AF65-F5344CB8AC3E}">
        <p14:creationId xmlns:p14="http://schemas.microsoft.com/office/powerpoint/2010/main" val="334104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L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321881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lgn="r" rtl="1">
              <a:lnSpc>
                <a:spcPct val="150000"/>
              </a:lnSpc>
              <a:buNone/>
            </a:pPr>
            <a:endParaRPr lang="en-US" sz="1200" b="1" u="sng"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52236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endParaRPr lang="ar-S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89512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05197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7233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278864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15</a:t>
            </a:fld>
            <a:endParaRPr lang="en-US"/>
          </a:p>
        </p:txBody>
      </p:sp>
    </p:spTree>
    <p:extLst>
      <p:ext uri="{BB962C8B-B14F-4D97-AF65-F5344CB8AC3E}">
        <p14:creationId xmlns:p14="http://schemas.microsoft.com/office/powerpoint/2010/main" val="2698900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16</a:t>
            </a:fld>
            <a:endParaRPr lang="en-US"/>
          </a:p>
        </p:txBody>
      </p:sp>
    </p:spTree>
    <p:extLst>
      <p:ext uri="{BB962C8B-B14F-4D97-AF65-F5344CB8AC3E}">
        <p14:creationId xmlns:p14="http://schemas.microsoft.com/office/powerpoint/2010/main" val="3264101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b="0" u="none" kern="1200" dirty="0">
                <a:solidFill>
                  <a:schemeClr val="tx1"/>
                </a:solidFill>
                <a:latin typeface="Adobe Arabic" panose="02040503050201020203" pitchFamily="18" charset="-78"/>
                <a:ea typeface="+mn-ea"/>
                <a:cs typeface="Adobe Arabic" panose="02040503050201020203" pitchFamily="18" charset="-78"/>
              </a:rPr>
              <a:t>والآن سأقوم ب</a:t>
            </a:r>
            <a:r>
              <a:rPr lang="ar-LB" sz="1200" b="0" kern="1200" dirty="0">
                <a:solidFill>
                  <a:schemeClr val="tx1"/>
                </a:solidFill>
                <a:effectLst/>
                <a:latin typeface="+mn-lt"/>
                <a:ea typeface="+mn-ea"/>
                <a:cs typeface="+mn-cs"/>
              </a:rPr>
              <a:t>قراءة النّصّ قراءة نموذجيّة</a:t>
            </a:r>
            <a:r>
              <a:rPr lang="ar-LB" sz="1200" kern="1200" baseline="0" dirty="0">
                <a:solidFill>
                  <a:schemeClr val="tx1"/>
                </a:solidFill>
                <a:effectLst/>
                <a:latin typeface="+mn-lt"/>
                <a:ea typeface="+mn-ea"/>
                <a:cs typeface="+mn-cs"/>
              </a:rPr>
              <a:t>، اصغوا جيّدًا.</a:t>
            </a:r>
            <a:endParaRPr lang="en-US" sz="120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b="1" kern="1200" dirty="0">
                <a:solidFill>
                  <a:schemeClr val="tx1"/>
                </a:solidFill>
                <a:effectLst/>
                <a:latin typeface="+mn-lt"/>
                <a:ea typeface="+mn-ea"/>
                <a:cs typeface="+mn-cs"/>
              </a:rPr>
              <a:t>ت</a:t>
            </a:r>
            <a:r>
              <a:rPr lang="ar-LB" sz="1200" b="1" u="sng" kern="1200" dirty="0">
                <a:solidFill>
                  <a:schemeClr val="tx1"/>
                </a:solidFill>
                <a:effectLst/>
                <a:latin typeface="+mn-lt"/>
                <a:ea typeface="+mn-ea"/>
                <a:cs typeface="+mn-cs"/>
              </a:rPr>
              <a:t>َوْجيهاتٌ لِلْمُعَلِّمِ/ةِ: </a:t>
            </a:r>
            <a:endParaRPr lang="ar-LB" sz="1200" b="1" u="sng" kern="1200" dirty="0">
              <a:solidFill>
                <a:schemeClr val="tx1"/>
              </a:solidFill>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mn-lt"/>
                <a:ea typeface="+mn-ea"/>
                <a:cs typeface="+mn-cs"/>
              </a:rPr>
              <a:t>قراءة المعلِّم/ةالنموذجيّة وال</a:t>
            </a:r>
            <a:r>
              <a:rPr lang="ar-LB" sz="1200" kern="1200" baseline="0" dirty="0">
                <a:solidFill>
                  <a:schemeClr val="tx1"/>
                </a:solidFill>
                <a:effectLst/>
                <a:latin typeface="+mn-lt"/>
                <a:ea typeface="+mn-ea"/>
                <a:cs typeface="+mn-cs"/>
              </a:rPr>
              <a:t>تفاعليّة مع النّصّ، </a:t>
            </a:r>
            <a:r>
              <a:rPr lang="ar-LB" sz="1200" kern="1200" dirty="0">
                <a:solidFill>
                  <a:schemeClr val="tx1"/>
                </a:solidFill>
                <a:effectLst/>
                <a:latin typeface="+mn-lt"/>
                <a:ea typeface="+mn-ea"/>
                <a:cs typeface="+mn-cs"/>
              </a:rPr>
              <a:t>يراعي فيها النطق السليم وضبط مخارج الحروف</a:t>
            </a:r>
            <a:r>
              <a:rPr lang="ar-LB" sz="1200" kern="1200" baseline="0" dirty="0">
                <a:solidFill>
                  <a:schemeClr val="tx1"/>
                </a:solidFill>
                <a:effectLst/>
                <a:latin typeface="+mn-lt"/>
                <a:ea typeface="+mn-ea"/>
                <a:cs typeface="+mn-cs"/>
              </a:rPr>
              <a:t> وحسن استخدام التّنغيم وعلامات الوقف والتّحكم بالصوت حسب المعاني.</a:t>
            </a:r>
            <a:endParaRPr lang="ar-L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46E482A-DDB3-40FF-89A4-23361A5A5CFF}" type="slidenum">
              <a:rPr lang="en-US" smtClean="0"/>
              <a:pPr/>
              <a:t>17</a:t>
            </a:fld>
            <a:endParaRPr lang="en-US"/>
          </a:p>
        </p:txBody>
      </p:sp>
    </p:spTree>
    <p:extLst>
      <p:ext uri="{BB962C8B-B14F-4D97-AF65-F5344CB8AC3E}">
        <p14:creationId xmlns:p14="http://schemas.microsoft.com/office/powerpoint/2010/main" val="227682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LB" b="1" u="sng" dirty="0"/>
              <a:t>التّسجيلُ</a:t>
            </a:r>
            <a:r>
              <a:rPr lang="ar-LB" b="1" u="sng" baseline="0" dirty="0"/>
              <a:t> الصّوتيُّ:</a:t>
            </a:r>
          </a:p>
          <a:p>
            <a:pPr algn="just" rtl="1"/>
            <a:r>
              <a:rPr lang="ar-LB" b="0" u="none" baseline="0" dirty="0"/>
              <a:t>قراءة النّص</a:t>
            </a:r>
            <a:endParaRPr lang="en-US" b="0" u="none"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18</a:t>
            </a:fld>
            <a:endParaRPr lang="en-US"/>
          </a:p>
        </p:txBody>
      </p:sp>
    </p:spTree>
    <p:extLst>
      <p:ext uri="{BB962C8B-B14F-4D97-AF65-F5344CB8AC3E}">
        <p14:creationId xmlns:p14="http://schemas.microsoft.com/office/powerpoint/2010/main" val="1926249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LB" b="1" u="sng" dirty="0"/>
              <a:t>التّسجيلُ</a:t>
            </a:r>
            <a:r>
              <a:rPr lang="ar-LB" b="1" u="sng" baseline="0" dirty="0"/>
              <a:t> الصّوتيُّ:</a:t>
            </a:r>
          </a:p>
          <a:p>
            <a:pPr algn="just" rtl="1"/>
            <a:r>
              <a:rPr lang="ar-LB" b="0" u="none" baseline="0" dirty="0"/>
              <a:t>قراءة النّص</a:t>
            </a:r>
            <a:endParaRPr lang="en-US" b="0" u="none"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19</a:t>
            </a:fld>
            <a:endParaRPr lang="en-US"/>
          </a:p>
        </p:txBody>
      </p:sp>
    </p:spTree>
    <p:extLst>
      <p:ext uri="{BB962C8B-B14F-4D97-AF65-F5344CB8AC3E}">
        <p14:creationId xmlns:p14="http://schemas.microsoft.com/office/powerpoint/2010/main" val="408986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000" b="1" u="sng" kern="1200" dirty="0">
                <a:solidFill>
                  <a:schemeClr val="tx1"/>
                </a:solidFill>
                <a:latin typeface="Adobe Arabic" panose="02040503050201020203" pitchFamily="18" charset="-78"/>
                <a:ea typeface="+mn-ea"/>
                <a:cs typeface="Adobe Arabic" panose="02040503050201020203" pitchFamily="18" charset="-78"/>
              </a:rPr>
              <a:t>تقول المعلّمة:</a:t>
            </a:r>
          </a:p>
          <a:p>
            <a:pPr marL="0" marR="0" indent="0" algn="r" defTabSz="914400" rtl="1" eaLnBrk="1" fontAlgn="auto" latinLnBrk="0" hangingPunct="1">
              <a:lnSpc>
                <a:spcPct val="100000"/>
              </a:lnSpc>
              <a:spcBef>
                <a:spcPts val="0"/>
              </a:spcBef>
              <a:spcAft>
                <a:spcPts val="0"/>
              </a:spcAft>
              <a:buClrTx/>
              <a:buSzTx/>
              <a:buFontTx/>
              <a:buNone/>
              <a:tabLst/>
              <a:defRPr/>
            </a:pPr>
            <a:r>
              <a:rPr lang="ar-LB" sz="1000" b="1" u="sng" kern="1200" dirty="0">
                <a:solidFill>
                  <a:schemeClr val="tx1"/>
                </a:solidFill>
                <a:latin typeface="Adobe Arabic" panose="02040503050201020203" pitchFamily="18" charset="-78"/>
                <a:ea typeface="+mn-ea"/>
                <a:cs typeface="Adobe Arabic" panose="02040503050201020203" pitchFamily="18" charset="-78"/>
              </a:rPr>
              <a:t> </a:t>
            </a:r>
            <a:r>
              <a:rPr lang="ar-LB" sz="1000" b="0" u="none" kern="1200" dirty="0">
                <a:solidFill>
                  <a:schemeClr val="tx1"/>
                </a:solidFill>
                <a:latin typeface="Adobe Arabic" panose="02040503050201020203" pitchFamily="18" charset="-78"/>
                <a:ea typeface="+mn-ea"/>
                <a:cs typeface="Adobe Arabic" panose="02040503050201020203" pitchFamily="18" charset="-78"/>
              </a:rPr>
              <a:t>ماذا أَتَوَقَّعُ مِنَ العُنْوانِ والصُّورَةِ عَلى الغِلافِ؟</a:t>
            </a:r>
          </a:p>
          <a:p>
            <a:pPr marL="0" marR="0" indent="0" algn="r" defTabSz="914400" rtl="1" eaLnBrk="1" fontAlgn="auto" latinLnBrk="0" hangingPunct="1">
              <a:lnSpc>
                <a:spcPct val="100000"/>
              </a:lnSpc>
              <a:spcBef>
                <a:spcPts val="0"/>
              </a:spcBef>
              <a:spcAft>
                <a:spcPts val="0"/>
              </a:spcAft>
              <a:buClrTx/>
              <a:buSzTx/>
              <a:buFontTx/>
              <a:buNone/>
              <a:tabLst/>
              <a:defRPr/>
            </a:pPr>
            <a:r>
              <a:rPr lang="ar-LB" sz="1000" b="1" u="sng" kern="1200" dirty="0">
                <a:solidFill>
                  <a:schemeClr val="tx1"/>
                </a:solidFill>
                <a:latin typeface="Adobe Arabic" panose="02040503050201020203" pitchFamily="18" charset="-78"/>
                <a:ea typeface="+mn-ea"/>
                <a:cs typeface="Adobe Arabic" panose="02040503050201020203" pitchFamily="18" charset="-78"/>
              </a:rPr>
              <a:t>تقول المعلّمة</a:t>
            </a:r>
          </a:p>
          <a:p>
            <a:pPr marL="0" marR="0" indent="0" algn="r" defTabSz="914400" rtl="1" eaLnBrk="1" fontAlgn="auto" latinLnBrk="0" hangingPunct="1">
              <a:lnSpc>
                <a:spcPct val="100000"/>
              </a:lnSpc>
              <a:spcBef>
                <a:spcPts val="0"/>
              </a:spcBef>
              <a:spcAft>
                <a:spcPts val="0"/>
              </a:spcAft>
              <a:buClrTx/>
              <a:buSzTx/>
              <a:buFontTx/>
              <a:buNone/>
              <a:tabLst/>
              <a:defRPr/>
            </a:pPr>
            <a:r>
              <a:rPr lang="ar-LB" sz="1000" b="0" kern="1200" dirty="0">
                <a:solidFill>
                  <a:schemeClr val="tx1"/>
                </a:solidFill>
                <a:latin typeface="+mn-lt"/>
                <a:ea typeface="+mn-ea"/>
                <a:cs typeface="+mn-cs"/>
              </a:rPr>
              <a:t>قِصَّةُ الْيَوْمِ بِعُنْوانِ: نَخْوَةٌ</a:t>
            </a:r>
            <a:r>
              <a:rPr lang="ar-LB" sz="1000" b="0" kern="1200" baseline="0" dirty="0">
                <a:solidFill>
                  <a:schemeClr val="tx1"/>
                </a:solidFill>
                <a:latin typeface="+mn-lt"/>
                <a:ea typeface="+mn-ea"/>
                <a:cs typeface="+mn-cs"/>
              </a:rPr>
              <a:t> لُبْنانِيَّةٌ</a:t>
            </a:r>
            <a:r>
              <a:rPr lang="ar-LB" sz="1000" b="0" kern="1200" dirty="0">
                <a:solidFill>
                  <a:schemeClr val="tx1"/>
                </a:solidFill>
                <a:latin typeface="+mn-lt"/>
                <a:ea typeface="+mn-ea"/>
                <a:cs typeface="+mn-cs"/>
              </a:rPr>
              <a:t>""تَأْليفُ "حَسيب عَبْد السَّتّار" . </a:t>
            </a:r>
            <a:endParaRPr lang="en-US" sz="1000" b="0" kern="1200" dirty="0">
              <a:solidFill>
                <a:schemeClr val="tx1"/>
              </a:solidFill>
              <a:latin typeface="+mn-lt"/>
              <a:ea typeface="+mn-ea"/>
              <a:cs typeface="+mn-cs"/>
            </a:endParaRPr>
          </a:p>
          <a:p>
            <a:pPr algn="r" rtl="1"/>
            <a:r>
              <a:rPr lang="ar-LB" sz="1000" b="0" kern="1200" dirty="0">
                <a:solidFill>
                  <a:schemeClr val="tx1"/>
                </a:solidFill>
                <a:latin typeface="+mn-lt"/>
                <a:ea typeface="+mn-ea"/>
                <a:cs typeface="+mn-cs"/>
              </a:rPr>
              <a:t>سَبَقَ وَتَعَلَّمْتُم أَنَّ َّلِكُلِّ قِصَّةٍ غِلافًا. الْيَوْمَ سَتَتَعَلَّمونَ كَيْفَ تتَوَقَّعونَ مِنَ الْغِلافِ ومن عنوان</a:t>
            </a:r>
            <a:r>
              <a:rPr lang="ar-LB" sz="1000" b="0" kern="1200" baseline="0" dirty="0">
                <a:solidFill>
                  <a:schemeClr val="tx1"/>
                </a:solidFill>
                <a:latin typeface="+mn-lt"/>
                <a:ea typeface="+mn-ea"/>
                <a:cs typeface="+mn-cs"/>
              </a:rPr>
              <a:t> النّصّ،</a:t>
            </a:r>
            <a:r>
              <a:rPr lang="ar-LB" sz="1000" b="0" kern="1200" dirty="0">
                <a:solidFill>
                  <a:schemeClr val="tx1"/>
                </a:solidFill>
                <a:latin typeface="+mn-lt"/>
                <a:ea typeface="+mn-ea"/>
                <a:cs typeface="+mn-cs"/>
              </a:rPr>
              <a:t> لِأَنَّ ذلِكَ يُساعِدُكُمْ في فَهْمِ قِصَّةِ النّصّ.</a:t>
            </a:r>
            <a:endParaRPr lang="en-US" sz="1000" b="0" kern="1200" dirty="0">
              <a:solidFill>
                <a:schemeClr val="tx1"/>
              </a:solidFill>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000" b="1" kern="1200" dirty="0">
                <a:solidFill>
                  <a:schemeClr val="tx1"/>
                </a:solidFill>
                <a:effectLst/>
                <a:latin typeface="Adobe Arabic" panose="02040503050201020203" pitchFamily="18" charset="-78"/>
                <a:ea typeface="+mn-ea"/>
                <a:cs typeface="Adobe Arabic" panose="02040503050201020203" pitchFamily="18" charset="-78"/>
              </a:rPr>
              <a:t>أُريدُ مِنْكُمُ الْآنَ أَنْ تُراقِبُوا وَتَسْمَعوا جَيِّدًا:  </a:t>
            </a:r>
          </a:p>
          <a:p>
            <a:pPr algn="r" rtl="1"/>
            <a:r>
              <a:rPr lang="ar-LB" sz="1000" b="0" kern="1200" dirty="0">
                <a:solidFill>
                  <a:schemeClr val="tx1"/>
                </a:solidFill>
                <a:latin typeface="Adobe Arabic" panose="02040503050201020203" pitchFamily="18" charset="-78"/>
                <a:ea typeface="+mn-ea"/>
                <a:cs typeface="Adobe Arabic" panose="02040503050201020203" pitchFamily="18" charset="-78"/>
              </a:rPr>
              <a:t>الْآنَ أَقْرَأُ عُنْوانَ النَّصِّ، "</a:t>
            </a:r>
            <a:r>
              <a:rPr lang="ar-LB" sz="1000" b="0" dirty="0">
                <a:solidFill>
                  <a:schemeClr val="tx1"/>
                </a:solidFill>
                <a:latin typeface="Adobe Arabic" panose="02040503050201020203" pitchFamily="18" charset="-78"/>
                <a:cs typeface="Adobe Arabic" panose="02040503050201020203" pitchFamily="18" charset="-78"/>
              </a:rPr>
              <a:t>نَخْوَةٌ لُبْنانِيَّةٌ</a:t>
            </a:r>
            <a:r>
              <a:rPr lang="ar-LB" sz="1000" b="0" kern="1200" dirty="0">
                <a:solidFill>
                  <a:schemeClr val="tx1"/>
                </a:solidFill>
                <a:latin typeface="Adobe Arabic" panose="02040503050201020203" pitchFamily="18" charset="-78"/>
                <a:ea typeface="+mn-ea"/>
                <a:cs typeface="Adobe Arabic" panose="02040503050201020203" pitchFamily="18" charset="-78"/>
              </a:rPr>
              <a:t>". ماذا يُخْبِرُني هذا الْعُنْوانُ؟ </a:t>
            </a:r>
            <a:r>
              <a:rPr lang="ar-LB" sz="1000" dirty="0"/>
              <a:t>(انتظار الإجابة المحتملة من بعض</a:t>
            </a:r>
            <a:r>
              <a:rPr lang="ar-LB" sz="1000" baseline="0" dirty="0"/>
              <a:t> المتعلّمين المتواجدين ضمن مجموعات</a:t>
            </a:r>
            <a:r>
              <a:rPr lang="ar-LB" sz="1000" dirty="0"/>
              <a:t>)</a:t>
            </a:r>
            <a:r>
              <a:rPr lang="ar-LB" sz="1000" b="1" baseline="0" dirty="0">
                <a:latin typeface="Adobe Arabic" panose="02040503050201020203" pitchFamily="18" charset="-78"/>
                <a:cs typeface="Adobe Arabic" panose="02040503050201020203" pitchFamily="18" charset="-78"/>
              </a:rPr>
              <a:t> </a:t>
            </a:r>
            <a:r>
              <a:rPr lang="ar-LB" sz="1000" b="0" kern="1200" dirty="0">
                <a:solidFill>
                  <a:schemeClr val="tx1"/>
                </a:solidFill>
                <a:latin typeface="Adobe Arabic" panose="02040503050201020203" pitchFamily="18" charset="-78"/>
                <a:ea typeface="+mn-ea"/>
                <a:cs typeface="Adobe Arabic" panose="02040503050201020203" pitchFamily="18" charset="-78"/>
              </a:rPr>
              <a:t> رُبَّمَا يُخْبِرُني عَنْ</a:t>
            </a:r>
            <a:r>
              <a:rPr lang="ar-LB" sz="1000" b="0" kern="1200" baseline="0" dirty="0">
                <a:solidFill>
                  <a:schemeClr val="tx1"/>
                </a:solidFill>
                <a:latin typeface="Adobe Arabic" panose="02040503050201020203" pitchFamily="18" charset="-78"/>
                <a:ea typeface="+mn-ea"/>
                <a:cs typeface="Adobe Arabic" panose="02040503050201020203" pitchFamily="18" charset="-78"/>
              </a:rPr>
              <a:t> صِفاتِ اللُّبْنانِيّينَ الْجَيِّدَةِ كَالنَّخْوَةِ أَيْ عَنْ مُساعَدَةِ الْآخَرينَ عِنْدَ الْحاجَةِ مِنْ دون أَيِّ مُقابِلٍ. </a:t>
            </a:r>
            <a:r>
              <a:rPr lang="ar-LB" sz="1000" b="0" kern="1200" dirty="0">
                <a:solidFill>
                  <a:schemeClr val="tx1"/>
                </a:solidFill>
                <a:latin typeface="Adobe Arabic" panose="02040503050201020203" pitchFamily="18" charset="-78"/>
                <a:ea typeface="+mn-ea"/>
                <a:cs typeface="Adobe Arabic" panose="02040503050201020203" pitchFamily="18" charset="-78"/>
              </a:rPr>
              <a:t>بَعْدَ ذلِكَ أَنْظُرُ إِلى الرُّسومِ، ماذا تتوقّعون</a:t>
            </a:r>
            <a:r>
              <a:rPr lang="ar-LB" sz="1000" b="0" kern="1200" baseline="0" dirty="0">
                <a:solidFill>
                  <a:schemeClr val="tx1"/>
                </a:solidFill>
                <a:latin typeface="Adobe Arabic" panose="02040503050201020203" pitchFamily="18" charset="-78"/>
                <a:ea typeface="+mn-ea"/>
                <a:cs typeface="Adobe Arabic" panose="02040503050201020203" pitchFamily="18" charset="-78"/>
              </a:rPr>
              <a:t> من الرسوم؟ </a:t>
            </a:r>
            <a:r>
              <a:rPr lang="ar-LB" sz="1000" dirty="0"/>
              <a:t>(انتظار الإجابة المحتملة من بعض</a:t>
            </a:r>
            <a:r>
              <a:rPr lang="ar-LB" sz="1000" baseline="0" dirty="0"/>
              <a:t> المتعلّمين المتواجدين ضمن مجموعات</a:t>
            </a:r>
            <a:r>
              <a:rPr lang="ar-LB" sz="1000" dirty="0"/>
              <a:t>)</a:t>
            </a:r>
            <a:r>
              <a:rPr lang="ar-LB" sz="1000" b="0" kern="1200" dirty="0">
                <a:solidFill>
                  <a:schemeClr val="tx1"/>
                </a:solidFill>
                <a:latin typeface="Adobe Arabic" panose="02040503050201020203" pitchFamily="18" charset="-78"/>
                <a:ea typeface="+mn-ea"/>
                <a:cs typeface="Adobe Arabic" panose="02040503050201020203" pitchFamily="18" charset="-78"/>
              </a:rPr>
              <a:t> فَأَتَوَقَّعُ أَنَّ هُناكَ شَخْصًا ضائِعًا</a:t>
            </a:r>
            <a:r>
              <a:rPr lang="ar-LB" sz="1000" b="0" kern="1200" baseline="0" dirty="0">
                <a:solidFill>
                  <a:schemeClr val="tx1"/>
                </a:solidFill>
                <a:latin typeface="Adobe Arabic" panose="02040503050201020203" pitchFamily="18" charset="-78"/>
                <a:ea typeface="+mn-ea"/>
                <a:cs typeface="Adobe Arabic" panose="02040503050201020203" pitchFamily="18" charset="-78"/>
              </a:rPr>
              <a:t> في اللَّيْلِ، وَساعَدَهُ أُناسٌ لا يَعْرِفونَهُ، عِنْدَ مُرورِهِمْ بِعَرَبَتِهِمْ بِقُرْبِهِ. </a:t>
            </a:r>
            <a:r>
              <a:rPr lang="ar-LB" sz="1000" b="0" kern="1200" dirty="0">
                <a:solidFill>
                  <a:schemeClr val="tx1"/>
                </a:solidFill>
                <a:latin typeface="Adobe Arabic" panose="02040503050201020203" pitchFamily="18" charset="-78"/>
                <a:ea typeface="+mn-ea"/>
                <a:cs typeface="Adobe Arabic" panose="02040503050201020203" pitchFamily="18" charset="-78"/>
              </a:rPr>
              <a:t> </a:t>
            </a:r>
            <a:r>
              <a:rPr lang="ar-LB" sz="1000" b="0" kern="1200" baseline="0" dirty="0">
                <a:solidFill>
                  <a:schemeClr val="tx1"/>
                </a:solidFill>
                <a:latin typeface="Adobe Arabic" panose="02040503050201020203" pitchFamily="18" charset="-78"/>
                <a:ea typeface="+mn-ea"/>
                <a:cs typeface="Adobe Arabic" panose="02040503050201020203" pitchFamily="18" charset="-78"/>
              </a:rPr>
              <a:t> </a:t>
            </a:r>
            <a:endParaRPr lang="ar-LB" sz="1000" b="0" kern="1200" dirty="0">
              <a:solidFill>
                <a:srgbClr val="18428F"/>
              </a:solidFill>
              <a:latin typeface="Adobe Arabic" panose="02040503050201020203" pitchFamily="18" charset="-78"/>
              <a:ea typeface="+mn-ea"/>
              <a:cs typeface="Adobe Arabic" panose="02040503050201020203" pitchFamily="18" charset="-78"/>
            </a:endParaRPr>
          </a:p>
          <a:p>
            <a:pPr algn="r" rtl="1"/>
            <a:r>
              <a:rPr lang="ar-LB" sz="1000" b="1" kern="1200" dirty="0">
                <a:solidFill>
                  <a:schemeClr val="tx1"/>
                </a:solidFill>
                <a:effectLst/>
                <a:latin typeface="+mn-lt"/>
                <a:ea typeface="+mn-ea"/>
                <a:cs typeface="+mn-cs"/>
              </a:rPr>
              <a:t>تَوْجيهاتٌ لِلْمُعَلِّمِ/ةِ: </a:t>
            </a:r>
            <a:endParaRPr lang="en-US" sz="1000" kern="1200" dirty="0">
              <a:solidFill>
                <a:schemeClr val="tx1"/>
              </a:solidFill>
              <a:effectLst/>
              <a:latin typeface="+mn-lt"/>
              <a:ea typeface="+mn-ea"/>
              <a:cs typeface="+mn-cs"/>
            </a:endParaRPr>
          </a:p>
          <a:p>
            <a:pPr algn="r" rtl="1"/>
            <a:r>
              <a:rPr lang="ar-LB" sz="1000" b="0" kern="1200" dirty="0">
                <a:solidFill>
                  <a:schemeClr val="tx1"/>
                </a:solidFill>
                <a:effectLst/>
                <a:latin typeface="Adobe Arabic" panose="02040503050201020203" pitchFamily="18" charset="-78"/>
                <a:ea typeface="+mn-ea"/>
                <a:cs typeface="Adobe Arabic" panose="02040503050201020203" pitchFamily="18" charset="-78"/>
              </a:rPr>
              <a:t>سَجِّلوا تَوَقُّعاتِ </a:t>
            </a:r>
            <a:r>
              <a:rPr lang="ar-LB" sz="1000" b="0" kern="1200" dirty="0">
                <a:solidFill>
                  <a:schemeClr val="tx1"/>
                </a:solidFill>
                <a:latin typeface="Adobe Arabic" panose="02040503050201020203" pitchFamily="18" charset="-78"/>
                <a:ea typeface="+mn-ea"/>
                <a:cs typeface="Adobe Arabic" panose="02040503050201020203" pitchFamily="18" charset="-78"/>
              </a:rPr>
              <a:t>التَّلامِذَةِ</a:t>
            </a:r>
            <a:r>
              <a:rPr lang="ar-LB" sz="1000" b="0" kern="1200" dirty="0">
                <a:solidFill>
                  <a:schemeClr val="tx1"/>
                </a:solidFill>
                <a:effectLst/>
                <a:latin typeface="Adobe Arabic" panose="02040503050201020203" pitchFamily="18" charset="-78"/>
                <a:ea typeface="+mn-ea"/>
                <a:cs typeface="Adobe Arabic" panose="02040503050201020203" pitchFamily="18" charset="-78"/>
              </a:rPr>
              <a:t> عَلى اللَّوْحِ مِنْ أَجْلِ تَقْديمِ تَغْذِيةٍ راجِعَةٍ وَالتَّحَقُّقِ مِنَ التَّوَقُّعاتِ وَتُصويبِها.</a:t>
            </a:r>
            <a:endParaRPr lang="en-US" sz="1000" b="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000" b="0" kern="1200" dirty="0">
                <a:solidFill>
                  <a:schemeClr val="tx1"/>
                </a:solidFill>
                <a:effectLst/>
                <a:latin typeface="Adobe Arabic" panose="02040503050201020203" pitchFamily="18" charset="-78"/>
                <a:ea typeface="+mn-ea"/>
                <a:cs typeface="Adobe Arabic" panose="02040503050201020203" pitchFamily="18" charset="-78"/>
              </a:rPr>
              <a:t>في حالِ كُنْتُمْ تَقومونَ بِالنَّشاطِ مُباشَرَةً مِعَ </a:t>
            </a:r>
            <a:r>
              <a:rPr lang="ar-LB" sz="1000" b="0" kern="1200" dirty="0">
                <a:solidFill>
                  <a:schemeClr val="tx1"/>
                </a:solidFill>
                <a:latin typeface="Adobe Arabic" panose="02040503050201020203" pitchFamily="18" charset="-78"/>
                <a:ea typeface="+mn-ea"/>
                <a:cs typeface="Adobe Arabic" panose="02040503050201020203" pitchFamily="18" charset="-78"/>
              </a:rPr>
              <a:t>التَّلامِذَةِ</a:t>
            </a:r>
            <a:r>
              <a:rPr lang="ar-LB" sz="1000" b="0" kern="1200" dirty="0">
                <a:solidFill>
                  <a:schemeClr val="tx1"/>
                </a:solidFill>
                <a:effectLst/>
                <a:latin typeface="Adobe Arabic" panose="02040503050201020203" pitchFamily="18" charset="-78"/>
                <a:ea typeface="+mn-ea"/>
                <a:cs typeface="Adobe Arabic" panose="02040503050201020203" pitchFamily="18" charset="-78"/>
              </a:rPr>
              <a:t>،  اِطْرَحوا عَلَيْهِمِ السُّؤالَ التّالي: ماذا رَأَيْتُموني أَفْعَلُ؟ اِسْتَمِعوا جَيِّدًا لِلإِجاباتِ وَصَوِّبوها.</a:t>
            </a:r>
            <a:endParaRPr lang="en-US" sz="1000" b="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000" b="0" kern="1200" dirty="0">
                <a:solidFill>
                  <a:schemeClr val="tx1"/>
                </a:solidFill>
                <a:effectLst/>
                <a:latin typeface="Adobe Arabic" panose="02040503050201020203" pitchFamily="18" charset="-78"/>
                <a:ea typeface="+mn-ea"/>
                <a:cs typeface="Adobe Arabic" panose="02040503050201020203" pitchFamily="18" charset="-78"/>
              </a:rPr>
              <a:t>هَدَفُ هذا النَّشاطِ هُو التَّأَكُّدُ مِنْ تَعْزيزِ تَطْبيقِ اسْتراتيجِيَّةِ التَّوَقُّعِ مِنْ غِلافِ النّصّ مِنْ خِلالِ طَرْحِ الْأَسْئِلَةِ عَلى </a:t>
            </a:r>
            <a:r>
              <a:rPr lang="ar-LB" sz="1000" b="0" kern="1200" dirty="0">
                <a:solidFill>
                  <a:schemeClr val="tx1"/>
                </a:solidFill>
                <a:latin typeface="Adobe Arabic" panose="02040503050201020203" pitchFamily="18" charset="-78"/>
                <a:ea typeface="+mn-ea"/>
                <a:cs typeface="Adobe Arabic" panose="02040503050201020203" pitchFamily="18" charset="-78"/>
              </a:rPr>
              <a:t>التَّلامِذَةِ</a:t>
            </a:r>
            <a:r>
              <a:rPr lang="ar-LB" sz="1000" b="0" kern="1200" dirty="0">
                <a:solidFill>
                  <a:schemeClr val="tx1"/>
                </a:solidFill>
                <a:effectLst/>
                <a:latin typeface="Adobe Arabic" panose="02040503050201020203" pitchFamily="18" charset="-78"/>
                <a:ea typeface="+mn-ea"/>
                <a:cs typeface="Adobe Arabic" panose="02040503050201020203" pitchFamily="18" charset="-78"/>
              </a:rPr>
              <a:t> وَنَزْويدِهِمْ بِالتَّغْذِيَةِ الرّاجِعَةِ لِحَثِّهِمْ عَلى مَزيدٍ مِنَ التَّفْكيرِ وَتَقْديمِ التّوَقُّعاتِ.</a:t>
            </a:r>
            <a:endParaRPr lang="en-US" sz="1000" b="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000" b="0" kern="1200" dirty="0">
                <a:solidFill>
                  <a:schemeClr val="tx1"/>
                </a:solidFill>
                <a:effectLst/>
                <a:latin typeface="Adobe Arabic" panose="02040503050201020203" pitchFamily="18" charset="-78"/>
                <a:ea typeface="+mn-ea"/>
                <a:cs typeface="Adobe Arabic" panose="02040503050201020203" pitchFamily="18" charset="-78"/>
              </a:rPr>
              <a:t>في حالِ كُنْتُمْ تَقومونَ بِالنَّشاطِ مُباشَرَةً مَعَ </a:t>
            </a:r>
            <a:r>
              <a:rPr lang="ar-LB" sz="1000" b="0" kern="1200" dirty="0">
                <a:solidFill>
                  <a:schemeClr val="tx1"/>
                </a:solidFill>
                <a:latin typeface="Adobe Arabic" panose="02040503050201020203" pitchFamily="18" charset="-78"/>
                <a:ea typeface="+mn-ea"/>
                <a:cs typeface="Adobe Arabic" panose="02040503050201020203" pitchFamily="18" charset="-78"/>
              </a:rPr>
              <a:t>التَّلامِذَةِ</a:t>
            </a:r>
            <a:r>
              <a:rPr lang="ar-LB" sz="1000" b="0" kern="1200" dirty="0">
                <a:solidFill>
                  <a:schemeClr val="tx1"/>
                </a:solidFill>
                <a:effectLst/>
                <a:latin typeface="Adobe Arabic" panose="02040503050201020203" pitchFamily="18" charset="-78"/>
                <a:ea typeface="+mn-ea"/>
                <a:cs typeface="Adobe Arabic" panose="02040503050201020203" pitchFamily="18" charset="-78"/>
              </a:rPr>
              <a:t>، سَجِّلوا تَوَقُّعاتِهِم عَلى اللَّوْحِ مِنْ أَجْلِ تَقْديمِ تَغْذِيَةٍ راجِعَةٍ وَمِنْ أَجْلِ التّحَقُّقِ لاحِقًا مِنَ التَّوَقُّعاتِ وَتَصْويبها في أَثْناءِ قِراءَةِ النّصّ.</a:t>
            </a:r>
            <a:endParaRPr lang="en-US" sz="1000" b="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000" b="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92418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LB" b="1" u="sng" dirty="0"/>
              <a:t>التّسجيلُ</a:t>
            </a:r>
            <a:r>
              <a:rPr lang="ar-LB" b="1" u="sng" baseline="0" dirty="0"/>
              <a:t> الصّوتيُّ:</a:t>
            </a:r>
          </a:p>
          <a:p>
            <a:pPr algn="just" rtl="1"/>
            <a:r>
              <a:rPr lang="ar-LB" b="0" u="none" baseline="0" dirty="0"/>
              <a:t>قراءة النّص</a:t>
            </a:r>
            <a:endParaRPr lang="en-US" b="0" u="none"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20</a:t>
            </a:fld>
            <a:endParaRPr lang="en-US"/>
          </a:p>
        </p:txBody>
      </p:sp>
    </p:spTree>
    <p:extLst>
      <p:ext uri="{BB962C8B-B14F-4D97-AF65-F5344CB8AC3E}">
        <p14:creationId xmlns:p14="http://schemas.microsoft.com/office/powerpoint/2010/main" val="32880422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المعلّمة1:</a:t>
            </a:r>
            <a:r>
              <a:rPr lang="ar-LB" sz="1200" b="1" u="none" kern="1200" dirty="0">
                <a:solidFill>
                  <a:schemeClr val="tx1"/>
                </a:solidFill>
                <a:latin typeface="Adobe Arabic" panose="02040503050201020203" pitchFamily="18" charset="-78"/>
                <a:ea typeface="+mn-ea"/>
                <a:cs typeface="Adobe Arabic" panose="02040503050201020203" pitchFamily="18" charset="-78"/>
              </a:rPr>
              <a:t> </a:t>
            </a:r>
            <a:r>
              <a:rPr lang="ar-LB" sz="1200" b="0" u="none" kern="1200" dirty="0">
                <a:solidFill>
                  <a:schemeClr val="tx1"/>
                </a:solidFill>
                <a:latin typeface="Adobe Arabic" panose="02040503050201020203" pitchFamily="18" charset="-78"/>
                <a:ea typeface="+mn-ea"/>
                <a:cs typeface="Adobe Arabic" panose="02040503050201020203" pitchFamily="18" charset="-78"/>
              </a:rPr>
              <a:t>الْآنَ، سنقوم بقراءة مقطعيّ</a:t>
            </a:r>
            <a:r>
              <a:rPr lang="ar-LB" sz="1200" b="0" u="none" kern="1200" baseline="0" dirty="0">
                <a:solidFill>
                  <a:schemeClr val="tx1"/>
                </a:solidFill>
                <a:latin typeface="Adobe Arabic" panose="02040503050201020203" pitchFamily="18" charset="-78"/>
                <a:ea typeface="+mn-ea"/>
                <a:cs typeface="Adobe Arabic" panose="02040503050201020203" pitchFamily="18" charset="-78"/>
              </a:rPr>
              <a:t>ة للنّص بهدف فهمه بشكل أفضل. </a:t>
            </a:r>
            <a:endParaRPr lang="ar-LB" sz="1200" b="0" u="none"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1" u="none"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r>
              <a:rPr lang="ar-LB" sz="1200" b="1" u="none" kern="1200" dirty="0">
                <a:solidFill>
                  <a:schemeClr val="tx1"/>
                </a:solidFill>
                <a:latin typeface="Adobe Arabic" panose="02040503050201020203" pitchFamily="18" charset="-78"/>
                <a:ea typeface="+mn-ea"/>
                <a:cs typeface="Adobe Arabic" panose="02040503050201020203" pitchFamily="18" charset="-78"/>
              </a:rPr>
              <a:t> </a:t>
            </a:r>
            <a:r>
              <a:rPr lang="ar-LB" sz="1200" b="0" u="none" kern="1200" dirty="0">
                <a:solidFill>
                  <a:schemeClr val="tx1"/>
                </a:solidFill>
                <a:latin typeface="Adobe Arabic" panose="02040503050201020203" pitchFamily="18" charset="-78"/>
                <a:ea typeface="+mn-ea"/>
                <a:cs typeface="Adobe Arabic" panose="02040503050201020203" pitchFamily="18" charset="-78"/>
              </a:rPr>
              <a:t>نخوةٌ</a:t>
            </a:r>
            <a:r>
              <a:rPr lang="ar-LB" sz="1200" b="0" u="none" kern="1200" baseline="0" dirty="0">
                <a:solidFill>
                  <a:schemeClr val="tx1"/>
                </a:solidFill>
                <a:latin typeface="Adobe Arabic" panose="02040503050201020203" pitchFamily="18" charset="-78"/>
                <a:ea typeface="+mn-ea"/>
                <a:cs typeface="Adobe Arabic" panose="02040503050201020203" pitchFamily="18" charset="-78"/>
              </a:rPr>
              <a:t> لبنانيّةٌ</a:t>
            </a:r>
            <a:r>
              <a:rPr lang="ar-LB" sz="1200" b="0" u="none" kern="1200" dirty="0">
                <a:solidFill>
                  <a:schemeClr val="tx1"/>
                </a:solidFill>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1" u="sng" kern="1200" dirty="0">
              <a:solidFill>
                <a:schemeClr val="tx1"/>
              </a:solidFill>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r>
              <a:rPr lang="ar-LB" sz="1200" b="1" u="none" kern="1200" dirty="0">
                <a:solidFill>
                  <a:schemeClr val="tx1"/>
                </a:solidFill>
                <a:latin typeface="Adobe Arabic" panose="02040503050201020203" pitchFamily="18" charset="-78"/>
                <a:ea typeface="+mn-ea"/>
                <a:cs typeface="Adobe Arabic" panose="02040503050201020203" pitchFamily="18" charset="-78"/>
              </a:rPr>
              <a:t>: </a:t>
            </a:r>
            <a:r>
              <a:rPr kumimoji="0" lang="ar-LB" sz="1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«مُنْزَلَقٍ»  في الْجُمْلَةِ الآتيَة: «زُجَّتْ سَيّارَتُنا عِنْدَها في مُنْزَلَقٍ مِنَ الْوُحولِ»؟</a:t>
            </a:r>
            <a:r>
              <a:rPr lang="ar-LB" sz="1200" b="1" dirty="0">
                <a:latin typeface="Adobe Arabic" panose="02040503050201020203" pitchFamily="18" charset="-78"/>
                <a:cs typeface="Adobe Arabic" panose="02040503050201020203" pitchFamily="18" charset="-78"/>
              </a:rPr>
              <a:t>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dirty="0">
                <a:latin typeface="Adobe Arabic" panose="02040503050201020203" pitchFamily="18" charset="-78"/>
                <a:cs typeface="Adobe Arabic" panose="02040503050201020203" pitchFamily="18" charset="-78"/>
              </a:rPr>
              <a:t>أجيبوا عن السؤال الآتي: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r>
              <a:rPr kumimoji="0" lang="ar-LB" sz="1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«أَسْتارُها» في الْجُمْلَةِ الآتيَة: «وَأَسْتارُها تَتَوالى إِلى حالِكَةٍ تَزيدُ في حَيْرَةِ السّائِقِ»؟</a:t>
            </a:r>
            <a:r>
              <a:rPr lang="ar-LB" sz="1200" b="1" dirty="0">
                <a:latin typeface="Adobe Arabic" panose="02040503050201020203" pitchFamily="18" charset="-78"/>
                <a:cs typeface="Adobe Arabic" panose="02040503050201020203" pitchFamily="18" charset="-78"/>
              </a:rPr>
              <a:t> أجيبوا عن السؤال الآتي:</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1" dirty="0">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r>
              <a:rPr kumimoji="0" lang="ar-LB" sz="1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«اللَّزِجَة» في الْجُمْلَةِ الآتيَة: «لِلْإِفْلاتِ مِنَ الْوُحولِ اللَّزِجَةِ»؟</a:t>
            </a:r>
            <a:r>
              <a:rPr lang="ar-LB" sz="1200" b="1" dirty="0">
                <a:latin typeface="Adobe Arabic" panose="02040503050201020203" pitchFamily="18" charset="-78"/>
                <a:cs typeface="Adobe Arabic" panose="02040503050201020203" pitchFamily="18" charset="-78"/>
              </a:rPr>
              <a:t>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dirty="0">
                <a:latin typeface="Adobe Arabic" panose="02040503050201020203" pitchFamily="18" charset="-78"/>
                <a:cs typeface="Adobe Arabic" panose="02040503050201020203" pitchFamily="18" charset="-78"/>
              </a:rPr>
              <a:t>أجيبوا عن السؤال الآتي:</a:t>
            </a:r>
          </a:p>
          <a:p>
            <a:pPr algn="r" rtl="1"/>
            <a:endParaRPr lang="ar-LB" sz="1200" b="1" u="sng"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1" u="sng" kern="1200" dirty="0">
                <a:solidFill>
                  <a:schemeClr val="tx1"/>
                </a:solidFill>
                <a:latin typeface="Adobe Arabic" panose="02040503050201020203" pitchFamily="18" charset="-78"/>
                <a:ea typeface="+mn-ea"/>
                <a:cs typeface="Adobe Arabic" panose="02040503050201020203" pitchFamily="18" charset="-78"/>
              </a:rPr>
              <a:t>تَوْجيهاتٌ لِلْمُعَلِّمِ/ةِ: </a:t>
            </a:r>
            <a:endParaRPr lang="en-US" sz="1200" b="1" u="sng" kern="1200" dirty="0">
              <a:solidFill>
                <a:schemeClr val="tx1"/>
              </a:solidFill>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b="0" kern="1200" dirty="0">
                <a:solidFill>
                  <a:schemeClr val="tx1"/>
                </a:solidFill>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a:t>
            </a:r>
            <a:r>
              <a:rPr lang="ar-LB" sz="1200" b="0" kern="1200" baseline="0" dirty="0">
                <a:solidFill>
                  <a:schemeClr val="tx1"/>
                </a:solidFill>
                <a:latin typeface="Adobe Arabic" panose="02040503050201020203" pitchFamily="18" charset="-78"/>
                <a:ea typeface="+mn-ea"/>
                <a:cs typeface="Adobe Arabic" panose="02040503050201020203" pitchFamily="18" charset="-78"/>
              </a:rPr>
              <a:t> </a:t>
            </a:r>
            <a:r>
              <a:rPr lang="ar-LB" dirty="0">
                <a:latin typeface="Adobe Arabic" panose="02040503050201020203" pitchFamily="18" charset="-78"/>
                <a:cs typeface="Adobe Arabic" panose="02040503050201020203" pitchFamily="18" charset="-78"/>
              </a:rPr>
              <a:t>أثنوا على عملهم بالقول: "أحسنتم! هذا التوقّعُ صحيحٌ."</a:t>
            </a:r>
          </a:p>
          <a:p>
            <a:pPr marL="0" marR="0" indent="0" algn="r" defTabSz="914400" rtl="1" eaLnBrk="1" fontAlgn="auto" latinLnBrk="0" hangingPunct="1">
              <a:lnSpc>
                <a:spcPct val="100000"/>
              </a:lnSpc>
              <a:spcBef>
                <a:spcPts val="0"/>
              </a:spcBef>
              <a:spcAft>
                <a:spcPts val="0"/>
              </a:spcAft>
              <a:buClrTx/>
              <a:buSzTx/>
              <a:buFontTx/>
              <a:buNone/>
              <a:tabLst/>
              <a:defRPr/>
            </a:pPr>
            <a:endParaRPr lang="ar-LB" dirty="0">
              <a:latin typeface="Adobe Arabic" panose="02040503050201020203" pitchFamily="18" charset="-78"/>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b="0" kern="1200" dirty="0">
                <a:solidFill>
                  <a:schemeClr val="tx1"/>
                </a:solidFill>
                <a:effectLst/>
                <a:latin typeface="+mn-lt"/>
                <a:ea typeface="+mn-ea"/>
                <a:cs typeface="+mn-cs"/>
              </a:rPr>
              <a:t>-</a:t>
            </a:r>
            <a:r>
              <a:rPr lang="ar-LB" sz="1200" b="1" kern="1200" baseline="0" dirty="0">
                <a:solidFill>
                  <a:schemeClr val="tx1"/>
                </a:solidFill>
                <a:effectLst/>
                <a:latin typeface="+mn-lt"/>
                <a:ea typeface="+mn-ea"/>
                <a:cs typeface="+mn-cs"/>
              </a:rPr>
              <a:t> </a:t>
            </a:r>
            <a:r>
              <a:rPr lang="ar-LB" sz="1200" kern="1200" dirty="0">
                <a:solidFill>
                  <a:schemeClr val="tx1"/>
                </a:solidFill>
                <a:effectLst/>
                <a:latin typeface="+mn-lt"/>
                <a:ea typeface="+mn-ea"/>
                <a:cs typeface="+mn-cs"/>
              </a:rPr>
              <a:t>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marL="0" marR="0" indent="0" algn="r" defTabSz="914400" rtl="1" eaLnBrk="1" fontAlgn="auto" latinLnBrk="0" hangingPunct="1">
              <a:lnSpc>
                <a:spcPct val="100000"/>
              </a:lnSpc>
              <a:spcBef>
                <a:spcPts val="0"/>
              </a:spcBef>
              <a:spcAft>
                <a:spcPts val="0"/>
              </a:spcAft>
              <a:buClrTx/>
              <a:buSzTx/>
              <a:buFontTx/>
              <a:buNone/>
              <a:tabLst/>
              <a:defRPr/>
            </a:pPr>
            <a:endParaRPr lang="en-US" dirty="0">
              <a:latin typeface="Adobe Arabic" panose="02040503050201020203" pitchFamily="18" charset="-78"/>
              <a:cs typeface="Adobe Arabic" panose="02040503050201020203" pitchFamily="18" charset="-78"/>
            </a:endParaRPr>
          </a:p>
          <a:p>
            <a:pPr algn="r" rtl="1"/>
            <a:endParaRPr lang="en-US" sz="1200" b="0" kern="1200" dirty="0">
              <a:solidFill>
                <a:schemeClr val="tx1"/>
              </a:solidFill>
              <a:latin typeface="Adobe Arabic" panose="02040503050201020203" pitchFamily="18" charset="-78"/>
              <a:ea typeface="+mn-ea"/>
              <a:cs typeface="Adobe Arabic" panose="02040503050201020203" pitchFamily="18" charset="-78"/>
            </a:endParaRPr>
          </a:p>
          <a:p>
            <a:pPr algn="r" rtl="1"/>
            <a:endParaRPr lang="ar-LB" sz="1200" b="1"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a:p>
            <a:pPr algn="l" rtl="1"/>
            <a:endParaRPr lang="ar-SA"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801214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86953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1200" dirty="0"/>
          </a:p>
          <a:p>
            <a:endParaRPr lang="en-US" sz="12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1200" dirty="0">
              <a:latin typeface="Adobe Arabic" panose="02040503050201020203" pitchFamily="18" charset="-78"/>
              <a:cs typeface="Adobe Arabic" panose="02040503050201020203" pitchFamily="18" charset="-78"/>
            </a:endParaRPr>
          </a:p>
          <a:p>
            <a:pPr algn="r"/>
            <a:endParaRPr lang="en-US" sz="1200" dirty="0"/>
          </a:p>
          <a:p>
            <a:pPr algn="r"/>
            <a:endParaRPr lang="en-US" sz="1200" dirty="0"/>
          </a:p>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2464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en-US" sz="800" dirty="0"/>
          </a:p>
          <a:p>
            <a:pPr algn="r"/>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67865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26817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231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29433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37927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368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b="1" u="sng" kern="1200" dirty="0">
                <a:solidFill>
                  <a:schemeClr val="tx1"/>
                </a:solidFill>
                <a:latin typeface="Adobe Arabic" panose="02040503050201020203" pitchFamily="18" charset="-78"/>
                <a:ea typeface="+mn-ea"/>
                <a:cs typeface="Adobe Arabic" panose="02040503050201020203" pitchFamily="18" charset="-78"/>
              </a:rPr>
              <a:t>تقول المعلّمة:</a:t>
            </a:r>
            <a:r>
              <a:rPr lang="en-US" sz="1200" b="1" u="none" kern="1200" dirty="0">
                <a:solidFill>
                  <a:schemeClr val="tx1"/>
                </a:solidFill>
                <a:latin typeface="Adobe Arabic" panose="02040503050201020203" pitchFamily="18" charset="-78"/>
                <a:ea typeface="+mn-ea"/>
                <a:cs typeface="Adobe Arabic" panose="02040503050201020203" pitchFamily="18" charset="-78"/>
              </a:rPr>
              <a:t> </a:t>
            </a:r>
            <a:r>
              <a:rPr lang="ar-LB" sz="1200" b="0" u="none" kern="1200" dirty="0">
                <a:solidFill>
                  <a:schemeClr val="tx1"/>
                </a:solidFill>
                <a:latin typeface="Adobe Arabic" panose="02040503050201020203" pitchFamily="18" charset="-78"/>
                <a:ea typeface="+mn-ea"/>
                <a:cs typeface="Adobe Arabic" panose="02040503050201020203" pitchFamily="18" charset="-78"/>
              </a:rPr>
              <a:t>والآن بعد أن تعرّفنا إلى عنوان النّص وتوقّعنا أحداثه من الصورة ومن</a:t>
            </a:r>
            <a:r>
              <a:rPr lang="ar-LB" sz="1200" b="0" u="none" kern="1200" baseline="0" dirty="0">
                <a:solidFill>
                  <a:schemeClr val="tx1"/>
                </a:solidFill>
                <a:latin typeface="Adobe Arabic" panose="02040503050201020203" pitchFamily="18" charset="-78"/>
                <a:ea typeface="+mn-ea"/>
                <a:cs typeface="Adobe Arabic" panose="02040503050201020203" pitchFamily="18" charset="-78"/>
              </a:rPr>
              <a:t> العنوان، سوف تقومون بقراءة النّص قراءة صامتة، وبعدها عليكم الإجابة عن أسئلة محدّدة. </a:t>
            </a:r>
            <a:endParaRPr lang="ar-LB" sz="1200" b="0" u="none" kern="1200" dirty="0">
              <a:solidFill>
                <a:schemeClr val="tx1"/>
              </a:solidFill>
              <a:latin typeface="Adobe Arabic" panose="02040503050201020203" pitchFamily="18" charset="-78"/>
              <a:ea typeface="+mn-ea"/>
              <a:cs typeface="Adobe Arabic" panose="02040503050201020203" pitchFamily="18" charset="-78"/>
            </a:endParaRPr>
          </a:p>
          <a:p>
            <a:pPr algn="r" rtl="1"/>
            <a:r>
              <a:rPr lang="ar-LB" sz="1200" b="0" u="none" kern="1200" dirty="0">
                <a:solidFill>
                  <a:schemeClr val="tx1"/>
                </a:solidFill>
                <a:latin typeface="Adobe Arabic" panose="02040503050201020203" pitchFamily="18" charset="-78"/>
                <a:ea typeface="+mn-ea"/>
                <a:cs typeface="Adobe Arabic" panose="02040503050201020203" pitchFamily="18" charset="-78"/>
              </a:rPr>
              <a:t>خلال القراءة ستظهر كلماتٍ ملوَّنَةً باللّون الأحمر. عند قراءتها يظهر تفسيرها في الخانة المعَنْوَنَة "المعجم اللّغويّ".</a:t>
            </a:r>
          </a:p>
          <a:p>
            <a:pPr algn="r" rtl="1"/>
            <a:endParaRPr lang="ar-LB" sz="1200" b="1" u="none" kern="1200" dirty="0">
              <a:solidFill>
                <a:schemeClr val="tx1"/>
              </a:solidFill>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b="1" kern="1200" dirty="0">
                <a:solidFill>
                  <a:schemeClr val="tx1"/>
                </a:solidFill>
                <a:effectLst/>
                <a:latin typeface="+mn-lt"/>
                <a:ea typeface="+mn-ea"/>
                <a:cs typeface="+mn-cs"/>
              </a:rPr>
              <a:t>تَوْجيهاتٌ لِلْمُعَلِّمِ/ةِ: </a:t>
            </a:r>
            <a:endParaRPr lang="ar-LB" sz="1200" b="1" kern="1200" dirty="0">
              <a:solidFill>
                <a:schemeClr val="tx1"/>
              </a:solidFill>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0" kern="1200" dirty="0">
                <a:solidFill>
                  <a:schemeClr val="tx1"/>
                </a:solidFill>
                <a:effectLst/>
                <a:latin typeface="+mn-lt"/>
                <a:ea typeface="+mn-ea"/>
                <a:cs typeface="+mn-cs"/>
              </a:rPr>
              <a:t>القراءة الصامتة لفقرة </a:t>
            </a:r>
            <a:r>
              <a:rPr lang="ar-LB" sz="1200" b="0" kern="1200" baseline="0" dirty="0">
                <a:solidFill>
                  <a:schemeClr val="tx1"/>
                </a:solidFill>
                <a:effectLst/>
                <a:latin typeface="+mn-lt"/>
                <a:ea typeface="+mn-ea"/>
                <a:cs typeface="+mn-cs"/>
              </a:rPr>
              <a:t>أو فقر مُحدّدة من النّص أو للنّصّ بأكمله. تليها الإجابة عن أسئلة مباشرة حول أفكار بارزة في النّصّ متعلّقة بتحديد الشخصيات والزمان والمكان... </a:t>
            </a:r>
          </a:p>
          <a:p>
            <a:pPr algn="r" rtl="1"/>
            <a:endParaRPr lang="ar-LB" sz="1200" b="1" u="sng"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a:p>
            <a:pPr algn="l" rtl="1"/>
            <a:endParaRPr lang="ar-SA"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531881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lvl="0" algn="r" rtl="1">
              <a:lnSpc>
                <a:spcPct val="150000"/>
              </a:lnSpc>
              <a:spcBef>
                <a:spcPts val="1200"/>
              </a:spcBef>
              <a:spcAft>
                <a:spcPts val="200"/>
              </a:spcAft>
              <a:buClr>
                <a:srgbClr val="4A66AC"/>
              </a:buClr>
              <a:buSzPct val="100000"/>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1200" b="0" noProof="0" dirty="0">
                <a:solidFill>
                  <a:prstClr val="black">
                    <a:lumMod val="65000"/>
                    <a:lumOff val="35000"/>
                  </a:prstClr>
                </a:solidFill>
                <a:latin typeface="Adobe Arabic" panose="02040503050201020203" pitchFamily="18" charset="-78"/>
                <a:cs typeface="Adobe Arabic" panose="02040503050201020203" pitchFamily="18" charset="-78"/>
              </a:rPr>
              <a:t>ما المقصود بكلمة الآلة في </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1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فَالْآلَةُ أَعْجَزُ مِنْ أَنْ </a:t>
            </a:r>
            <a:r>
              <a:rPr lang="ar-LB" sz="1200" b="0" dirty="0">
                <a:solidFill>
                  <a:schemeClr val="tx1">
                    <a:lumMod val="65000"/>
                    <a:lumOff val="35000"/>
                  </a:schemeClr>
                </a:solidFill>
                <a:latin typeface="Adobe Arabic" panose="02040503050201020203" pitchFamily="18" charset="-78"/>
                <a:cs typeface="Adobe Arabic" panose="02040503050201020203" pitchFamily="18" charset="-78"/>
              </a:rPr>
              <a:t>تَبْلُغَ بَعْضَ الأَحايينِ ما تَبْلُغُهُ مُرُوءَةُ فَتًى صَغير"</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1200" b="0" i="0" u="none" strike="noStrike" kern="1200" cap="none" spc="0" normalizeH="0" baseline="0" noProof="0" dirty="0">
                <a:ln>
                  <a:noFill/>
                </a:ln>
                <a:solidFill>
                  <a:prstClr val="black"/>
                </a:solidFill>
                <a:effectLst/>
                <a:uLnTx/>
                <a:uFillTx/>
                <a:latin typeface="+mn-lt"/>
                <a:ea typeface="+mn-ea"/>
                <a:cs typeface="+mn-cs"/>
              </a:rPr>
              <a:t>أجيبوا علن السؤال </a:t>
            </a:r>
            <a:r>
              <a:rPr lang="ar-LB" sz="1200" b="0" dirty="0">
                <a:latin typeface="Adobe Arabic" panose="02040503050201020203" pitchFamily="18" charset="-78"/>
                <a:cs typeface="Adobe Arabic" panose="02040503050201020203" pitchFamily="18" charset="-78"/>
              </a:rPr>
              <a:t>الآتي</a:t>
            </a:r>
            <a:r>
              <a:rPr kumimoji="0" lang="ar-LB" sz="1200" b="0" i="0" u="none" strike="noStrike" kern="1200" cap="none" spc="0" normalizeH="0" baseline="0" noProof="0" dirty="0">
                <a:ln>
                  <a:noFill/>
                </a:ln>
                <a:solidFill>
                  <a:prstClr val="black"/>
                </a:solidFill>
                <a:effectLst/>
                <a:uLnTx/>
                <a:uFillTx/>
                <a:latin typeface="+mn-lt"/>
                <a:ea typeface="+mn-ea"/>
                <a:cs typeface="+mn-cs"/>
              </a:rPr>
              <a:t>:</a:t>
            </a:r>
          </a:p>
          <a:p>
            <a:pPr lvl="0" algn="r" rtl="1">
              <a:lnSpc>
                <a:spcPct val="150000"/>
              </a:lnSpc>
              <a:spcBef>
                <a:spcPts val="1200"/>
              </a:spcBef>
              <a:spcAft>
                <a:spcPts val="200"/>
              </a:spcAft>
              <a:buClr>
                <a:srgbClr val="4A66AC"/>
              </a:buClr>
              <a:buSzPct val="100000"/>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تقول المعلمة: </a:t>
            </a:r>
            <a:r>
              <a:rPr lang="ar-LB" sz="1200" b="0" noProof="0" dirty="0">
                <a:solidFill>
                  <a:prstClr val="black">
                    <a:lumMod val="65000"/>
                    <a:lumOff val="35000"/>
                  </a:prstClr>
                </a:solidFill>
                <a:latin typeface="Adobe Arabic" panose="02040503050201020203" pitchFamily="18" charset="-78"/>
                <a:cs typeface="Adobe Arabic" panose="02040503050201020203" pitchFamily="18" charset="-78"/>
              </a:rPr>
              <a:t>تُشيرُ </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1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وأطللْنا من شَفا الطّريقِ" على أنّ المتكلّمَ في النّصِّ هو:.......</a:t>
            </a:r>
            <a:endParaRPr kumimoji="0" lang="ar-LB" sz="1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1200" b="0" i="0" u="none" strike="noStrike" kern="1200" cap="none" spc="0" normalizeH="0" baseline="0" noProof="0" dirty="0">
                <a:ln>
                  <a:noFill/>
                </a:ln>
                <a:solidFill>
                  <a:prstClr val="black"/>
                </a:solidFill>
                <a:effectLst/>
                <a:uLnTx/>
                <a:uFillTx/>
                <a:latin typeface="+mn-lt"/>
                <a:ea typeface="+mn-ea"/>
                <a:cs typeface="+mn-cs"/>
              </a:rPr>
              <a:t>أجيبوا عن  السؤال </a:t>
            </a:r>
            <a:r>
              <a:rPr lang="ar-LB" sz="1200" b="0" dirty="0">
                <a:latin typeface="Adobe Arabic" panose="02040503050201020203" pitchFamily="18" charset="-78"/>
                <a:cs typeface="Adobe Arabic" panose="02040503050201020203" pitchFamily="18" charset="-78"/>
              </a:rPr>
              <a:t>الآتي</a:t>
            </a:r>
            <a:r>
              <a:rPr kumimoji="0" lang="ar-LB" sz="1200" b="0" i="0" u="none" strike="noStrike" kern="1200" cap="none" spc="0" normalizeH="0" baseline="0" noProof="0" dirty="0">
                <a:ln>
                  <a:noFill/>
                </a:ln>
                <a:solidFill>
                  <a:prstClr val="black"/>
                </a:solidFill>
                <a:effectLst/>
                <a:uLnTx/>
                <a:uFillTx/>
                <a:latin typeface="+mn-lt"/>
                <a:ea typeface="+mn-ea"/>
                <a:cs typeface="+mn-cs"/>
              </a:rPr>
              <a:t>:</a:t>
            </a:r>
          </a:p>
          <a:p>
            <a:pPr lvl="0" algn="r" rtl="1">
              <a:lnSpc>
                <a:spcPct val="150000"/>
              </a:lnSpc>
              <a:spcBef>
                <a:spcPts val="1200"/>
              </a:spcBef>
              <a:spcAft>
                <a:spcPts val="200"/>
              </a:spcAft>
              <a:buClr>
                <a:srgbClr val="4A66AC"/>
              </a:buClr>
              <a:buSzPct val="100000"/>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علامَ تَدُلُّ عبارة </a:t>
            </a:r>
            <a:r>
              <a:rPr kumimoji="0" lang="ar-LB" sz="1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p>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mn-lt"/>
                <a:ea typeface="+mn-ea"/>
                <a:cs typeface="+mn-cs"/>
              </a:rPr>
              <a:t>أجيبوا عن السؤال </a:t>
            </a:r>
            <a:r>
              <a:rPr lang="ar-LB" sz="1200" b="0" dirty="0">
                <a:latin typeface="Adobe Arabic" panose="02040503050201020203" pitchFamily="18" charset="-78"/>
                <a:cs typeface="Adobe Arabic" panose="02040503050201020203" pitchFamily="18" charset="-78"/>
              </a:rPr>
              <a:t>الآتي</a:t>
            </a:r>
            <a:r>
              <a:rPr kumimoji="0" lang="ar-LB"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r" defTabSz="914400" rtl="1" eaLnBrk="1" fontAlgn="auto" latinLnBrk="0" hangingPunct="1">
              <a:lnSpc>
                <a:spcPct val="100000"/>
              </a:lnSpc>
              <a:spcBef>
                <a:spcPct val="0"/>
              </a:spcBef>
              <a:spcAft>
                <a:spcPts val="0"/>
              </a:spcAft>
              <a:buClrTx/>
              <a:buSzTx/>
              <a:buFontTx/>
              <a:buNone/>
              <a:tabLst/>
              <a:defRPr/>
            </a:pPr>
            <a:endPar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1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هِيَ الْأُمورُ الَّتي طَلَبَتْها الْعائِلَةُ؟</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endParaRPr kumimoji="0" lang="ar-LB" sz="1200" b="0"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تَوْجيهاتٌ لِلْمُعَلِّمِ/ةِ: </a:t>
            </a:r>
            <a:endParaRPr kumimoji="0" lang="en-US"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a:t>
            </a:r>
            <a:r>
              <a:rPr kumimoji="0" lang="ar-LB" sz="1200" b="0" i="0" u="none" strike="noStrike" kern="1200" cap="none" spc="0" normalizeH="0" baseline="0" noProof="0" dirty="0">
                <a:ln>
                  <a:noFill/>
                </a:ln>
                <a:solidFill>
                  <a:prstClr val="black"/>
                </a:solidFill>
                <a:effectLst/>
                <a:uLnTx/>
                <a:uFillTx/>
                <a:latin typeface="+mn-lt"/>
                <a:ea typeface="+mn-ea"/>
                <a:cs typeface="+mn-cs"/>
              </a:rPr>
              <a:t> أثنوا على عملهم بالقول: " أحسنتم! هذا التوقّعُ صحيحٌ."</a:t>
            </a: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algn="l" rtl="1"/>
            <a:endParaRPr lang="ar-SA"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07445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152124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8076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64742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899596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277179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73652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054831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764694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lnSpc>
                <a:spcPct val="150000"/>
              </a:lnSpc>
              <a:spcBef>
                <a:spcPts val="1200"/>
              </a:spcBef>
              <a:spcAft>
                <a:spcPts val="200"/>
              </a:spcAft>
              <a:buClr>
                <a:srgbClr val="4A66AC"/>
              </a:buClr>
              <a:buSzPct val="100000"/>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قراءة النّص</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800" b="0" i="0" u="none" strike="noStrike" kern="1200" cap="none" spc="0" normalizeH="0" baseline="0" noProof="0" dirty="0">
                <a:ln>
                  <a:noFill/>
                </a:ln>
                <a:solidFill>
                  <a:prstClr val="black"/>
                </a:solidFill>
                <a:effectLst/>
                <a:uLnTx/>
                <a:uFillTx/>
                <a:latin typeface="+mn-lt"/>
                <a:ea typeface="+mn-ea"/>
                <a:cs typeface="+mn-cs"/>
              </a:rPr>
              <a:t>أجيبوا عن السؤال </a:t>
            </a:r>
            <a:r>
              <a:rPr lang="ar-LB" sz="800" b="0" dirty="0">
                <a:latin typeface="Adobe Arabic" panose="02040503050201020203" pitchFamily="18" charset="-78"/>
                <a:cs typeface="Adobe Arabic" panose="02040503050201020203" pitchFamily="18" charset="-78"/>
              </a:rPr>
              <a:t>الآتي</a:t>
            </a:r>
            <a:r>
              <a:rPr kumimoji="0" lang="ar-LB" sz="800" b="1" i="0" u="none" strike="noStrike" kern="1200" cap="none" spc="0" normalizeH="0" baseline="0" noProof="0" dirty="0">
                <a:ln>
                  <a:noFill/>
                </a:ln>
                <a:solidFill>
                  <a:prstClr val="black"/>
                </a:solidFill>
                <a:effectLst/>
                <a:uLnTx/>
                <a:uFillTx/>
                <a:latin typeface="+mn-lt"/>
                <a:ea typeface="+mn-ea"/>
                <a:cs typeface="+mn-cs"/>
              </a:rPr>
              <a:t>:</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endParaRPr kumimoji="0" lang="ar-LB" sz="8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lvl="0" algn="r" rtl="1">
              <a:buClr>
                <a:srgbClr val="4472C4">
                  <a:lumMod val="75000"/>
                </a:srgbClr>
              </a:buClr>
              <a:buSzPct val="90000"/>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ما مَعْنى كَلِمَةِ «</a:t>
            </a:r>
            <a:r>
              <a:rPr lang="ar-LB" sz="800" b="0" dirty="0">
                <a:solidFill>
                  <a:schemeClr val="tx1">
                    <a:lumMod val="65000"/>
                    <a:lumOff val="35000"/>
                  </a:schemeClr>
                </a:solidFill>
                <a:latin typeface="Adobe Arabic" panose="02040503050201020203" pitchFamily="18" charset="-78"/>
                <a:cs typeface="Adobe Arabic" panose="02040503050201020203" pitchFamily="18" charset="-78"/>
              </a:rPr>
              <a:t>يَسْتَهينونَ</a:t>
            </a:r>
            <a:r>
              <a:rPr kumimoji="0" lang="ar-LB" sz="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 في الْجُمْلَةِ الآتيَة: «</a:t>
            </a:r>
            <a:r>
              <a:rPr lang="ar-LB" sz="800" b="0" dirty="0">
                <a:solidFill>
                  <a:schemeClr val="tx1">
                    <a:lumMod val="65000"/>
                    <a:lumOff val="35000"/>
                  </a:schemeClr>
                </a:solidFill>
                <a:latin typeface="Adobe Arabic" panose="02040503050201020203" pitchFamily="18" charset="-78"/>
                <a:cs typeface="Adobe Arabic" panose="02040503050201020203" pitchFamily="18" charset="-78"/>
              </a:rPr>
              <a:t>فَتَوافَدوا يَسْتَهينونَ الْبَرْدَ وَالْجُهْدَ وَالْوُحولَ</a:t>
            </a:r>
            <a:r>
              <a:rPr kumimoji="0" lang="ar-LB" sz="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«مُرْتَدًّا» في الْجُمْلَةِ الآتيَة: «مُرْتَدًّا إِلَيْنا حينًا آخَرَ»؟</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800" b="0" dirty="0">
                <a:solidFill>
                  <a:schemeClr val="tx1">
                    <a:lumMod val="65000"/>
                    <a:lumOff val="35000"/>
                  </a:schemeClr>
                </a:solidFill>
                <a:latin typeface="Adobe Arabic" panose="02040503050201020203" pitchFamily="18" charset="-78"/>
                <a:cs typeface="Adobe Arabic" panose="02040503050201020203" pitchFamily="18" charset="-78"/>
              </a:rPr>
              <a:t>لماذا كان الرّجل يردّد على العائلة القول المأثور "شر الصّباح ولا خير المساء"؟</a:t>
            </a:r>
            <a:endParaRPr kumimoji="0" lang="ar-LB" sz="8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endPar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تَوْجيهاتٌ لِلْمُعَلِّمِ/ةِ: </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a:t>
            </a:r>
            <a:r>
              <a:rPr kumimoji="0" lang="ar-LB" sz="800" b="0" i="0" u="none" strike="noStrike" kern="1200" cap="none" spc="0" normalizeH="0" baseline="0" noProof="0" dirty="0">
                <a:ln>
                  <a:noFill/>
                </a:ln>
                <a:solidFill>
                  <a:prstClr val="black"/>
                </a:solidFill>
                <a:effectLst/>
                <a:uLnTx/>
                <a:uFillTx/>
                <a:latin typeface="+mn-lt"/>
                <a:ea typeface="+mn-ea"/>
                <a:cs typeface="+mn-cs"/>
              </a:rPr>
              <a:t> أثنوا على عملهم بالقول: " أحسنتم! هذا التوقّعُ صحيحٌ."</a:t>
            </a: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algn="l" rtl="1"/>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83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LB"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78538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56810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72639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36807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22255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r>
              <a:rPr lang="ar-LB" sz="800" dirty="0">
                <a:latin typeface="Adobe Arabic" panose="02040503050201020203" pitchFamily="18" charset="-78"/>
                <a:cs typeface="Adobe Arabic" panose="02040503050201020203" pitchFamily="18" charset="-78"/>
              </a:rPr>
              <a:t>التّسْجيلُ الصّوتيُّ:</a:t>
            </a:r>
            <a:r>
              <a:rPr lang="en-US" sz="800" dirty="0">
                <a:latin typeface="Adobe Arabic" panose="02040503050201020203" pitchFamily="18" charset="-78"/>
                <a:cs typeface="Adobe Arabic" panose="02040503050201020203" pitchFamily="18" charset="-78"/>
              </a:rPr>
              <a:t> </a:t>
            </a:r>
          </a:p>
          <a:p>
            <a:pPr lvl="0" algn="r" rtl="1">
              <a:buClr>
                <a:srgbClr val="4472C4">
                  <a:lumMod val="75000"/>
                </a:srgbClr>
              </a:buClr>
              <a:buSzPct val="90000"/>
              <a:defRPr/>
            </a:pPr>
            <a:r>
              <a:rPr lang="ar-LB" sz="800" b="1" dirty="0">
                <a:solidFill>
                  <a:schemeClr val="tx1">
                    <a:lumMod val="65000"/>
                    <a:lumOff val="35000"/>
                  </a:schemeClr>
                </a:solidFill>
                <a:latin typeface="Adobe Arabic" panose="02040503050201020203" pitchFamily="18" charset="-78"/>
                <a:cs typeface="Adobe Arabic" panose="02040503050201020203" pitchFamily="18" charset="-78"/>
              </a:rPr>
              <a:t> لماذا كان الرّجل يردّد على العائلة القول المأثور "شر الصّباح ولا خير المساء"؟</a:t>
            </a:r>
            <a:endParaRPr kumimoji="0" lang="ar-LB" sz="8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endParaRPr>
          </a:p>
          <a:p>
            <a:pPr algn="r" rtl="1" eaLnBrk="1" fontAlgn="ctr" latinLnBrk="0" hangingPunct="1"/>
            <a:r>
              <a:rPr lang="ar-LB" sz="1200" b="0" i="0" u="none" strike="noStrike" kern="1200" dirty="0">
                <a:solidFill>
                  <a:schemeClr val="tx1"/>
                </a:solidFill>
                <a:effectLst/>
                <a:latin typeface="+mn-lt"/>
                <a:ea typeface="+mn-ea"/>
                <a:cs typeface="+mn-cs"/>
              </a:rPr>
              <a:t> كان الرّجل يردّد على العائلة القول المأثور لكي يقنعهم بأن يغادروا سريعًا.</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ينتبهوا في أثناء عودتهم.</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يبيتوا عنده اللّيلة.</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بأن </a:t>
            </a:r>
            <a:r>
              <a:rPr lang="ar-LB" sz="1200" b="0" dirty="0">
                <a:solidFill>
                  <a:schemeClr val="tx1">
                    <a:lumMod val="65000"/>
                    <a:lumOff val="35000"/>
                  </a:schemeClr>
                </a:solidFill>
                <a:latin typeface="Adobe Arabic" panose="02040503050201020203" pitchFamily="18" charset="-78"/>
                <a:cs typeface="Adobe Arabic" panose="02040503050201020203" pitchFamily="18" charset="-78"/>
              </a:rPr>
              <a:t>يترووا.</a:t>
            </a:r>
          </a:p>
          <a:p>
            <a:pPr algn="r" rtl="1">
              <a:lnSpc>
                <a:spcPct val="150000"/>
              </a:lnSpc>
              <a:buFont typeface="Wingdings" panose="05000000000000000000" pitchFamily="2" charset="2"/>
              <a:buNone/>
            </a:pPr>
            <a:r>
              <a:rPr lang="ar-LB" sz="800" b="1" u="sng" dirty="0">
                <a:solidFill>
                  <a:schemeClr val="tx1"/>
                </a:solidFill>
                <a:latin typeface="Adobe Arabic" panose="02040503050201020203" pitchFamily="18" charset="-78"/>
                <a:cs typeface="Adobe Arabic" panose="02040503050201020203" pitchFamily="18" charset="-78"/>
              </a:rPr>
              <a:t>التّسجيلُ الصّوتيُّ</a:t>
            </a:r>
            <a:r>
              <a:rPr lang="en-US" sz="800" b="1" u="sng" dirty="0">
                <a:solidFill>
                  <a:schemeClr val="tx1"/>
                </a:solidFill>
                <a:latin typeface="Adobe Arabic" panose="02040503050201020203" pitchFamily="18" charset="-78"/>
                <a:cs typeface="Adobe Arabic" panose="02040503050201020203" pitchFamily="18" charset="-78"/>
              </a:rPr>
              <a:t>2</a:t>
            </a:r>
            <a:endParaRPr lang="ar-LB" sz="800" b="1" u="sng"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r>
              <a:rPr lang="ar-LB" sz="800" dirty="0">
                <a:solidFill>
                  <a:schemeClr val="tx1"/>
                </a:solidFill>
                <a:latin typeface="Adobe Arabic" panose="02040503050201020203" pitchFamily="18" charset="-78"/>
                <a:cs typeface="Adobe Arabic" panose="02040503050201020203" pitchFamily="18" charset="-78"/>
              </a:rPr>
              <a:t>حاولوا مجدّدًا، واختاروا الإجابة الصّحيحة من جديد.</a:t>
            </a:r>
            <a:endParaRPr lang="en-US" sz="800" b="1" u="sng" dirty="0">
              <a:latin typeface="Adobe Arabic" panose="02040503050201020203" pitchFamily="18" charset="-78"/>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1985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r>
              <a:rPr lang="ar-LB" sz="800" dirty="0">
                <a:latin typeface="Adobe Arabic" panose="02040503050201020203" pitchFamily="18" charset="-78"/>
                <a:cs typeface="Adobe Arabic" panose="02040503050201020203" pitchFamily="18" charset="-78"/>
              </a:rPr>
              <a:t>التّسْجيلُ الصّوتيُّ:</a:t>
            </a:r>
            <a:r>
              <a:rPr lang="en-US" sz="800" dirty="0">
                <a:latin typeface="Adobe Arabic" panose="02040503050201020203" pitchFamily="18" charset="-78"/>
                <a:cs typeface="Adobe Arabic" panose="02040503050201020203" pitchFamily="18" charset="-78"/>
              </a:rPr>
              <a:t> </a:t>
            </a:r>
          </a:p>
          <a:p>
            <a:pPr lvl="0" algn="r" rtl="1">
              <a:buClr>
                <a:srgbClr val="4472C4">
                  <a:lumMod val="75000"/>
                </a:srgbClr>
              </a:buClr>
              <a:buSzPct val="90000"/>
              <a:defRPr/>
            </a:pPr>
            <a:r>
              <a:rPr lang="ar-LB" sz="800" b="1" dirty="0">
                <a:solidFill>
                  <a:schemeClr val="tx1">
                    <a:lumMod val="65000"/>
                    <a:lumOff val="35000"/>
                  </a:schemeClr>
                </a:solidFill>
                <a:latin typeface="Adobe Arabic" panose="02040503050201020203" pitchFamily="18" charset="-78"/>
                <a:cs typeface="Adobe Arabic" panose="02040503050201020203" pitchFamily="18" charset="-78"/>
              </a:rPr>
              <a:t> لماذا كان الرّجل يردّد على العائلة القول المأثور "شر الصّباح ولا خير المساء"؟</a:t>
            </a:r>
            <a:endParaRPr kumimoji="0" lang="ar-LB" sz="8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endParaRPr>
          </a:p>
          <a:p>
            <a:pPr algn="r" rtl="1" eaLnBrk="1" fontAlgn="ctr" latinLnBrk="0" hangingPunct="1"/>
            <a:r>
              <a:rPr lang="ar-LB" sz="1200" b="0" i="0" u="none" strike="noStrike" kern="1200" dirty="0">
                <a:solidFill>
                  <a:schemeClr val="tx1"/>
                </a:solidFill>
                <a:effectLst/>
                <a:latin typeface="+mn-lt"/>
                <a:ea typeface="+mn-ea"/>
                <a:cs typeface="+mn-cs"/>
              </a:rPr>
              <a:t> كان الرّجل يردّد على العائلة القول المأثور لكي يقنعهم بأن يغادروا سريعًا.</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ينتبهوا في أثناء عودتهم.</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يبيتوا عنده اللّيلة.</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0" i="0" u="none" strike="noStrike" kern="1200" dirty="0">
                <a:solidFill>
                  <a:schemeClr val="tx1"/>
                </a:solidFill>
                <a:effectLst/>
                <a:latin typeface="+mn-lt"/>
                <a:ea typeface="+mn-ea"/>
                <a:cs typeface="+mn-cs"/>
              </a:rPr>
              <a:t>كان الرّجل يردّد على العائلة القول المأثور لكي يقنعهم بأن بأن </a:t>
            </a:r>
            <a:r>
              <a:rPr lang="ar-LB" sz="1200" b="0" dirty="0">
                <a:solidFill>
                  <a:schemeClr val="tx1">
                    <a:lumMod val="65000"/>
                    <a:lumOff val="35000"/>
                  </a:schemeClr>
                </a:solidFill>
                <a:latin typeface="Adobe Arabic" panose="02040503050201020203" pitchFamily="18" charset="-78"/>
                <a:cs typeface="Adobe Arabic" panose="02040503050201020203" pitchFamily="18" charset="-78"/>
              </a:rPr>
              <a:t>يترووا.</a:t>
            </a:r>
          </a:p>
          <a:p>
            <a:pPr algn="r" rtl="1">
              <a:lnSpc>
                <a:spcPct val="150000"/>
              </a:lnSpc>
              <a:buFont typeface="Wingdings" panose="05000000000000000000" pitchFamily="2" charset="2"/>
              <a:buNone/>
            </a:pPr>
            <a:r>
              <a:rPr lang="ar-LB" sz="800" b="1" u="sng" dirty="0">
                <a:solidFill>
                  <a:schemeClr val="tx1"/>
                </a:solidFill>
                <a:latin typeface="Adobe Arabic" panose="02040503050201020203" pitchFamily="18" charset="-78"/>
                <a:cs typeface="Adobe Arabic" panose="02040503050201020203" pitchFamily="18" charset="-78"/>
              </a:rPr>
              <a:t>التّسجيلُ الصّوتيُّ</a:t>
            </a:r>
            <a:r>
              <a:rPr lang="en-US" sz="800" b="1" u="sng" dirty="0">
                <a:solidFill>
                  <a:schemeClr val="tx1"/>
                </a:solidFill>
                <a:latin typeface="Adobe Arabic" panose="02040503050201020203" pitchFamily="18" charset="-78"/>
                <a:cs typeface="Adobe Arabic" panose="02040503050201020203" pitchFamily="18" charset="-78"/>
              </a:rPr>
              <a:t>2</a:t>
            </a:r>
            <a:endParaRPr lang="ar-LB" sz="800" b="1" u="sng"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r>
              <a:rPr lang="ar-LB" sz="800" dirty="0">
                <a:solidFill>
                  <a:schemeClr val="tx1"/>
                </a:solidFill>
                <a:latin typeface="Adobe Arabic" panose="02040503050201020203" pitchFamily="18" charset="-78"/>
                <a:cs typeface="Adobe Arabic" panose="02040503050201020203" pitchFamily="18" charset="-78"/>
              </a:rPr>
              <a:t>حاولوا مجدّدًا، واختاروا الإجابة الصّحيحة من جديد.</a:t>
            </a:r>
            <a:endParaRPr lang="en-US" sz="800" b="1" u="sng" dirty="0">
              <a:latin typeface="Adobe Arabic" panose="02040503050201020203" pitchFamily="18" charset="-78"/>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1985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r" rtl="1">
              <a:lnSpc>
                <a:spcPct val="150000"/>
              </a:lnSpc>
              <a:spcBef>
                <a:spcPts val="1200"/>
              </a:spcBef>
              <a:spcAft>
                <a:spcPts val="200"/>
              </a:spcAft>
              <a:buClr>
                <a:srgbClr val="4A66AC"/>
              </a:buClr>
              <a:buSzPct val="100000"/>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1" i="0" u="none" strike="noStrike" kern="1200" cap="none" spc="0" normalizeH="0" baseline="0" noProof="0" dirty="0">
                <a:ln>
                  <a:noFill/>
                </a:ln>
                <a:solidFill>
                  <a:prstClr val="black"/>
                </a:solidFill>
                <a:effectLst/>
                <a:uLnTx/>
                <a:uFillTx/>
                <a:latin typeface="+mn-lt"/>
                <a:ea typeface="+mn-ea"/>
                <a:cs typeface="+mn-cs"/>
              </a:rPr>
              <a:t>أجيبوا عن السؤال </a:t>
            </a:r>
            <a:r>
              <a:rPr lang="ar-LB" sz="800" b="1" dirty="0">
                <a:latin typeface="Adobe Arabic" panose="02040503050201020203" pitchFamily="18" charset="-78"/>
                <a:cs typeface="Adobe Arabic" panose="02040503050201020203" pitchFamily="18" charset="-78"/>
              </a:rPr>
              <a:t>الآتي</a:t>
            </a:r>
            <a:r>
              <a:rPr kumimoji="0" lang="ar-LB" sz="800" b="1" i="0" u="none" strike="noStrike" kern="1200" cap="none" spc="0" normalizeH="0" baseline="0" noProof="0" dirty="0">
                <a:ln>
                  <a:noFill/>
                </a:ln>
                <a:solidFill>
                  <a:prstClr val="black"/>
                </a:solidFill>
                <a:effectLst/>
                <a:uLnTx/>
                <a:uFillTx/>
                <a:latin typeface="+mn-lt"/>
                <a:ea typeface="+mn-ea"/>
                <a:cs typeface="+mn-cs"/>
              </a:rPr>
              <a:t>:</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endParaRPr kumimoji="0" lang="ar-LB" sz="8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800" b="0" dirty="0">
                <a:solidFill>
                  <a:schemeClr val="tx1">
                    <a:lumMod val="65000"/>
                    <a:lumOff val="35000"/>
                  </a:schemeClr>
                </a:solidFill>
                <a:latin typeface="Adobe Arabic" panose="02040503050201020203" pitchFamily="18" charset="-78"/>
                <a:cs typeface="Adobe Arabic" panose="02040503050201020203" pitchFamily="18" charset="-78"/>
              </a:rPr>
              <a:t>ماذا فعل الرّجل للتأكيد على مروءته؟</a:t>
            </a:r>
          </a:p>
          <a:p>
            <a:pPr marL="0" marR="0" lvl="0" indent="0" algn="r" defTabSz="914400" rtl="1" eaLnBrk="1" fontAlgn="auto" latinLnBrk="0" hangingPunct="1">
              <a:lnSpc>
                <a:spcPct val="150000"/>
              </a:lnSpc>
              <a:spcBef>
                <a:spcPts val="1200"/>
              </a:spcBef>
              <a:spcAft>
                <a:spcPts val="200"/>
              </a:spcAft>
              <a:buClr>
                <a:srgbClr val="4A66AC"/>
              </a:buClr>
              <a:buSzPct val="100000"/>
              <a:buFontTx/>
              <a:buNone/>
              <a:tabLst/>
              <a:defRPr/>
            </a:pPr>
            <a:endPar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تَوْجيهاتٌ لِلْمُعَلِّمِ/ةِ: </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a:t>
            </a:r>
            <a:r>
              <a:rPr kumimoji="0" lang="ar-LB" sz="800" b="0" i="0" u="none" strike="noStrike" kern="1200" cap="none" spc="0" normalizeH="0" baseline="0" noProof="0" dirty="0">
                <a:ln>
                  <a:noFill/>
                </a:ln>
                <a:solidFill>
                  <a:prstClr val="black"/>
                </a:solidFill>
                <a:effectLst/>
                <a:uLnTx/>
                <a:uFillTx/>
                <a:latin typeface="+mn-lt"/>
                <a:ea typeface="+mn-ea"/>
                <a:cs typeface="+mn-cs"/>
              </a:rPr>
              <a:t> أثنوا على عملهم بالقول: " أحسنتم! هذا التوقّعُ صحيحٌ."</a:t>
            </a: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algn="l" rtl="1"/>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57087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441089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a:p>
            <a:pPr algn="r" rtl="1"/>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8682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solidFill>
                <a:effectLst/>
                <a:uLnTx/>
                <a:uFillTx/>
                <a:latin typeface="+mn-lt"/>
                <a:ea typeface="+mn-ea"/>
                <a:cs typeface="+mn-cs"/>
              </a:rPr>
              <a:t>بَعْدَ أَنِ اسْتَمَعْتُمْ إِلى النّصّ، ستقومون بالإجابة عن بَعْضَ الْأَسْئِلَةِ: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0" i="0" u="none" strike="noStrike" kern="1200" cap="none" spc="0" normalizeH="0" baseline="0" noProof="0" dirty="0">
                <a:ln>
                  <a:noFill/>
                </a:ln>
                <a:solidFill>
                  <a:prstClr val="black"/>
                </a:solidFill>
                <a:effectLst/>
                <a:uLnTx/>
                <a:uFillTx/>
                <a:latin typeface="+mn-lt"/>
                <a:ea typeface="+mn-ea"/>
                <a:cs typeface="+mn-cs"/>
              </a:rPr>
              <a:t>عَلَيْكُمْ أَنْ تُنْصِتوا إِلى السُّؤالِ وَإِلى الإِجاباتِ الْمُقْتَرَحَةِ،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0" i="0" u="none" strike="noStrike" kern="1200" cap="none" spc="0" normalizeH="0" baseline="0" noProof="0" dirty="0">
                <a:ln>
                  <a:noFill/>
                </a:ln>
                <a:solidFill>
                  <a:prstClr val="black"/>
                </a:solidFill>
                <a:effectLst/>
                <a:uLnTx/>
                <a:uFillTx/>
                <a:latin typeface="+mn-lt"/>
                <a:ea typeface="+mn-ea"/>
                <a:cs typeface="+mn-cs"/>
              </a:rPr>
              <a:t> ثُمَّ تَخْتاروا الْإِجابَةَ الصَّحيحَةَ.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1" i="0" u="sng" strike="noStrike" kern="1200" cap="none" spc="0" normalizeH="0" baseline="0" noProof="0" dirty="0">
                <a:ln>
                  <a:noFill/>
                </a:ln>
                <a:solidFill>
                  <a:prstClr val="black"/>
                </a:solidFill>
                <a:effectLst/>
                <a:uLnTx/>
                <a:uFillTx/>
                <a:latin typeface="+mn-lt"/>
                <a:ea typeface="+mn-ea"/>
                <a:cs typeface="+mn-cs"/>
              </a:rPr>
              <a:t>ا</a:t>
            </a: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0" i="0" u="none" strike="noStrike" kern="1200" cap="none" spc="0" normalizeH="0" baseline="0" noProof="0" dirty="0">
                <a:ln>
                  <a:noFill/>
                </a:ln>
                <a:solidFill>
                  <a:prstClr val="black"/>
                </a:solidFill>
                <a:effectLst/>
                <a:uLnTx/>
                <a:uFillTx/>
                <a:latin typeface="+mn-lt"/>
                <a:ea typeface="+mn-ea"/>
                <a:cs typeface="+mn-cs"/>
              </a:rPr>
              <a:t>انْتَبِهوا، توجَدُ إِجابَةٌ صَحيحَةٌ واحِدَةٌ.</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1" i="0" u="sng" strike="noStrike" kern="1200" cap="none" spc="0" normalizeH="0" baseline="0" noProof="0" dirty="0">
                <a:ln>
                  <a:noFill/>
                </a:ln>
                <a:solidFill>
                  <a:prstClr val="black"/>
                </a:solidFill>
                <a:effectLst/>
                <a:uLnTx/>
                <a:uFillTx/>
                <a:latin typeface="+mn-lt"/>
                <a:ea typeface="+mn-ea"/>
                <a:cs typeface="+mn-cs"/>
              </a:rPr>
              <a:t>التسجيل الصوتي3:</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800" b="0" i="0" u="none" strike="noStrike" kern="1200" cap="none" spc="0" normalizeH="0" baseline="0" noProof="0" dirty="0">
                <a:ln>
                  <a:noFill/>
                </a:ln>
                <a:solidFill>
                  <a:prstClr val="black"/>
                </a:solidFill>
                <a:effectLst/>
                <a:uLnTx/>
                <a:uFillTx/>
                <a:latin typeface="+mn-lt"/>
                <a:ea typeface="+mn-ea"/>
                <a:cs typeface="+mn-cs"/>
              </a:rPr>
              <a:t>في حالِ صَعٌبَتْ عَلَيْكُمِ الْإِجابَةُ، يُمْكِنُكُمْ إِعادَة إجراء ال</a:t>
            </a:r>
            <a:r>
              <a:rPr kumimoji="0" lang="ar-LB" sz="800" b="0" i="0" u="none" strike="noStrike" kern="0" cap="none" spc="0" normalizeH="0" baseline="0" noProof="0" dirty="0">
                <a:ln>
                  <a:noFill/>
                </a:ln>
                <a:solidFill>
                  <a:srgbClr val="E7E6E6">
                    <a:lumMod val="50000"/>
                  </a:srgbClr>
                </a:solidFill>
                <a:effectLst/>
                <a:uLnTx/>
                <a:uFillTx/>
                <a:latin typeface="+mn-lt"/>
                <a:ea typeface="+mn-ea"/>
                <a:cs typeface="+mn-cs"/>
              </a:rPr>
              <a:t>قراءة الصامتة مجدّدًا</a:t>
            </a:r>
            <a:r>
              <a:rPr kumimoji="0" lang="ar-LB" sz="800" b="0" i="0" u="none" strike="noStrike" kern="1200" cap="none" spc="0" normalizeH="0" baseline="0" noProof="0" dirty="0">
                <a:ln>
                  <a:noFill/>
                </a:ln>
                <a:solidFill>
                  <a:prstClr val="black"/>
                </a:solidFill>
                <a:effectLst/>
                <a:uLnTx/>
                <a:uFillTx/>
                <a:latin typeface="+mn-lt"/>
                <a:ea typeface="+mn-ea"/>
                <a:cs typeface="+mn-cs"/>
              </a:rPr>
              <a:t>.</a:t>
            </a:r>
            <a:endParaRPr kumimoji="0" lang="en-US"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49</a:t>
            </a:fld>
            <a:endParaRPr lang="en-US"/>
          </a:p>
        </p:txBody>
      </p:sp>
    </p:spTree>
    <p:extLst>
      <p:ext uri="{BB962C8B-B14F-4D97-AF65-F5344CB8AC3E}">
        <p14:creationId xmlns:p14="http://schemas.microsoft.com/office/powerpoint/2010/main" val="911527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1"/>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12676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LB" sz="1200" b="1" u="none" kern="1200" dirty="0">
              <a:solidFill>
                <a:schemeClr val="tx1"/>
              </a:solidFill>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b="1" kern="1200" dirty="0">
                <a:solidFill>
                  <a:schemeClr val="tx1"/>
                </a:solidFill>
                <a:effectLst/>
                <a:latin typeface="+mn-lt"/>
                <a:ea typeface="+mn-ea"/>
                <a:cs typeface="+mn-cs"/>
              </a:rPr>
              <a:t>تَوْجيهاتٌ لِلْمُعَلِّمِ/ةِ: </a:t>
            </a:r>
            <a:endParaRPr lang="ar-LB" sz="1200" b="1" kern="1200" dirty="0">
              <a:solidFill>
                <a:schemeClr val="tx1"/>
              </a:solidFill>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0" dirty="0">
                <a:solidFill>
                  <a:srgbClr val="FF0000"/>
                </a:solidFill>
              </a:rPr>
              <a:t>الإجابةُ عنِ أسئلةٍ</a:t>
            </a:r>
            <a:r>
              <a:rPr lang="ar-LB" sz="1200" kern="0" baseline="0" dirty="0">
                <a:solidFill>
                  <a:srgbClr val="FF0000"/>
                </a:solidFill>
              </a:rPr>
              <a:t> متعلّقة بالفهم غير المباشر وبالمعجم اللّغوي</a:t>
            </a:r>
            <a:r>
              <a:rPr lang="ar-LB" sz="1200" kern="0" dirty="0">
                <a:solidFill>
                  <a:srgbClr val="FF0000"/>
                </a:solidFill>
              </a:rPr>
              <a:t> من قبل المتعلّمين.</a:t>
            </a:r>
            <a:endParaRPr lang="en-US" sz="1200" kern="0" dirty="0">
              <a:solidFill>
                <a:srgbClr val="FF0000"/>
              </a:solidFill>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أمّا </a:t>
            </a:r>
            <a:r>
              <a:rPr lang="ar-LB" sz="1200" kern="1200" dirty="0">
                <a:solidFill>
                  <a:schemeClr val="tx1"/>
                </a:solidFill>
                <a:latin typeface="+mn-lt"/>
                <a:ea typeface="+mn-ea"/>
                <a:cs typeface="+mn-cs"/>
              </a:rPr>
              <a:t>بالنسبة للمتعلّمين الذين لا يستطيعون القراءة باستقلالية فيمكنهم الاستماع إلى النّصّ المسجّل قبل الإجابة عن الأسئلة، أو أن يقدّم لهم المعلّم الدّعم الموجّه في مجموعة صغيرة لمساعدتهم على التّهجئة والقراءة.</a:t>
            </a:r>
          </a:p>
          <a:p>
            <a:pPr algn="r" rtl="1"/>
            <a:endParaRPr lang="ar-LB" sz="1200" b="1" u="sng" kern="1200" dirty="0">
              <a:solidFill>
                <a:schemeClr val="tx1"/>
              </a:solidFill>
              <a:latin typeface="Adobe Arabic" panose="02040503050201020203" pitchFamily="18" charset="-78"/>
              <a:ea typeface="+mn-ea"/>
              <a:cs typeface="Adobe Arabic" panose="02040503050201020203" pitchFamily="18" charset="-78"/>
            </a:endParaRP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a:p>
            <a:pPr algn="l" rtl="1"/>
            <a:endParaRPr lang="ar-SA"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26349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LB"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90084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1"/>
            <a:endParaRPr lang="ar-SA" sz="80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69961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endParaRPr lang="en-US" b="0" u="none"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53</a:t>
            </a:fld>
            <a:endParaRPr lang="en-US"/>
          </a:p>
        </p:txBody>
      </p:sp>
    </p:spTree>
    <p:extLst>
      <p:ext uri="{BB962C8B-B14F-4D97-AF65-F5344CB8AC3E}">
        <p14:creationId xmlns:p14="http://schemas.microsoft.com/office/powerpoint/2010/main" val="24212444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332384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470582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3614318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72328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626256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a:p>
            <a:pPr marL="0" marR="0" lvl="0" indent="0" algn="r" defTabSz="914400" rtl="1" eaLnBrk="1" fontAlgn="auto" latinLnBrk="0" hangingPunct="1">
              <a:lnSpc>
                <a:spcPct val="150000"/>
              </a:lnSpc>
              <a:spcBef>
                <a:spcPts val="0"/>
              </a:spcBef>
              <a:spcAft>
                <a:spcPts val="0"/>
              </a:spcAft>
              <a:buClr>
                <a:srgbClr val="4A66AC"/>
              </a:buClr>
              <a:buSzPct val="100000"/>
              <a:buFont typeface="Tw Cen MT" panose="020B0602020104020603" pitchFamily="34" charset="0"/>
              <a:buNone/>
              <a:tabLst/>
              <a:defRPr/>
            </a:pPr>
            <a:endParaRPr kumimoji="0" lang="en-US"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lang="ar-SA" sz="800" dirty="0">
              <a:latin typeface="Adobe Arabic" panose="02040503050201020203" pitchFamily="18" charset="-78"/>
              <a:cs typeface="Adobe Arabic" panose="02040503050201020203" pitchFamily="18" charset="-78"/>
            </a:endParaRPr>
          </a:p>
          <a:p>
            <a:pPr algn="r"/>
            <a:endParaRPr lang="en-US" sz="800" dirty="0"/>
          </a:p>
          <a:p>
            <a:pPr algn="r"/>
            <a:endParaRPr lang="en-US" sz="800" dirty="0"/>
          </a:p>
          <a:p>
            <a:pPr algn="r" rtl="1"/>
            <a:endParaRPr lang="en-US" sz="800" dirty="0"/>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66779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endParaRPr lang="en-US" b="0" u="none"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6</a:t>
            </a:fld>
            <a:endParaRPr lang="en-US"/>
          </a:p>
        </p:txBody>
      </p:sp>
    </p:spTree>
    <p:extLst>
      <p:ext uri="{BB962C8B-B14F-4D97-AF65-F5344CB8AC3E}">
        <p14:creationId xmlns:p14="http://schemas.microsoft.com/office/powerpoint/2010/main" val="22385486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800" b="1" u="sng" kern="1200" dirty="0">
                <a:solidFill>
                  <a:schemeClr val="tx1"/>
                </a:solidFill>
                <a:latin typeface="+mn-lt"/>
                <a:ea typeface="+mn-ea"/>
                <a:cs typeface="+mn-cs"/>
              </a:rPr>
              <a:t>التّسجيلُ الصّوتيُّ1:</a:t>
            </a:r>
            <a:endParaRPr lang="en-US" sz="800" kern="1200" dirty="0">
              <a:solidFill>
                <a:schemeClr val="tx1"/>
              </a:solidFill>
              <a:latin typeface="+mn-lt"/>
              <a:ea typeface="+mn-ea"/>
              <a:cs typeface="+mn-cs"/>
            </a:endParaRPr>
          </a:p>
          <a:p>
            <a:pPr lvl="0" algn="r" rtl="1">
              <a:buClr>
                <a:srgbClr val="4472C4">
                  <a:lumMod val="75000"/>
                </a:srgbClr>
              </a:buClr>
              <a:buSzPct val="90000"/>
              <a:defRPr/>
            </a:pPr>
            <a:r>
              <a:rPr lang="ar-LB" sz="800" b="1" dirty="0">
                <a:solidFill>
                  <a:prstClr val="black">
                    <a:lumMod val="65000"/>
                    <a:lumOff val="35000"/>
                  </a:prstClr>
                </a:solidFill>
                <a:latin typeface="Adobe Arabic" panose="02040503050201020203" pitchFamily="18" charset="-78"/>
                <a:cs typeface="Adobe Arabic" panose="02040503050201020203" pitchFamily="18" charset="-78"/>
              </a:rPr>
              <a:t> إلامَ تُشير مجموعة العبارات  الآتية: انتفضَ رجلٌ- هرْولَ – انبرى يُنادي –توافدوا – يستهينون- يستحثُّهم؟</a:t>
            </a:r>
            <a:endParaRPr kumimoji="0" lang="ar-LB" sz="8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algn="r" rtl="1" eaLnBrk="1" fontAlgn="auto" latinLnBrk="0" hangingPunct="1"/>
            <a:r>
              <a:rPr lang="ar-LB" sz="1200" b="0" i="0" u="none" strike="noStrike" kern="1200" dirty="0">
                <a:solidFill>
                  <a:schemeClr val="tx1"/>
                </a:solidFill>
                <a:effectLst/>
                <a:latin typeface="+mn-lt"/>
                <a:ea typeface="+mn-ea"/>
                <a:cs typeface="+mn-cs"/>
              </a:rPr>
              <a:t> تُشير مجموعة العبارات </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الآتية</a:t>
            </a:r>
            <a:r>
              <a:rPr lang="ar-LB" sz="1200" b="0" baseline="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إلى قوّةِ</a:t>
            </a:r>
            <a:r>
              <a:rPr lang="ar-LB" sz="1200" b="0" i="0" u="none" strike="noStrike" kern="1200" baseline="0" dirty="0">
                <a:solidFill>
                  <a:schemeClr val="tx1"/>
                </a:solidFill>
                <a:effectLst/>
                <a:latin typeface="+mn-lt"/>
                <a:ea typeface="+mn-ea"/>
                <a:cs typeface="+mn-cs"/>
              </a:rPr>
              <a:t> اللّبنانييّن وتحمّلِهم للصّعاب</a:t>
            </a:r>
            <a:r>
              <a:rPr lang="ar-LB" sz="1200" b="0" i="0" u="none" strike="noStrike"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 تُشير مجموعة العبارات </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الآتية</a:t>
            </a:r>
            <a:r>
              <a:rPr lang="ar-LB" sz="1200" b="0" baseline="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إلى سرعةِ</a:t>
            </a:r>
            <a:r>
              <a:rPr lang="ar-LB" sz="1200" b="0" i="0" u="none" strike="noStrike" kern="1200" baseline="0" dirty="0">
                <a:solidFill>
                  <a:schemeClr val="tx1"/>
                </a:solidFill>
                <a:effectLst/>
                <a:latin typeface="+mn-lt"/>
                <a:ea typeface="+mn-ea"/>
                <a:cs typeface="+mn-cs"/>
              </a:rPr>
              <a:t> اللّبنانيّين وهمّتِهم</a:t>
            </a:r>
            <a:r>
              <a:rPr lang="ar-LB" sz="1200" b="0" i="0" u="none" strike="noStrike"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 تُشير مجموعة العبارات</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 الآتية</a:t>
            </a:r>
            <a:r>
              <a:rPr lang="ar-LB" sz="1200" b="0" i="0" u="none" strike="noStrike" kern="1200" dirty="0">
                <a:solidFill>
                  <a:schemeClr val="tx1"/>
                </a:solidFill>
                <a:effectLst/>
                <a:latin typeface="+mn-lt"/>
                <a:ea typeface="+mn-ea"/>
                <a:cs typeface="+mn-cs"/>
              </a:rPr>
              <a:t> إلى ذكاءِ</a:t>
            </a:r>
            <a:r>
              <a:rPr lang="ar-LB" sz="1200" b="0" i="0" u="none" strike="noStrike" kern="1200" baseline="0" dirty="0">
                <a:solidFill>
                  <a:schemeClr val="tx1"/>
                </a:solidFill>
                <a:effectLst/>
                <a:latin typeface="+mn-lt"/>
                <a:ea typeface="+mn-ea"/>
                <a:cs typeface="+mn-cs"/>
              </a:rPr>
              <a:t> اللّبنانيّين وتنظيمِهم</a:t>
            </a:r>
            <a:r>
              <a:rPr lang="ar-LB" sz="1200" b="0" i="0" u="none" strike="noStrike"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 تُشير مجموعة العبارات</a:t>
            </a:r>
            <a:r>
              <a:rPr lang="ar-LB" sz="1200" b="0" dirty="0">
                <a:solidFill>
                  <a:prstClr val="black">
                    <a:lumMod val="65000"/>
                    <a:lumOff val="35000"/>
                  </a:prstClr>
                </a:solidFill>
                <a:latin typeface="Adobe Arabic" panose="02040503050201020203" pitchFamily="18" charset="-78"/>
                <a:cs typeface="Adobe Arabic" panose="02040503050201020203" pitchFamily="18" charset="-78"/>
              </a:rPr>
              <a:t> الآتية</a:t>
            </a:r>
            <a:r>
              <a:rPr lang="ar-LB" sz="1200" b="0" i="0" u="none" strike="noStrike" kern="1200" dirty="0">
                <a:solidFill>
                  <a:schemeClr val="tx1"/>
                </a:solidFill>
                <a:effectLst/>
                <a:latin typeface="+mn-lt"/>
                <a:ea typeface="+mn-ea"/>
                <a:cs typeface="+mn-cs"/>
              </a:rPr>
              <a:t> إلى نخوةِ</a:t>
            </a:r>
            <a:r>
              <a:rPr lang="ar-LB" sz="1200" b="0" i="0" u="none" strike="noStrike" kern="1200" baseline="0" dirty="0">
                <a:solidFill>
                  <a:schemeClr val="tx1"/>
                </a:solidFill>
                <a:effectLst/>
                <a:latin typeface="+mn-lt"/>
                <a:ea typeface="+mn-ea"/>
                <a:cs typeface="+mn-cs"/>
              </a:rPr>
              <a:t> اللّبنانيَين وهمّتهم</a:t>
            </a:r>
            <a:r>
              <a:rPr lang="ar-LB" sz="1200" b="0" i="0" u="none" strike="noStrike" kern="1200" dirty="0">
                <a:solidFill>
                  <a:schemeClr val="tx1"/>
                </a:solidFill>
                <a:effectLst/>
                <a:latin typeface="+mn-lt"/>
                <a:ea typeface="+mn-ea"/>
                <a:cs typeface="+mn-cs"/>
              </a:rPr>
              <a:t>.</a:t>
            </a:r>
            <a:endParaRPr lang="en-US" sz="1200" b="0" i="0" u="none" strike="noStrike" kern="1200" dirty="0">
              <a:solidFill>
                <a:schemeClr val="tx1"/>
              </a:solidFill>
              <a:effectLst/>
              <a:latin typeface="+mn-lt"/>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endParaRPr lang="ar-LB" sz="800" u="sng"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r>
              <a:rPr lang="ar-LB" sz="800" b="1" u="sng" dirty="0">
                <a:solidFill>
                  <a:schemeClr val="tx1"/>
                </a:solidFill>
                <a:latin typeface="Adobe Arabic" panose="02040503050201020203" pitchFamily="18" charset="-78"/>
                <a:cs typeface="Adobe Arabic" panose="02040503050201020203" pitchFamily="18" charset="-78"/>
              </a:rPr>
              <a:t>التّسجيلُ الصّوتيُّ</a:t>
            </a:r>
            <a:r>
              <a:rPr lang="en-US" sz="800" b="1" u="sng" dirty="0">
                <a:solidFill>
                  <a:schemeClr val="tx1"/>
                </a:solidFill>
                <a:latin typeface="Adobe Arabic" panose="02040503050201020203" pitchFamily="18" charset="-78"/>
                <a:cs typeface="Adobe Arabic" panose="02040503050201020203" pitchFamily="18" charset="-78"/>
              </a:rPr>
              <a:t>2</a:t>
            </a:r>
            <a:endParaRPr lang="ar-LB" sz="800" b="1" u="sng"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r>
              <a:rPr lang="ar-LB" sz="800" dirty="0">
                <a:solidFill>
                  <a:schemeClr val="tx1"/>
                </a:solidFill>
                <a:latin typeface="Adobe Arabic" panose="02040503050201020203" pitchFamily="18" charset="-78"/>
                <a:cs typeface="Adobe Arabic" panose="02040503050201020203" pitchFamily="18" charset="-78"/>
              </a:rPr>
              <a:t>أصغوا مُجَدَّدًا إلى النّص أو قوموا بقراءته</a:t>
            </a:r>
            <a:r>
              <a:rPr lang="ar-LB" sz="800" baseline="0" dirty="0">
                <a:solidFill>
                  <a:schemeClr val="tx1"/>
                </a:solidFill>
                <a:latin typeface="Adobe Arabic" panose="02040503050201020203" pitchFamily="18" charset="-78"/>
                <a:cs typeface="Adobe Arabic" panose="02040503050201020203" pitchFamily="18" charset="-78"/>
              </a:rPr>
              <a:t> قراءة</a:t>
            </a:r>
            <a:r>
              <a:rPr lang="ar-LB" sz="800" dirty="0">
                <a:solidFill>
                  <a:schemeClr val="tx1"/>
                </a:solidFill>
                <a:latin typeface="Adobe Arabic" panose="02040503050201020203" pitchFamily="18" charset="-78"/>
                <a:cs typeface="Adobe Arabic" panose="02040503050201020203" pitchFamily="18" charset="-78"/>
              </a:rPr>
              <a:t> صامتة، واختاروا الإجابة الصّحيحة من جديد.</a:t>
            </a:r>
            <a:endParaRPr lang="en-US" sz="800" b="1" u="sng" dirty="0">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endParaRPr kumimoji="0" lang="ar-SA" sz="800" b="0" i="0" u="none" strike="noStrike" kern="1200" cap="none" spc="0" normalizeH="0" baseline="0" noProof="0" dirty="0">
              <a:ln>
                <a:noFill/>
              </a:ln>
              <a:solidFill>
                <a:prstClr val="black"/>
              </a:solidFill>
              <a:effectLst/>
              <a:uLnTx/>
              <a:uFillTx/>
              <a:latin typeface="+mn-lt"/>
              <a:ea typeface="+mn-ea"/>
              <a:cs typeface="+mn-cs"/>
            </a:endParaRPr>
          </a:p>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25036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86700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90122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84309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13906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9690112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92452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16622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682918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indent="0" algn="r" rtl="1">
              <a:lnSpc>
                <a:spcPct val="150000"/>
              </a:lnSpc>
              <a:spcBef>
                <a:spcPts val="0"/>
              </a:spcBef>
              <a:spcAft>
                <a:spcPts val="0"/>
              </a:spcAft>
              <a:buNone/>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indent="0" algn="r" rtl="1">
              <a:lnSpc>
                <a:spcPct val="150000"/>
              </a:lnSpc>
              <a:spcBef>
                <a:spcPts val="0"/>
              </a:spcBef>
              <a:spcAft>
                <a:spcPts val="0"/>
              </a:spcAft>
              <a:buNone/>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4330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7460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611348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085342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تقول المعلّمة</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800" dirty="0"/>
              <a:t>بعد أن استمعتم إلى القصّة، فكّروا قليلًا ، هَلْ تُذَكِّرُكُمْ هذِهِ القصّة بِتَجْرِبَةٍ مَماثِلَةٍ حَصَلَتْ مَعَكُمْ؟ هَلْ قام</a:t>
            </a:r>
            <a:r>
              <a:rPr lang="ar-LB" sz="800" baseline="0" dirty="0"/>
              <a:t> أحد أصدقائكم بتجربة مماثلة</a:t>
            </a:r>
            <a:r>
              <a:rPr lang="ar-LB" sz="800" dirty="0"/>
              <a:t>؟ أَخبِرونا عنه أو عنها.</a:t>
            </a:r>
          </a:p>
          <a:p>
            <a:pPr marL="0" indent="0" algn="r" rtl="1">
              <a:spcBef>
                <a:spcPts val="0"/>
              </a:spcBef>
              <a:spcAft>
                <a:spcPts val="600"/>
              </a:spcAft>
              <a:buNone/>
            </a:pPr>
            <a:endParaRPr lang="ar-LB" sz="800" dirty="0"/>
          </a:p>
          <a:p>
            <a:pPr algn="r" rtl="1"/>
            <a:endParaRPr lang="ar-LB" sz="800" dirty="0"/>
          </a:p>
          <a:p>
            <a:pPr algn="r" rtl="1"/>
            <a:r>
              <a:rPr lang="ar-LB" sz="800" b="1" kern="1200" dirty="0">
                <a:solidFill>
                  <a:schemeClr val="tx1"/>
                </a:solidFill>
                <a:latin typeface="+mn-lt"/>
                <a:ea typeface="+mn-ea"/>
                <a:cs typeface="+mn-cs"/>
              </a:rPr>
              <a:t>ت</a:t>
            </a:r>
            <a:r>
              <a:rPr lang="ar-LB" sz="800" b="1" u="sng" kern="1200" dirty="0">
                <a:solidFill>
                  <a:schemeClr val="tx1"/>
                </a:solidFill>
                <a:latin typeface="+mn-lt"/>
                <a:ea typeface="+mn-ea"/>
                <a:cs typeface="+mn-cs"/>
              </a:rPr>
              <a:t>َوْجيهاتٌ لِلْمُعَلِّمِ/ةِ: </a:t>
            </a:r>
            <a:endParaRPr lang="en-US" sz="800" kern="1200" dirty="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800" u="none" kern="1200" dirty="0">
                <a:solidFill>
                  <a:schemeClr val="tx1"/>
                </a:solidFill>
                <a:latin typeface="+mn-lt"/>
                <a:ea typeface="+mn-ea"/>
                <a:cs typeface="+mn-cs"/>
              </a:rPr>
              <a:t>في حالِ كُنْتُمْ تُنْجِزونَ هذا النَّشاطَ مَعَ التَّلامِذَةِ في الصَّفِّ، خَصّصوا وَقْتًا لَهُمْ حَتّى يُخْبِروكُمْ عَنْ تَجارِبِهِمْ، وهكذا تعزّزون </a:t>
            </a:r>
            <a:r>
              <a:rPr lang="ar-LB" sz="800" dirty="0"/>
              <a:t>استراتيجيّة</a:t>
            </a:r>
            <a:r>
              <a:rPr lang="ar-LB" sz="800" baseline="0" dirty="0"/>
              <a:t> " الربط بتجربة مماثلة" لديهم. </a:t>
            </a:r>
          </a:p>
          <a:p>
            <a:pPr marL="0" marR="0" indent="0" algn="r" defTabSz="914400" rtl="1" eaLnBrk="1" fontAlgn="auto" latinLnBrk="0" hangingPunct="1">
              <a:lnSpc>
                <a:spcPct val="100000"/>
              </a:lnSpc>
              <a:spcBef>
                <a:spcPts val="0"/>
              </a:spcBef>
              <a:spcAft>
                <a:spcPts val="0"/>
              </a:spcAft>
              <a:buClrTx/>
              <a:buSzTx/>
              <a:buFontTx/>
              <a:buNone/>
              <a:tabLst/>
              <a:defRPr/>
            </a:pPr>
            <a:r>
              <a:rPr lang="ar-LB" sz="800" u="none" kern="1200" dirty="0">
                <a:solidFill>
                  <a:schemeClr val="tx1"/>
                </a:solidFill>
                <a:latin typeface="+mn-lt"/>
                <a:ea typeface="+mn-ea"/>
                <a:cs typeface="+mn-cs"/>
              </a:rPr>
              <a:t>أَوْ</a:t>
            </a:r>
            <a:r>
              <a:rPr lang="ar-LB" sz="800" u="none" kern="1200" baseline="0" dirty="0">
                <a:solidFill>
                  <a:schemeClr val="tx1"/>
                </a:solidFill>
                <a:latin typeface="+mn-lt"/>
                <a:ea typeface="+mn-ea"/>
                <a:cs typeface="+mn-cs"/>
              </a:rPr>
              <a:t> ا</a:t>
            </a:r>
            <a:r>
              <a:rPr lang="ar-LB" sz="800" u="none" kern="1200" dirty="0">
                <a:solidFill>
                  <a:schemeClr val="tx1"/>
                </a:solidFill>
                <a:latin typeface="+mn-lt"/>
                <a:ea typeface="+mn-ea"/>
                <a:cs typeface="+mn-cs"/>
              </a:rPr>
              <a:t>ِسْتَمِعوا إِلى 2-3 مِنَ التَّلامِذَةِ ثُمَّ اطْلُبوا </a:t>
            </a:r>
            <a:r>
              <a:rPr lang="ar-LB" sz="800" u="none" kern="1200" baseline="0" dirty="0">
                <a:solidFill>
                  <a:schemeClr val="tx1"/>
                </a:solidFill>
                <a:latin typeface="+mn-lt"/>
                <a:ea typeface="+mn-ea"/>
                <a:cs typeface="+mn-cs"/>
              </a:rPr>
              <a:t>إِلَي</a:t>
            </a:r>
            <a:r>
              <a:rPr lang="ar-LB" sz="800" u="none" kern="1200" dirty="0">
                <a:solidFill>
                  <a:schemeClr val="tx1"/>
                </a:solidFill>
                <a:latin typeface="+mn-lt"/>
                <a:ea typeface="+mn-ea"/>
                <a:cs typeface="+mn-cs"/>
              </a:rPr>
              <a:t>ْهُمْ</a:t>
            </a:r>
            <a:r>
              <a:rPr lang="ar-LB" sz="800" u="none" kern="1200" baseline="0" dirty="0">
                <a:solidFill>
                  <a:schemeClr val="tx1"/>
                </a:solidFill>
                <a:latin typeface="+mn-lt"/>
                <a:ea typeface="+mn-ea"/>
                <a:cs typeface="+mn-cs"/>
              </a:rPr>
              <a:t> </a:t>
            </a:r>
            <a:r>
              <a:rPr lang="ar-LB" sz="800" u="none" kern="1200" dirty="0">
                <a:solidFill>
                  <a:schemeClr val="tx1"/>
                </a:solidFill>
                <a:latin typeface="+mn-lt"/>
                <a:ea typeface="+mn-ea"/>
                <a:cs typeface="+mn-cs"/>
              </a:rPr>
              <a:t>أَنْ يُشَكِّلوا فِرَقًا ثُنائِيَّةً وَيُخْبِرَ بَعْضَهُمْ بَعْضًا عَنْ</a:t>
            </a:r>
            <a:r>
              <a:rPr lang="ar-LB" sz="800" u="none" kern="1200" baseline="0" dirty="0">
                <a:solidFill>
                  <a:schemeClr val="tx1"/>
                </a:solidFill>
                <a:latin typeface="+mn-lt"/>
                <a:ea typeface="+mn-ea"/>
                <a:cs typeface="+mn-cs"/>
              </a:rPr>
              <a:t> </a:t>
            </a:r>
            <a:r>
              <a:rPr lang="ar-LB" sz="800" dirty="0"/>
              <a:t>رأيهم في القصة</a:t>
            </a:r>
            <a:r>
              <a:rPr lang="ar-LB" sz="800" u="none" kern="1200" dirty="0">
                <a:solidFill>
                  <a:schemeClr val="tx1"/>
                </a:solidFill>
                <a:latin typeface="+mn-lt"/>
                <a:ea typeface="+mn-ea"/>
                <a:cs typeface="+mn-cs"/>
              </a:rPr>
              <a:t>. </a:t>
            </a:r>
          </a:p>
          <a:p>
            <a:pPr marL="0" marR="0" indent="0" algn="r" defTabSz="914400" rtl="1" eaLnBrk="1" fontAlgn="auto" latinLnBrk="0" hangingPunct="1">
              <a:lnSpc>
                <a:spcPct val="100000"/>
              </a:lnSpc>
              <a:spcBef>
                <a:spcPts val="0"/>
              </a:spcBef>
              <a:spcAft>
                <a:spcPts val="0"/>
              </a:spcAft>
              <a:buClrTx/>
              <a:buSzTx/>
              <a:buFontTx/>
              <a:buNone/>
              <a:tabLst/>
              <a:defRPr/>
            </a:pPr>
            <a:r>
              <a:rPr lang="ar-LB" sz="800" dirty="0"/>
              <a:t>نمذجوا الإجابة للتّلامذة قبل أن تقَسّموهُم</a:t>
            </a:r>
            <a:r>
              <a:rPr lang="ar-LB" sz="800" baseline="0" dirty="0"/>
              <a:t> </a:t>
            </a:r>
            <a:r>
              <a:rPr lang="ar-LB" sz="800" dirty="0"/>
              <a:t> إلى مجموعات.</a:t>
            </a:r>
            <a:endParaRPr lang="en-US" sz="800" u="none" kern="1200" dirty="0">
              <a:solidFill>
                <a:schemeClr val="tx1"/>
              </a:solidFill>
              <a:latin typeface="+mn-lt"/>
              <a:ea typeface="+mn-ea"/>
              <a:cs typeface="+mn-cs"/>
            </a:endParaRPr>
          </a:p>
          <a:p>
            <a:pPr marL="0" indent="0" algn="r" rtl="1">
              <a:spcBef>
                <a:spcPts val="0"/>
              </a:spcBef>
              <a:spcAft>
                <a:spcPts val="600"/>
              </a:spcAft>
              <a:buNone/>
            </a:pPr>
            <a:endParaRPr lang="ar-LB" sz="800" dirty="0"/>
          </a:p>
          <a:p>
            <a:pPr algn="r"/>
            <a:endParaRPr lang="en-US" sz="8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407651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050" b="1" u="sng" dirty="0"/>
              <a:t>تقول المعلّمة </a:t>
            </a:r>
            <a:endParaRPr lang="en-US" sz="1050" b="1" u="sng" dirty="0"/>
          </a:p>
          <a:p>
            <a:pPr algn="r" rtl="1"/>
            <a:r>
              <a:rPr lang="ar-LB" sz="800" dirty="0"/>
              <a:t>هَلْ أَعْجَبَتْكُمُ الْقصة؟ </a:t>
            </a:r>
          </a:p>
          <a:p>
            <a:pPr algn="r" rtl="1"/>
            <a:endParaRPr lang="en-US" sz="800" dirty="0"/>
          </a:p>
          <a:p>
            <a:pPr marL="0" marR="0" indent="0" algn="r" defTabSz="914400" rtl="1" eaLnBrk="1" fontAlgn="auto" latinLnBrk="0" hangingPunct="1">
              <a:lnSpc>
                <a:spcPct val="100000"/>
              </a:lnSpc>
              <a:spcBef>
                <a:spcPts val="0"/>
              </a:spcBef>
              <a:spcAft>
                <a:spcPts val="0"/>
              </a:spcAft>
              <a:buClrTx/>
              <a:buSzTx/>
              <a:buFontTx/>
              <a:buNone/>
              <a:tabLst/>
              <a:defRPr/>
            </a:pPr>
            <a:r>
              <a:rPr lang="ar-LB" sz="800" b="1" u="sng" dirty="0"/>
              <a:t>تقول المعلّمة </a:t>
            </a:r>
            <a:endParaRPr lang="en-US" sz="800" b="1" u="sng" dirty="0"/>
          </a:p>
          <a:p>
            <a:pPr algn="r" rtl="1"/>
            <a:r>
              <a:rPr lang="ar-LB" sz="800" dirty="0"/>
              <a:t>لقد أنهيتم العمل، عافاكم</a:t>
            </a:r>
          </a:p>
          <a:p>
            <a:pPr algn="r" rtl="1"/>
            <a:endParaRPr lang="ar-LB" sz="800" dirty="0"/>
          </a:p>
          <a:p>
            <a:pPr algn="r" rtl="1"/>
            <a:r>
              <a:rPr lang="ar-LB" sz="800" b="1" kern="1200" dirty="0">
                <a:solidFill>
                  <a:schemeClr val="tx1"/>
                </a:solidFill>
                <a:latin typeface="+mn-lt"/>
                <a:ea typeface="+mn-ea"/>
                <a:cs typeface="+mn-cs"/>
              </a:rPr>
              <a:t>ت</a:t>
            </a:r>
            <a:r>
              <a:rPr lang="ar-LB" sz="800" b="1" u="sng" kern="1200" dirty="0">
                <a:solidFill>
                  <a:schemeClr val="tx1"/>
                </a:solidFill>
                <a:latin typeface="+mn-lt"/>
                <a:ea typeface="+mn-ea"/>
                <a:cs typeface="+mn-cs"/>
              </a:rPr>
              <a:t>َوْجيهاتٌ لِلْمُعَلِّمِ/ةِ: </a:t>
            </a:r>
          </a:p>
          <a:p>
            <a:pPr marL="0" marR="0" indent="0" algn="r" defTabSz="914400" rtl="1" eaLnBrk="1" fontAlgn="auto" latinLnBrk="0" hangingPunct="1">
              <a:lnSpc>
                <a:spcPct val="100000"/>
              </a:lnSpc>
              <a:spcBef>
                <a:spcPts val="0"/>
              </a:spcBef>
              <a:spcAft>
                <a:spcPts val="0"/>
              </a:spcAft>
              <a:buClrTx/>
              <a:buSzTx/>
              <a:buFontTx/>
              <a:buNone/>
              <a:tabLst/>
              <a:defRPr/>
            </a:pPr>
            <a:r>
              <a:rPr lang="ar-LB" sz="800" dirty="0"/>
              <a:t>شجّعوا التلامذة على إبداء رأيهم في القصة ودعم آرائهم بحجج مناسبة أي أن لا نكتفي بقبول الاجابة نعم أو لا وإنما نطلب إليهم تعليل الاجابة.</a:t>
            </a:r>
            <a:endParaRPr lang="en-US" sz="800" dirty="0"/>
          </a:p>
          <a:p>
            <a:pPr algn="r" rtl="1"/>
            <a:r>
              <a:rPr lang="ar-LB" sz="800" dirty="0"/>
              <a:t>إن كنتم تطبقون هذا التمرين مع التلامذة في الصف،  اطلبوا اليهم أن يشكِّلوا فرقًا ثنائيّةً، ويخبرَ بعضُهم البعض عن رأيهم في القصة. </a:t>
            </a:r>
          </a:p>
          <a:p>
            <a:pPr algn="r" rtl="1"/>
            <a:r>
              <a:rPr lang="ar-LB" sz="800" dirty="0"/>
              <a:t>نمذجوا الإجابة للتلامذة قبل أن تقسّموهم</a:t>
            </a:r>
            <a:r>
              <a:rPr lang="ar-LB" sz="800" baseline="0" dirty="0"/>
              <a:t> إلى</a:t>
            </a:r>
            <a:r>
              <a:rPr lang="ar-LB" sz="800" dirty="0"/>
              <a:t> مجموعات.</a:t>
            </a:r>
            <a:endParaRPr lang="en-US" sz="800" dirty="0"/>
          </a:p>
          <a:p>
            <a:pPr algn="r" rtl="1"/>
            <a:endParaRPr lang="en-US" sz="800" dirty="0"/>
          </a:p>
          <a:p>
            <a:pPr algn="r" rtl="1"/>
            <a:endParaRPr lang="en-US" sz="800"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9327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7840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lgn="r" rtl="1">
              <a:lnSpc>
                <a:spcPct val="150000"/>
              </a:lnSpc>
              <a:buNone/>
            </a:pPr>
            <a:endParaRPr lang="en-US" sz="1200" b="1" u="sng"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56694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29346E2-603D-4FA9-9EB9-8775A622E24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1376033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9346E2-603D-4FA9-9EB9-8775A622E24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3194889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9346E2-603D-4FA9-9EB9-8775A622E24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3811226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54"/>
            <a:ext cx="1068274" cy="630621"/>
          </a:xfrm>
          <a:prstGeom prst="rect">
            <a:avLst/>
          </a:prstGeom>
        </p:spPr>
      </p:pic>
    </p:spTree>
    <p:custDataLst>
      <p:tags r:id="rId1"/>
    </p:custDataLst>
    <p:extLst>
      <p:ext uri="{BB962C8B-B14F-4D97-AF65-F5344CB8AC3E}">
        <p14:creationId xmlns:p14="http://schemas.microsoft.com/office/powerpoint/2010/main" val="3320065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9346E2-603D-4FA9-9EB9-8775A622E24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1996928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29346E2-603D-4FA9-9EB9-8775A622E243}"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2089286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29346E2-603D-4FA9-9EB9-8775A622E24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2702980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29346E2-603D-4FA9-9EB9-8775A622E243}"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2664995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29346E2-603D-4FA9-9EB9-8775A622E243}"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100774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9346E2-603D-4FA9-9EB9-8775A622E243}"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2517454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9346E2-603D-4FA9-9EB9-8775A622E24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4198775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9346E2-603D-4FA9-9EB9-8775A622E243}"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77EBA0-B32A-43EA-9D0F-41CA88AF86BB}" type="slidenum">
              <a:rPr lang="en-US" smtClean="0"/>
              <a:t>‹#›</a:t>
            </a:fld>
            <a:endParaRPr lang="en-US"/>
          </a:p>
        </p:txBody>
      </p:sp>
    </p:spTree>
    <p:extLst>
      <p:ext uri="{BB962C8B-B14F-4D97-AF65-F5344CB8AC3E}">
        <p14:creationId xmlns:p14="http://schemas.microsoft.com/office/powerpoint/2010/main" val="1425266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9346E2-603D-4FA9-9EB9-8775A622E243}"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77EBA0-B32A-43EA-9D0F-41CA88AF86BB}" type="slidenum">
              <a:rPr lang="en-US" smtClean="0"/>
              <a:t>‹#›</a:t>
            </a:fld>
            <a:endParaRPr lang="en-US"/>
          </a:p>
        </p:txBody>
      </p:sp>
    </p:spTree>
    <p:extLst>
      <p:ext uri="{BB962C8B-B14F-4D97-AF65-F5344CB8AC3E}">
        <p14:creationId xmlns:p14="http://schemas.microsoft.com/office/powerpoint/2010/main" val="37674503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2.xml"/><Relationship Id="rId1" Type="http://schemas.openxmlformats.org/officeDocument/2006/relationships/tags" Target="../tags/tag17.xml"/><Relationship Id="rId5" Type="http://schemas.openxmlformats.org/officeDocument/2006/relationships/image" Target="../media/image8.svg"/><Relationship Id="rId4" Type="http://schemas.openxmlformats.org/officeDocument/2006/relationships/image" Target="../media/image7.png"/></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2.xml"/><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15.png"/><Relationship Id="rId10" Type="http://schemas.openxmlformats.org/officeDocument/2006/relationships/image" Target="../media/image20.svg"/><Relationship Id="rId4" Type="http://schemas.openxmlformats.org/officeDocument/2006/relationships/image" Target="../media/image14.svg"/><Relationship Id="rId9" Type="http://schemas.openxmlformats.org/officeDocument/2006/relationships/image" Target="../media/image19.png"/></Relationships>
</file>

<file path=ppt/slides/_rels/slide7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6">
            <a:extLst>
              <a:ext uri="{FF2B5EF4-FFF2-40B4-BE49-F238E27FC236}">
                <a16:creationId xmlns:a16="http://schemas.microsoft.com/office/drawing/2014/main" id="{70024C2C-BCCE-4F62-8110-6EB6D5E78BCF}"/>
              </a:ext>
            </a:extLst>
          </p:cNvPr>
          <p:cNvSpPr>
            <a:spLocks noChangeArrowheads="1"/>
          </p:cNvSpPr>
          <p:nvPr/>
        </p:nvSpPr>
        <p:spPr bwMode="gray">
          <a:xfrm>
            <a:off x="2460175" y="3429008"/>
            <a:ext cx="7271657" cy="1968007"/>
          </a:xfrm>
          <a:prstGeom prst="rect">
            <a:avLst/>
          </a:prstGeom>
          <a:solidFill>
            <a:srgbClr val="4472C4">
              <a:lumMod val="20000"/>
              <a:lumOff val="80000"/>
            </a:srgbClr>
          </a:solidFill>
          <a:ln w="9525">
            <a:solidFill>
              <a:srgbClr val="4472C4">
                <a:lumMod val="40000"/>
                <a:lumOff val="60000"/>
              </a:srgb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lvl="0" algn="ctr" rtl="1">
              <a:buClr>
                <a:srgbClr val="4472C4">
                  <a:lumMod val="75000"/>
                </a:srgbClr>
              </a:buClr>
              <a:buSzPct val="90000"/>
              <a:defRPr/>
            </a:pPr>
            <a:r>
              <a:rPr lang="ar-LB" sz="5400" kern="0" dirty="0">
                <a:solidFill>
                  <a:prstClr val="black">
                    <a:lumMod val="65000"/>
                    <a:lumOff val="35000"/>
                  </a:prstClr>
                </a:solidFill>
                <a:latin typeface="Adobe Arabic"/>
                <a:cs typeface="Adobe Arabic"/>
              </a:rPr>
              <a:t>الْفَهْمُ القرائيّ </a:t>
            </a:r>
          </a:p>
        </p:txBody>
      </p:sp>
      <p:pic>
        <p:nvPicPr>
          <p:cNvPr id="1026" name="Picture 2"/>
          <p:cNvPicPr>
            <a:picLocks noChangeAspect="1" noChangeArrowheads="1"/>
          </p:cNvPicPr>
          <p:nvPr/>
        </p:nvPicPr>
        <p:blipFill>
          <a:blip r:embed="rId4" cstate="print"/>
          <a:srcRect/>
          <a:stretch>
            <a:fillRect/>
          </a:stretch>
        </p:blipFill>
        <p:spPr bwMode="auto">
          <a:xfrm>
            <a:off x="4286519" y="553792"/>
            <a:ext cx="3333750" cy="2876550"/>
          </a:xfrm>
          <a:prstGeom prst="rect">
            <a:avLst/>
          </a:prstGeom>
          <a:noFill/>
          <a:ln w="9525">
            <a:noFill/>
            <a:miter lim="800000"/>
            <a:headEnd/>
            <a:tailEnd/>
          </a:ln>
          <a:effectLst/>
        </p:spPr>
      </p:pic>
    </p:spTree>
    <p:custDataLst>
      <p:tags r:id="rId1"/>
    </p:custDataLst>
    <p:extLst>
      <p:ext uri="{BB962C8B-B14F-4D97-AF65-F5344CB8AC3E}">
        <p14:creationId xmlns:p14="http://schemas.microsoft.com/office/powerpoint/2010/main" val="1614299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أَيْنَ دارَتْ أَحْداثُ القِصَّةِ؟ </a:t>
            </a:r>
            <a:endPar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graphicFrame>
        <p:nvGraphicFramePr>
          <p:cNvPr id="10"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1609025354"/>
              </p:ext>
            </p:extLst>
          </p:nvPr>
        </p:nvGraphicFramePr>
        <p:xfrm>
          <a:off x="4629150" y="2469122"/>
          <a:ext cx="6548022" cy="3141349"/>
        </p:xfrm>
        <a:graphic>
          <a:graphicData uri="http://schemas.openxmlformats.org/drawingml/2006/table">
            <a:tbl>
              <a:tblPr firstRow="1" bandRow="1"/>
              <a:tblGrid>
                <a:gridCol w="5308934">
                  <a:extLst>
                    <a:ext uri="{9D8B030D-6E8A-4147-A177-3AD203B41FA5}">
                      <a16:colId xmlns:a16="http://schemas.microsoft.com/office/drawing/2014/main" val="2951217429"/>
                    </a:ext>
                  </a:extLst>
                </a:gridCol>
                <a:gridCol w="1239088">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دارَتْ أَحْداثُ القِصَّةِ في مَدينَةِ جِزّين</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في قَلْعَةِ نيحا</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721118">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في مَزْرَعَةٍ صَغيرةٍ معروفةٍ باسم "جبْلَيْه.</a:t>
                      </a:r>
                      <a:endPar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في الجَبَل.  </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4" name="Multiplication Sign 1">
            <a:extLst>
              <a:ext uri="{FF2B5EF4-FFF2-40B4-BE49-F238E27FC236}">
                <a16:creationId xmlns:a16="http://schemas.microsoft.com/office/drawing/2014/main" id="{B79408CE-DA95-46EB-A9EB-DC757C424E78}"/>
              </a:ext>
            </a:extLst>
          </p:cNvPr>
          <p:cNvSpPr/>
          <p:nvPr/>
        </p:nvSpPr>
        <p:spPr>
          <a:xfrm>
            <a:off x="10275955" y="4226944"/>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515269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ما الْمُشْكِلَةُ الَّتي اعْتَرَضَتِ الْعائِلَةَ؟</a:t>
            </a:r>
          </a:p>
        </p:txBody>
      </p:sp>
      <p:graphicFrame>
        <p:nvGraphicFramePr>
          <p:cNvPr id="6"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2575625115"/>
              </p:ext>
            </p:extLst>
          </p:nvPr>
        </p:nvGraphicFramePr>
        <p:xfrm>
          <a:off x="1179095" y="2469122"/>
          <a:ext cx="9998077" cy="3141349"/>
        </p:xfrm>
        <a:graphic>
          <a:graphicData uri="http://schemas.openxmlformats.org/drawingml/2006/table">
            <a:tbl>
              <a:tblPr firstRow="1" bandRow="1"/>
              <a:tblGrid>
                <a:gridCol w="8024127">
                  <a:extLst>
                    <a:ext uri="{9D8B030D-6E8A-4147-A177-3AD203B41FA5}">
                      <a16:colId xmlns:a16="http://schemas.microsoft.com/office/drawing/2014/main" val="2951217429"/>
                    </a:ext>
                  </a:extLst>
                </a:gridCol>
                <a:gridCol w="1973950">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تَعَطَّلُ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غرقُ السَّيّارَةِ في مُنْزَلَقٍ مِنَ الْوُحولِ.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اِعْتَراضُهُمْ من قبل لُصُوصٍ.</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سلوكُهم الطَّريقَ الخطأ.</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Tree>
    <p:custDataLst>
      <p:tags r:id="rId1"/>
    </p:custDataLst>
    <p:extLst>
      <p:ext uri="{BB962C8B-B14F-4D97-AF65-F5344CB8AC3E}">
        <p14:creationId xmlns:p14="http://schemas.microsoft.com/office/powerpoint/2010/main" val="2220677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ما الْمُشْكِلَةُ الَّتي اعْتَرَضَتِ الْعائِلَةَ؟</a:t>
            </a:r>
          </a:p>
        </p:txBody>
      </p:sp>
      <p:graphicFrame>
        <p:nvGraphicFramePr>
          <p:cNvPr id="6"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1707206078"/>
              </p:ext>
            </p:extLst>
          </p:nvPr>
        </p:nvGraphicFramePr>
        <p:xfrm>
          <a:off x="4644189" y="1915670"/>
          <a:ext cx="6508920" cy="4754880"/>
        </p:xfrm>
        <a:graphic>
          <a:graphicData uri="http://schemas.openxmlformats.org/drawingml/2006/table">
            <a:tbl>
              <a:tblPr firstRow="1" bandRow="1"/>
              <a:tblGrid>
                <a:gridCol w="5223845">
                  <a:extLst>
                    <a:ext uri="{9D8B030D-6E8A-4147-A177-3AD203B41FA5}">
                      <a16:colId xmlns:a16="http://schemas.microsoft.com/office/drawing/2014/main" val="2951217429"/>
                    </a:ext>
                  </a:extLst>
                </a:gridCol>
                <a:gridCol w="1285075">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تَعَطَّلُ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غرقُ السَّيّارَةِ في مُنْزَلَقٍ مِنَ الْوُحولِ.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اِعْتَراضُهُمْ من قبل لُصُوصٍ.</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highlight>
                            <a:srgbClr val="FFFF00"/>
                          </a:highlight>
                          <a:latin typeface="+mn-lt"/>
                          <a:ea typeface="+mn-ea"/>
                          <a:cs typeface="+mn-cs"/>
                        </a:rPr>
                        <a:t>  </a:t>
                      </a:r>
                      <a:endParaRPr lang="en-GB" sz="3600" b="0" kern="1200" dirty="0">
                        <a:solidFill>
                          <a:schemeClr val="tx1">
                            <a:lumMod val="65000"/>
                            <a:lumOff val="35000"/>
                          </a:schemeClr>
                        </a:solidFill>
                        <a:highlight>
                          <a:srgbClr val="FFFF00"/>
                        </a:highlight>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الْمُشْكِلَةُ الَّتي اعْتَرَضَتِ الْعائِلَةَ هي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سلوكُهم الطَّريقَ الخطأ.</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11" name="Multiplication Sign 1">
            <a:extLst>
              <a:ext uri="{FF2B5EF4-FFF2-40B4-BE49-F238E27FC236}">
                <a16:creationId xmlns:a16="http://schemas.microsoft.com/office/drawing/2014/main" id="{57419132-8AEB-4329-8951-242BC1CF81CB}"/>
              </a:ext>
            </a:extLst>
          </p:cNvPr>
          <p:cNvSpPr/>
          <p:nvPr/>
        </p:nvSpPr>
        <p:spPr>
          <a:xfrm>
            <a:off x="10214372" y="3449971"/>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pic>
        <p:nvPicPr>
          <p:cNvPr id="7" name="Picture 6">
            <a:extLst>
              <a:ext uri="{FF2B5EF4-FFF2-40B4-BE49-F238E27FC236}">
                <a16:creationId xmlns:a16="http://schemas.microsoft.com/office/drawing/2014/main" id="{E9030145-AA6C-4A07-9D58-992493ED8EF3}"/>
              </a:ext>
            </a:extLst>
          </p:cNvPr>
          <p:cNvPicPr>
            <a:picLocks noChangeAspect="1"/>
          </p:cNvPicPr>
          <p:nvPr/>
        </p:nvPicPr>
        <p:blipFill>
          <a:blip r:embed="rId4" cstate="print"/>
          <a:stretch>
            <a:fillRect/>
          </a:stretch>
        </p:blipFill>
        <p:spPr>
          <a:xfrm>
            <a:off x="546416" y="2308549"/>
            <a:ext cx="3538912" cy="22828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679299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14"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15"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842246699"/>
              </p:ext>
            </p:extLst>
          </p:nvPr>
        </p:nvGraphicFramePr>
        <p:xfrm>
          <a:off x="844062" y="2096593"/>
          <a:ext cx="9686523" cy="2592709"/>
        </p:xfrm>
        <a:graphic>
          <a:graphicData uri="http://schemas.openxmlformats.org/drawingml/2006/table">
            <a:tbl>
              <a:tblPr firstRow="1" bandRow="1"/>
              <a:tblGrid>
                <a:gridCol w="8155559">
                  <a:extLst>
                    <a:ext uri="{9D8B030D-6E8A-4147-A177-3AD203B41FA5}">
                      <a16:colId xmlns:a16="http://schemas.microsoft.com/office/drawing/2014/main" val="2951217429"/>
                    </a:ext>
                  </a:extLst>
                </a:gridCol>
                <a:gridCol w="1530964">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هو شرطيُّ البلديّةِ.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سائِقُ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الأختُ.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الرّجلُ وقورُ المشيبِ.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16" name="TextBox 15">
            <a:extLst>
              <a:ext uri="{FF2B5EF4-FFF2-40B4-BE49-F238E27FC236}">
                <a16:creationId xmlns:a16="http://schemas.microsoft.com/office/drawing/2014/main" id="{2CD4BC23-6AA3-4823-82F2-E21BD6216056}"/>
              </a:ext>
            </a:extLst>
          </p:cNvPr>
          <p:cNvSpPr txBox="1"/>
          <p:nvPr/>
        </p:nvSpPr>
        <p:spPr>
          <a:xfrm>
            <a:off x="0" y="835457"/>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مَنْ هُوَ الشَّخْصُ الّذي انْبَرى يُنادي الشّبّانَ للمُساعَدَةِ؟</a:t>
            </a:r>
          </a:p>
        </p:txBody>
      </p:sp>
    </p:spTree>
    <p:extLst>
      <p:ext uri="{BB962C8B-B14F-4D97-AF65-F5344CB8AC3E}">
        <p14:creationId xmlns:p14="http://schemas.microsoft.com/office/powerpoint/2010/main" val="350913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14"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15"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432254795"/>
              </p:ext>
            </p:extLst>
          </p:nvPr>
        </p:nvGraphicFramePr>
        <p:xfrm>
          <a:off x="844062" y="2096593"/>
          <a:ext cx="9686523" cy="2592709"/>
        </p:xfrm>
        <a:graphic>
          <a:graphicData uri="http://schemas.openxmlformats.org/drawingml/2006/table">
            <a:tbl>
              <a:tblPr firstRow="1" bandRow="1"/>
              <a:tblGrid>
                <a:gridCol w="8155559">
                  <a:extLst>
                    <a:ext uri="{9D8B030D-6E8A-4147-A177-3AD203B41FA5}">
                      <a16:colId xmlns:a16="http://schemas.microsoft.com/office/drawing/2014/main" val="2951217429"/>
                    </a:ext>
                  </a:extLst>
                </a:gridCol>
                <a:gridCol w="1530964">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هو شرطيُّ البلديّةِ.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سائِقُ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الأختُ.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الشَّخْصُ الّذي انْبَرى يُنادي الشّبّانَ للمُساعَدَةِ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هو الرّجلُ وقورُ المشيبِ.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16" name="TextBox 15">
            <a:extLst>
              <a:ext uri="{FF2B5EF4-FFF2-40B4-BE49-F238E27FC236}">
                <a16:creationId xmlns:a16="http://schemas.microsoft.com/office/drawing/2014/main" id="{2CD4BC23-6AA3-4823-82F2-E21BD6216056}"/>
              </a:ext>
            </a:extLst>
          </p:cNvPr>
          <p:cNvSpPr txBox="1"/>
          <p:nvPr/>
        </p:nvSpPr>
        <p:spPr>
          <a:xfrm>
            <a:off x="0" y="835457"/>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مَنْ هُوَ الشَّخْصُ الّذي انْبَرى يُنادي الشّبّانَ للمُساعَدَةِ؟</a:t>
            </a:r>
          </a:p>
        </p:txBody>
      </p:sp>
      <p:sp>
        <p:nvSpPr>
          <p:cNvPr id="17" name="Multiplication Sign 1">
            <a:extLst>
              <a:ext uri="{FF2B5EF4-FFF2-40B4-BE49-F238E27FC236}">
                <a16:creationId xmlns:a16="http://schemas.microsoft.com/office/drawing/2014/main" id="{57419132-8AEB-4329-8951-242BC1CF81CB}"/>
              </a:ext>
            </a:extLst>
          </p:cNvPr>
          <p:cNvSpPr/>
          <p:nvPr/>
        </p:nvSpPr>
        <p:spPr>
          <a:xfrm flipV="1">
            <a:off x="9387118" y="4451673"/>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1502329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3"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4"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1235499517"/>
              </p:ext>
            </p:extLst>
          </p:nvPr>
        </p:nvGraphicFramePr>
        <p:xfrm>
          <a:off x="1153886" y="2077502"/>
          <a:ext cx="10225314" cy="3209921"/>
        </p:xfrm>
        <a:graphic>
          <a:graphicData uri="http://schemas.openxmlformats.org/drawingml/2006/table">
            <a:tbl>
              <a:tblPr firstRow="1" bandRow="1"/>
              <a:tblGrid>
                <a:gridCol w="8862319">
                  <a:extLst>
                    <a:ext uri="{9D8B030D-6E8A-4147-A177-3AD203B41FA5}">
                      <a16:colId xmlns:a16="http://schemas.microsoft.com/office/drawing/2014/main" val="2951217429"/>
                    </a:ext>
                  </a:extLst>
                </a:gridCol>
                <a:gridCol w="1362995">
                  <a:extLst>
                    <a:ext uri="{9D8B030D-6E8A-4147-A177-3AD203B41FA5}">
                      <a16:colId xmlns:a16="http://schemas.microsoft.com/office/drawing/2014/main" val="3235570498"/>
                    </a:ext>
                  </a:extLst>
                </a:gridCol>
              </a:tblGrid>
              <a:tr h="992269">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ليمكثوا</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مع العائلةِ في المزرعة. </a:t>
                      </a:r>
                      <a:endPar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826807">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kern="1000" baseline="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من أجلِ رفعِ السّيّارة.</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750765">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kern="1000" baseline="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ليحضروا رافعةً لرفعِ السّيّارة.</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09626">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لأخذِ العائلةِ إلى فندقٍ قريبٍ.</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5" name="TextBox 4">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لماذا نادى الرّجلُ شبّانَ المزرعة؟ </a:t>
            </a:r>
          </a:p>
        </p:txBody>
      </p:sp>
    </p:spTree>
    <p:extLst>
      <p:ext uri="{BB962C8B-B14F-4D97-AF65-F5344CB8AC3E}">
        <p14:creationId xmlns:p14="http://schemas.microsoft.com/office/powerpoint/2010/main" val="327403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8"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9"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3650682788"/>
              </p:ext>
            </p:extLst>
          </p:nvPr>
        </p:nvGraphicFramePr>
        <p:xfrm>
          <a:off x="1153886" y="2077502"/>
          <a:ext cx="10225314" cy="3209921"/>
        </p:xfrm>
        <a:graphic>
          <a:graphicData uri="http://schemas.openxmlformats.org/drawingml/2006/table">
            <a:tbl>
              <a:tblPr firstRow="1" bandRow="1"/>
              <a:tblGrid>
                <a:gridCol w="8862319">
                  <a:extLst>
                    <a:ext uri="{9D8B030D-6E8A-4147-A177-3AD203B41FA5}">
                      <a16:colId xmlns:a16="http://schemas.microsoft.com/office/drawing/2014/main" val="2951217429"/>
                    </a:ext>
                  </a:extLst>
                </a:gridCol>
                <a:gridCol w="1362995">
                  <a:extLst>
                    <a:ext uri="{9D8B030D-6E8A-4147-A177-3AD203B41FA5}">
                      <a16:colId xmlns:a16="http://schemas.microsoft.com/office/drawing/2014/main" val="3235570498"/>
                    </a:ext>
                  </a:extLst>
                </a:gridCol>
              </a:tblGrid>
              <a:tr h="992269">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ليمكثوا</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مع العائلةِ في المزرعة. </a:t>
                      </a:r>
                      <a:endPar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826807">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kern="1000" baseline="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من أجلِ رفعِ السّيّارة.</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750765">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kern="1000" baseline="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ليحضروا رافعةً لرفعِ السّيّارة.</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09626">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نادى الرّجلُ</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الشّبّانَ</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لأخذِ العائلةِ إلى فندقٍ قريبٍ.</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just" rtl="1">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10" name="TextBox 9">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لماذا نادى الرّجلُ شبّانَ المزرعة؟ </a:t>
            </a:r>
          </a:p>
        </p:txBody>
      </p:sp>
      <p:sp>
        <p:nvSpPr>
          <p:cNvPr id="6" name="Multiplication Sign 1">
            <a:extLst>
              <a:ext uri="{FF2B5EF4-FFF2-40B4-BE49-F238E27FC236}">
                <a16:creationId xmlns:a16="http://schemas.microsoft.com/office/drawing/2014/main" id="{57419132-8AEB-4329-8951-242BC1CF81CB}"/>
              </a:ext>
            </a:extLst>
          </p:cNvPr>
          <p:cNvSpPr/>
          <p:nvPr/>
        </p:nvSpPr>
        <p:spPr>
          <a:xfrm flipV="1">
            <a:off x="10782335" y="3216551"/>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1652095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1392" y="1055915"/>
            <a:ext cx="10398292" cy="5344885"/>
          </a:xfrm>
        </p:spPr>
        <p:txBody>
          <a:bodyPr>
            <a:noAutofit/>
          </a:bodyPr>
          <a:lstStyle/>
          <a:p>
            <a:pPr marL="128016" lvl="1" indent="0" algn="ctr" rtl="1">
              <a:lnSpc>
                <a:spcPct val="120000"/>
              </a:lnSpc>
              <a:spcBef>
                <a:spcPts val="600"/>
              </a:spcBef>
              <a:spcAft>
                <a:spcPts val="600"/>
              </a:spcAft>
              <a:buClr>
                <a:srgbClr val="5B9BD5"/>
              </a:buClr>
              <a:buNone/>
              <a:defRPr/>
            </a:pP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نَخْوَةٌ لُبْنانِيَّةٌ</a:t>
            </a:r>
            <a:endParaRPr lang="en-US" sz="3600" b="1" dirty="0">
              <a:solidFill>
                <a:prstClr val="black">
                  <a:lumMod val="65000"/>
                  <a:lumOff val="35000"/>
                </a:prstClr>
              </a:solidFill>
              <a:latin typeface="Adobe Arabic" panose="02040503050201020203" pitchFamily="18" charset="-78"/>
              <a:cs typeface="Adobe Arabic" panose="02040503050201020203" pitchFamily="18" charset="-78"/>
            </a:endParaRPr>
          </a:p>
          <a:p>
            <a:pPr marL="128016" lvl="1" indent="0" algn="just" rtl="1">
              <a:lnSpc>
                <a:spcPct val="120000"/>
              </a:lnSpc>
              <a:spcBef>
                <a:spcPts val="600"/>
              </a:spcBef>
              <a:spcAft>
                <a:spcPts val="600"/>
              </a:spcAft>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      تَحْتَ الْقَلْعَةِ التّاريخِيَّةِ، قَلْعَةِ نيحا، مَزْرَعَةٌ صَغيرَةٌ مَعْروفَةٌ بِاسْمِ "جَبْلَيْه</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LB" sz="3600" dirty="0">
                <a:solidFill>
                  <a:schemeClr val="tx1">
                    <a:lumMod val="65000"/>
                    <a:lumOff val="35000"/>
                  </a:schemeClr>
                </a:solidFill>
                <a:latin typeface="Matura MT Script Capitals" panose="03020802060602070202" pitchFamily="66" charset="0"/>
                <a:cs typeface="Adobe Arabic" panose="02040503050201020203" pitchFamily="18" charset="-78"/>
              </a:rPr>
              <a:t>؛</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زُجَّتْ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سَيّارَتُنا عِنْدَها في مُنْزَلَقٍ مِنَ الْوُحُولِ، وَكُنّا عائِدينَ مِنْ جِزّين إِلى بَيْروتَ، وَالْوَقْتُ مَغيبٌ وَالظُّلْمَةُ تُغالِبُ النّورَ، وَأَسْتارُها تَتَوالى حالِكَةً تَزيدُ مِنْ حَيْرَةِ السّائِقِ لِلْإِفْلاتِ مِنَ الْوُحولِ اللَّزِجَةِ. </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a:p>
            <a:pPr marL="128016" lvl="1" indent="0" algn="just" rtl="1">
              <a:lnSpc>
                <a:spcPct val="120000"/>
              </a:lnSpc>
              <a:spcBef>
                <a:spcPts val="600"/>
              </a:spcBef>
              <a:spcAft>
                <a:spcPts val="600"/>
              </a:spcAft>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      وكانَ كُلَّما أَمْعَنَ في دَفْعِ الْمُحَرِّكِ، ازْدادَتِ الْعَجَلاتُ الْتِزامًا بِالتُّرْبَةِ، وَسُرْعانَ ما كانَ يَنْطَفِئُ...</a:t>
            </a:r>
          </a:p>
          <a:p>
            <a:pPr marL="128016" lvl="1" indent="0" algn="r" rtl="1">
              <a:lnSpc>
                <a:spcPct val="120000"/>
              </a:lnSpc>
              <a:spcBef>
                <a:spcPts val="600"/>
              </a:spcBef>
              <a:spcAft>
                <a:spcPts val="600"/>
              </a:spcAft>
              <a:buClr>
                <a:srgbClr val="5B9BD5"/>
              </a:buClr>
              <a:buNone/>
              <a:defRPr/>
            </a:pPr>
            <a:endParaRPr lang="ar-LB"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4" name="Title 1">
            <a:extLst>
              <a:ext uri="{FF2B5EF4-FFF2-40B4-BE49-F238E27FC236}">
                <a16:creationId xmlns:a16="http://schemas.microsoft.com/office/drawing/2014/main" id="{8E868BD3-A81C-4FE4-A4F2-E812694E8275}"/>
              </a:ext>
            </a:extLst>
          </p:cNvPr>
          <p:cNvSpPr txBox="1">
            <a:spLocks/>
          </p:cNvSpPr>
          <p:nvPr/>
        </p:nvSpPr>
        <p:spPr>
          <a:xfrm>
            <a:off x="3448198" y="185194"/>
            <a:ext cx="6064588" cy="763929"/>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القراءةُ ال</a:t>
            </a:r>
            <a:r>
              <a:rPr lang="ar-LB" sz="3600" b="1" dirty="0">
                <a:solidFill>
                  <a:srgbClr val="FF0000"/>
                </a:solidFill>
              </a:rPr>
              <a:t>نّموذجيّةُ للنّصّ.</a:t>
            </a:r>
            <a:endParaRPr lang="en-US" sz="3600" b="1" kern="0" dirty="0">
              <a:solidFill>
                <a:srgbClr val="FF0000"/>
              </a:solidFill>
            </a:endParaRPr>
          </a:p>
        </p:txBody>
      </p:sp>
    </p:spTree>
    <p:extLst>
      <p:ext uri="{BB962C8B-B14F-4D97-AF65-F5344CB8AC3E}">
        <p14:creationId xmlns:p14="http://schemas.microsoft.com/office/powerpoint/2010/main" val="5012514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7644" y="1344674"/>
            <a:ext cx="10470482" cy="4743306"/>
          </a:xfrm>
        </p:spPr>
        <p:txBody>
          <a:bodyPr>
            <a:noAutofit/>
          </a:bodyPr>
          <a:lstStyle/>
          <a:p>
            <a:pPr marL="528066" lvl="2" indent="0" algn="just" rtl="1">
              <a:lnSpc>
                <a:spcPct val="120000"/>
              </a:lnSpc>
              <a:spcBef>
                <a:spcPts val="600"/>
              </a:spcBef>
              <a:spcAft>
                <a:spcPts val="600"/>
              </a:spcAft>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قُلنْا: لَيْسَ غَيْرُ مُرُوءَةِ النَّاسِ بَعْدُ، فَالْآلَةُ أَعْجَزُ مِنْ أَنْ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تَبْلُغَ بَعْضَ الأَحايينِ ما تَبْلُغُهُ مُرُوءَةُ فَتًى صَغيرٍ. وَأَطْلَلْنا مِنْ شَفا الطَّريقِ عَلى مَنْزِلٍ غَيْرِ بَعيدٍ، فيهِ مِدْخَنَةٌ تَتَنَفَّسُ مِلْءَ الْمُتَّسَعِ، وَنادَيْنا، فَانْتَفَضَ رَجُلٌ مَهيبُ الطَّلْعَةِ، وَقُورُ الْمَشيبِ، هَرْوَلَ إِلَيْنا، وَبِيَدِهِ فانوسٌ، يَلْتَمِعُ ضَوْؤُهُ، وَيَشْحُبُ بِلَفَحاتِ الرّيحٍ، وإذْ وَصَلَ إِلَيْنا، حَيّانا "يا مِيِّةْ هَلا، شَرْفوا" وَفي اعْتِذارِ الشّاكِرِ سَأَلْناهُ: "هَلْ مِنْ سَيّارَةٍ أَوْ هاتِفٍ لِنَعودَ إِلى جِزّينَ وَنُؤَمِّنَ غَدًا ما يَرْفَعُ السَّيّارَةَ الْغارِقَةَ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هذِه</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أَجاب</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وَلِمَ نَنْتَظِرُ الْغَدَ لِنَقومَ بِما يُمْكِنُ أَنْ نُتِمَّهُ الْآنَ؟</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4" name="Title 1">
            <a:extLst>
              <a:ext uri="{FF2B5EF4-FFF2-40B4-BE49-F238E27FC236}">
                <a16:creationId xmlns:a16="http://schemas.microsoft.com/office/drawing/2014/main" id="{8E868BD3-A81C-4FE4-A4F2-E812694E8275}"/>
              </a:ext>
            </a:extLst>
          </p:cNvPr>
          <p:cNvSpPr txBox="1">
            <a:spLocks/>
          </p:cNvSpPr>
          <p:nvPr/>
        </p:nvSpPr>
        <p:spPr>
          <a:xfrm>
            <a:off x="3499956" y="327803"/>
            <a:ext cx="6064588" cy="487383"/>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القراءةُ ال</a:t>
            </a:r>
            <a:r>
              <a:rPr lang="ar-LB" sz="3600" b="1" dirty="0">
                <a:solidFill>
                  <a:srgbClr val="FF0000"/>
                </a:solidFill>
              </a:rPr>
              <a:t>نّموذجيّةُ للنّصّ.</a:t>
            </a:r>
            <a:endParaRPr lang="en-US" sz="3600" b="1" kern="0" dirty="0">
              <a:solidFill>
                <a:srgbClr val="FF0000"/>
              </a:solidFill>
            </a:endParaRPr>
          </a:p>
        </p:txBody>
      </p:sp>
    </p:spTree>
    <p:extLst>
      <p:ext uri="{BB962C8B-B14F-4D97-AF65-F5344CB8AC3E}">
        <p14:creationId xmlns:p14="http://schemas.microsoft.com/office/powerpoint/2010/main" val="3076206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7644" y="1344673"/>
            <a:ext cx="9734550" cy="3852969"/>
          </a:xfrm>
        </p:spPr>
        <p:txBody>
          <a:bodyPr>
            <a:noAutofit/>
          </a:bodyPr>
          <a:lstStyle/>
          <a:p>
            <a:pPr marL="128016" lvl="1" indent="0" algn="r" rtl="1">
              <a:lnSpc>
                <a:spcPct val="120000"/>
              </a:lnSpc>
              <a:spcBef>
                <a:spcPts val="600"/>
              </a:spcBef>
              <a:spcAft>
                <a:spcPts val="600"/>
              </a:spcAft>
              <a:buClr>
                <a:srgbClr val="5B9BD5"/>
              </a:buClr>
              <a:buNone/>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وَانْبَرَى يُنادي الشُّبّانَ بِحَمِيَّةٍ، فَتَوافَدوا يَسْتَهينونَ الْبَرْدَ وَالْجُهْدَ وَالْوُحولَ، وَيَعمَلونَ ما وَسِعَتْهُمُ الطّاقَةُ عَلى رَفْعِ السَّيّارَةِ مِنَ الْحُفْرَةِ، وَالرَّجُلُ يَسْتَحِثُّهُمْ حينًا حامِلًا فانوسَهُ، وَمُرْتَدًّا إِلَيْنا حينًا آخَرَ، وَكانَ يَدْعونا إِلى اسْتِراحةٍ عِنْدَهُ رَيْثَما يَنْتَهي أَمْرُ السَّيّارَةِ، ثُمَّ أَخَذَ يَلِحُّ بِأَنْ نَبيتَ عِنْدَهُ، وَهُوَ يُرَدِّدُ الْقَوْلَ الْمَأْثورَ: "شرُّ الصَّباحِ وَلا خَيْرُ الْمَساءِ".</a:t>
            </a:r>
          </a:p>
        </p:txBody>
      </p:sp>
      <p:sp>
        <p:nvSpPr>
          <p:cNvPr id="4" name="Title 1">
            <a:extLst>
              <a:ext uri="{FF2B5EF4-FFF2-40B4-BE49-F238E27FC236}">
                <a16:creationId xmlns:a16="http://schemas.microsoft.com/office/drawing/2014/main" id="{8E868BD3-A81C-4FE4-A4F2-E812694E8275}"/>
              </a:ext>
            </a:extLst>
          </p:cNvPr>
          <p:cNvSpPr txBox="1">
            <a:spLocks/>
          </p:cNvSpPr>
          <p:nvPr/>
        </p:nvSpPr>
        <p:spPr>
          <a:xfrm>
            <a:off x="3448198" y="0"/>
            <a:ext cx="6064588" cy="1072055"/>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القراءةُ ال</a:t>
            </a:r>
            <a:r>
              <a:rPr lang="ar-LB" sz="3600" b="1" dirty="0">
                <a:solidFill>
                  <a:srgbClr val="FF0000"/>
                </a:solidFill>
              </a:rPr>
              <a:t>نّموذجيّةُ للنّصّ.</a:t>
            </a:r>
            <a:endParaRPr lang="en-US" sz="3600" b="1" kern="0" dirty="0">
              <a:solidFill>
                <a:srgbClr val="FF0000"/>
              </a:solidFill>
            </a:endParaRPr>
          </a:p>
        </p:txBody>
      </p:sp>
    </p:spTree>
    <p:extLst>
      <p:ext uri="{BB962C8B-B14F-4D97-AF65-F5344CB8AC3E}">
        <p14:creationId xmlns:p14="http://schemas.microsoft.com/office/powerpoint/2010/main" val="263590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41253"/>
            <a:ext cx="12192000" cy="712511"/>
          </a:xfrm>
          <a:prstGeom prst="rect">
            <a:avLst/>
          </a:prstGeom>
          <a:solidFill>
            <a:schemeClr val="bg1">
              <a:lumMod val="95000"/>
            </a:schemeClr>
          </a:solidFill>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ts val="0"/>
              </a:spcBef>
              <a:spcAft>
                <a:spcPts val="200"/>
              </a:spcAft>
              <a:buClr>
                <a:srgbClr val="4A66AC"/>
              </a:buClr>
              <a:buSzPct val="100000"/>
              <a:buFont typeface="Tw Cen MT" panose="020B0602020104020603" pitchFamily="34" charset="0"/>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ماذا أَتَوَقَّعُ مِنَ الْعُنْوانِ وَالصُّورَةِ عَلى الْغِلافِ؟</a:t>
            </a:r>
          </a:p>
        </p:txBody>
      </p:sp>
      <p:pic>
        <p:nvPicPr>
          <p:cNvPr id="6" name="Picture 5">
            <a:extLst>
              <a:ext uri="{FF2B5EF4-FFF2-40B4-BE49-F238E27FC236}">
                <a16:creationId xmlns:a16="http://schemas.microsoft.com/office/drawing/2014/main" id="{10EC0C6E-F791-4868-823F-F25F0C92FF5F}"/>
              </a:ext>
            </a:extLst>
          </p:cNvPr>
          <p:cNvPicPr>
            <a:picLocks noChangeAspect="1"/>
          </p:cNvPicPr>
          <p:nvPr/>
        </p:nvPicPr>
        <p:blipFill>
          <a:blip r:embed="rId4" cstate="print"/>
          <a:stretch>
            <a:fillRect/>
          </a:stretch>
        </p:blipFill>
        <p:spPr>
          <a:xfrm>
            <a:off x="1018904" y="2861171"/>
            <a:ext cx="9980022" cy="38352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Title 1"/>
          <p:cNvSpPr txBox="1">
            <a:spLocks/>
          </p:cNvSpPr>
          <p:nvPr/>
        </p:nvSpPr>
        <p:spPr>
          <a:xfrm>
            <a:off x="4162815" y="1818362"/>
            <a:ext cx="4702629" cy="898417"/>
          </a:xfrm>
          <a:prstGeom prst="rect">
            <a:avLst/>
          </a:prstGeom>
          <a:noFill/>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kumimoji="0" lang="ar-LB"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نَخوةٌ لبنانيّةٌ</a:t>
            </a:r>
            <a:endParaRPr kumimoji="0" lang="en-US"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Tree>
    <p:custDataLst>
      <p:tags r:id="rId1"/>
    </p:custDataLst>
    <p:extLst>
      <p:ext uri="{BB962C8B-B14F-4D97-AF65-F5344CB8AC3E}">
        <p14:creationId xmlns:p14="http://schemas.microsoft.com/office/powerpoint/2010/main" val="36729885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7516" y="1007787"/>
            <a:ext cx="10732168" cy="5850213"/>
          </a:xfrm>
        </p:spPr>
        <p:txBody>
          <a:bodyPr>
            <a:noAutofit/>
          </a:bodyPr>
          <a:lstStyle/>
          <a:p>
            <a:pPr marL="128016" lvl="1" indent="0" algn="r" rtl="1">
              <a:lnSpc>
                <a:spcPct val="120000"/>
              </a:lnSpc>
              <a:spcBef>
                <a:spcPts val="600"/>
              </a:spcBef>
              <a:spcAft>
                <a:spcPts val="600"/>
              </a:spcAft>
              <a:buClr>
                <a:srgbClr val="5B9BD5"/>
              </a:buClr>
              <a:buNone/>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وانتهى الشّبّانُ سريعًا منَ العملِ، وتسلّمَ السّائقُ مِقْودَ السّيّارةِ مرتاحًا؛ فشكرْناه لكنّ الرّجلَ أبى أن يعتبرَ عملَ المروءةِ مُنتهيًا عندَه، إلّا بعدَ أنْ يتأمّنَ خلاصُنا منَ الوحولِ الّتي قدْ تعيقُنا في مسافةٍ أخرى قابلةٍ منَ الطّريقِ. فسيّرَ أمامَنا، على درّاجةٍ هوائيّةٍ، واحدًا من بَنيه المَيامينِ، ليتأكّدَ في عودتِه سلامةَ اجتيازِنا الصّعابَ المتبقّيةَ.</a:t>
            </a:r>
          </a:p>
          <a:p>
            <a:pPr marL="128016" lvl="1" indent="0" algn="r" rtl="1">
              <a:lnSpc>
                <a:spcPct val="120000"/>
              </a:lnSpc>
              <a:spcBef>
                <a:spcPts val="600"/>
              </a:spcBef>
              <a:spcAft>
                <a:spcPts val="600"/>
              </a:spcAft>
              <a:buClr>
                <a:srgbClr val="5B9BD5"/>
              </a:buClr>
              <a:buNone/>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إنّ مثْلَ هذه النّخوةِ، تُظهِرُ لبنانيّةً منْ أصيلينَ مَشهودٍ لهم في تاريخِها، لتُؤكِّدَ التّعاطُفَ الفطريَّ الدّائمَ بين النّاسِ وتمكّنَ أواصرَ الإخاءِ الّتي من دونِها لا يَسْلَمُ الوطنُ.</a:t>
            </a:r>
          </a:p>
          <a:p>
            <a:pPr marL="128016" lvl="1" indent="0" rtl="1">
              <a:lnSpc>
                <a:spcPct val="120000"/>
              </a:lnSpc>
              <a:spcBef>
                <a:spcPts val="600"/>
              </a:spcBef>
              <a:spcAft>
                <a:spcPts val="600"/>
              </a:spcAft>
              <a:buClr>
                <a:srgbClr val="5B9BD5"/>
              </a:buClr>
              <a:buNone/>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حَسيب عبد السّاتر</a:t>
            </a:r>
          </a:p>
          <a:p>
            <a:pPr marL="128016" lvl="1" indent="0" rtl="1">
              <a:lnSpc>
                <a:spcPct val="120000"/>
              </a:lnSpc>
              <a:spcBef>
                <a:spcPts val="600"/>
              </a:spcBef>
              <a:spcAft>
                <a:spcPts val="600"/>
              </a:spcAft>
              <a:buClr>
                <a:srgbClr val="5B9BD5"/>
              </a:buClr>
              <a:buNone/>
              <a:defRPr/>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"تذكّرْ يا سَعيدُ</a:t>
            </a: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a:t>
            </a:r>
          </a:p>
        </p:txBody>
      </p:sp>
      <p:sp>
        <p:nvSpPr>
          <p:cNvPr id="4" name="Title 1">
            <a:extLst>
              <a:ext uri="{FF2B5EF4-FFF2-40B4-BE49-F238E27FC236}">
                <a16:creationId xmlns:a16="http://schemas.microsoft.com/office/drawing/2014/main" id="{8E868BD3-A81C-4FE4-A4F2-E812694E8275}"/>
              </a:ext>
            </a:extLst>
          </p:cNvPr>
          <p:cNvSpPr txBox="1">
            <a:spLocks/>
          </p:cNvSpPr>
          <p:nvPr/>
        </p:nvSpPr>
        <p:spPr>
          <a:xfrm>
            <a:off x="3448198" y="0"/>
            <a:ext cx="6064588" cy="1007787"/>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القراءةُ ال</a:t>
            </a:r>
            <a:r>
              <a:rPr lang="ar-LB" sz="3600" b="1" dirty="0">
                <a:solidFill>
                  <a:srgbClr val="FF0000"/>
                </a:solidFill>
              </a:rPr>
              <a:t>نّموذجيّةُ للنّصّ.</a:t>
            </a:r>
            <a:endParaRPr lang="en-US" sz="3600" b="1" kern="0" dirty="0">
              <a:solidFill>
                <a:srgbClr val="FF0000"/>
              </a:solidFill>
            </a:endParaRPr>
          </a:p>
        </p:txBody>
      </p:sp>
    </p:spTree>
    <p:extLst>
      <p:ext uri="{BB962C8B-B14F-4D97-AF65-F5344CB8AC3E}">
        <p14:creationId xmlns:p14="http://schemas.microsoft.com/office/powerpoint/2010/main" val="2134964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نَخْوَةٌ لُبْنانِيَّةٌ</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699190" y="2109569"/>
            <a:ext cx="11088619" cy="431529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تَحْتَ الْقَلْعَةِ التّاريخِيَّةِ، قَلْعَةِ نيحا،</a:t>
            </a:r>
            <a:r>
              <a:rPr kumimoji="0" lang="ar-LB" sz="3600" b="0"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مَزْرَعَةٌ صَغيرَةٌ مَعْروفَةٌ بِاسْمِ "جَبْلَيْه"</a:t>
            </a:r>
            <a:r>
              <a:rPr kumimoji="0" lang="ar-LB" sz="3600" b="0" i="0" u="none" strike="noStrike" kern="1200" cap="none" spc="0" normalizeH="0" baseline="0" noProof="0" dirty="0">
                <a:ln>
                  <a:noFill/>
                </a:ln>
                <a:solidFill>
                  <a:prstClr val="black">
                    <a:lumMod val="65000"/>
                    <a:lumOff val="35000"/>
                  </a:prstClr>
                </a:solidFill>
                <a:effectLst/>
                <a:uLnTx/>
                <a:uFillTx/>
                <a:latin typeface="Matura MT Script Capitals" panose="03020802060602070202" pitchFamily="66" charset="0"/>
                <a:ea typeface="+mn-ea"/>
                <a:cs typeface="Adobe Arabic" panose="02040503050201020203" pitchFamily="18" charset="-78"/>
              </a:rPr>
              <a:t>;</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زُجَّتْ سَيّارَتُنا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ع</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ِنْدَها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ف</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ي مُنْزَلَقٍ مِنَ الْوُحُولِ، وَكُنّا عائِدينَ مِنْ جِزّين إِلى بَيْروتَ، وَالْوَقْتُ مَغيبٌ وَالظُّلْمَةُ تُغالِبُ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النّورَ،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وَأَسْتارُها تَتَوالى حالِكَةً تَزيدُ مِنْ حَيْرَةِ السّائِقِ لِلْإِفْلاتِ مِنَ الْوُحولِ اللَّزِجَةِ.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وكانَ كُلَّما أَمْعَنَ في دَفْعِ الْمُحَرِّكِ، ازْدادَتِ الْعَجَلاتُ الْتِزامًا بِالتُّرْبَةِ، وَسُرْعانَ ما كانَ يَنْطَفِئُ...</a:t>
            </a: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3448198" y="0"/>
            <a:ext cx="6064588" cy="952141"/>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dirty="0">
                <a:solidFill>
                  <a:srgbClr val="FF0000"/>
                </a:solidFill>
              </a:rPr>
              <a:t>القراءةُ المقطعيّةُ للنّصّ.</a:t>
            </a:r>
            <a:endParaRPr lang="en-US" sz="3600" b="1" kern="0" dirty="0">
              <a:solidFill>
                <a:srgbClr val="FF0000"/>
              </a:solidFill>
            </a:endParaRPr>
          </a:p>
        </p:txBody>
      </p:sp>
    </p:spTree>
    <p:custDataLst>
      <p:tags r:id="rId1"/>
    </p:custDataLst>
    <p:extLst>
      <p:ext uri="{BB962C8B-B14F-4D97-AF65-F5344CB8AC3E}">
        <p14:creationId xmlns:p14="http://schemas.microsoft.com/office/powerpoint/2010/main" val="1476752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372548"/>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«مُنْزَلَقٍ»  في الْجُمْلَةِ الآتيَة: «زُجَّتْ سَيّارَتُنا عِنْدَها في مُنْزَلَقٍ مِنَ الْوُحولِ»؟</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مُنْبَسَطٍ.</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جَلٍّ.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مُنْحَدَرٍ.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سَهْلٍ.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33572759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351032"/>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«مُنْزَلَقٍ»  في الْجُمْلَةِ الآتيَة: «زُجَّتْ سَيّارَتُنا عِنْدَها في مُنْزَلَقٍ مِنَ الْوُحولِ»؟</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مُنْبَسَطٍ.</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جَلٍّ.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مُنْحَدَرٍ.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سَهْلٍ.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Multiplication Sign 1">
            <a:extLst>
              <a:ext uri="{FF2B5EF4-FFF2-40B4-BE49-F238E27FC236}">
                <a16:creationId xmlns:a16="http://schemas.microsoft.com/office/drawing/2014/main" id="{57419132-8AEB-4329-8951-242BC1CF81CB}"/>
              </a:ext>
            </a:extLst>
          </p:cNvPr>
          <p:cNvSpPr/>
          <p:nvPr/>
        </p:nvSpPr>
        <p:spPr>
          <a:xfrm>
            <a:off x="10536930" y="3907571"/>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8" name="Picture 7">
            <a:extLst>
              <a:ext uri="{FF2B5EF4-FFF2-40B4-BE49-F238E27FC236}">
                <a16:creationId xmlns:a16="http://schemas.microsoft.com/office/drawing/2014/main" id="{769C3A39-95B4-432B-B5ED-2E27E85E3767}"/>
              </a:ext>
            </a:extLst>
          </p:cNvPr>
          <p:cNvPicPr>
            <a:picLocks noChangeAspect="1"/>
          </p:cNvPicPr>
          <p:nvPr/>
        </p:nvPicPr>
        <p:blipFill>
          <a:blip r:embed="rId3" cstate="print"/>
          <a:stretch>
            <a:fillRect/>
          </a:stretch>
        </p:blipFill>
        <p:spPr>
          <a:xfrm>
            <a:off x="618605" y="2613991"/>
            <a:ext cx="3538912" cy="22828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84904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«اللَّزِجَة» في الْجُمْلَةِ الآتيَة: «لِلْإِفْلاتِ مِنَ الْوُحولِ اللَّزِجَةِ»؟</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415762441"/>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السّائِلَة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الْجامِدَة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الدَّبِقَة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الصُّلْبَة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511290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«اللَّزِجَة» في الْجُمْلَةِ الآتيَة: «لِلْإِفْلاتِ مِنَ الْوُحولِ اللَّزِجَةِ»؟</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516619566"/>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السّائِلَةِ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الْجامِدَةِ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الدَّبِقَةِ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الصُّلْبَةِ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Multiplication Sign 1">
            <a:extLst>
              <a:ext uri="{FF2B5EF4-FFF2-40B4-BE49-F238E27FC236}">
                <a16:creationId xmlns:a16="http://schemas.microsoft.com/office/drawing/2014/main" id="{57419132-8AEB-4329-8951-242BC1CF81CB}"/>
              </a:ext>
            </a:extLst>
          </p:cNvPr>
          <p:cNvSpPr/>
          <p:nvPr/>
        </p:nvSpPr>
        <p:spPr>
          <a:xfrm>
            <a:off x="10525641" y="391885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9" name="Picture 8" descr="A.G1.U1.L1.SLIDE28-30-38-39-42-pic8.png">
            <a:extLst>
              <a:ext uri="{FF2B5EF4-FFF2-40B4-BE49-F238E27FC236}">
                <a16:creationId xmlns:a16="http://schemas.microsoft.com/office/drawing/2014/main" id="{9A089D45-0515-42D2-9FDB-5B53522FE1B1}"/>
              </a:ext>
            </a:extLst>
          </p:cNvPr>
          <p:cNvPicPr>
            <a:picLocks noChangeAspect="1"/>
          </p:cNvPicPr>
          <p:nvPr/>
        </p:nvPicPr>
        <p:blipFill rotWithShape="1">
          <a:blip r:embed="rId3" cstate="print"/>
          <a:srcRect r="40281"/>
          <a:stretch/>
        </p:blipFill>
        <p:spPr>
          <a:xfrm>
            <a:off x="866462" y="1251957"/>
            <a:ext cx="2671868" cy="4354085"/>
          </a:xfrm>
          <a:prstGeom prst="rect">
            <a:avLst/>
          </a:prstGeom>
        </p:spPr>
      </p:pic>
    </p:spTree>
    <p:extLst>
      <p:ext uri="{BB962C8B-B14F-4D97-AF65-F5344CB8AC3E}">
        <p14:creationId xmlns:p14="http://schemas.microsoft.com/office/powerpoint/2010/main" val="35703437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329517"/>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«أَسْتارُها» في الْجُمْلَةِ الآتيَة: «وَأَسْتارُها تَتَوالى إِلى حالِكَةٍ تَزيدُ في حَيْرَةِ السّائِقِ»؟</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889699296"/>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ضَوْؤُها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سَوادُها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ضَبابُها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بَريقُها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Title 1">
            <a:extLst>
              <a:ext uri="{FF2B5EF4-FFF2-40B4-BE49-F238E27FC236}">
                <a16:creationId xmlns:a16="http://schemas.microsoft.com/office/drawing/2014/main" id="{067F9479-5E07-4375-A21E-88717378A142}"/>
              </a:ext>
            </a:extLst>
          </p:cNvPr>
          <p:cNvSpPr txBox="1">
            <a:spLocks/>
          </p:cNvSpPr>
          <p:nvPr/>
        </p:nvSpPr>
        <p:spPr>
          <a:xfrm>
            <a:off x="1" y="206406"/>
            <a:ext cx="2871216" cy="301752"/>
          </a:xfrm>
          <a:prstGeom prst="rect">
            <a:avLst/>
          </a:prstGeom>
          <a:solidFill>
            <a:schemeClr val="accent5">
              <a:lumMod val="20000"/>
              <a:lumOff val="80000"/>
            </a:schemeClr>
          </a:solidFill>
        </p:spPr>
        <p:txBody>
          <a:bodyPr vert="horz" lIns="91440" tIns="45720" rIns="91440" bIns="45720" rtlCol="0" anchor="t">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ar-LB" sz="1800" b="0" i="0" u="none" strike="noStrike" kern="1200" cap="all" spc="100" normalizeH="0" baseline="0" noProof="0" dirty="0">
                <a:ln>
                  <a:noFill/>
                </a:ln>
                <a:solidFill>
                  <a:srgbClr val="4472C4">
                    <a:lumMod val="50000"/>
                  </a:srgbClr>
                </a:solidFill>
                <a:effectLst/>
                <a:uLnTx/>
                <a:uFillTx/>
                <a:latin typeface="Adobe Arabic" panose="02040503050201020203" pitchFamily="18" charset="-78"/>
                <a:ea typeface="+mj-ea"/>
                <a:cs typeface="Adobe Arabic" panose="02040503050201020203" pitchFamily="18" charset="-78"/>
              </a:rPr>
              <a:t>الْمُعْجَمُ اللُّغَوِيُّ- مُفْرَداتٌ</a:t>
            </a:r>
          </a:p>
        </p:txBody>
      </p:sp>
    </p:spTree>
    <p:extLst>
      <p:ext uri="{BB962C8B-B14F-4D97-AF65-F5344CB8AC3E}">
        <p14:creationId xmlns:p14="http://schemas.microsoft.com/office/powerpoint/2010/main" val="3552689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«أَسْتارُها» في الْجُمْلَةِ الآتيَة: «وَأَسْتارُها تَتَوالى إِلى حالِكَةٍ تَزيدُ في حَيْرَةِ السّائِقِ»؟</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601873875"/>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ضَوْؤُها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سَوادُها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ضَبابُها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بَريقُها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Multiplication Sign 1">
            <a:extLst>
              <a:ext uri="{FF2B5EF4-FFF2-40B4-BE49-F238E27FC236}">
                <a16:creationId xmlns:a16="http://schemas.microsoft.com/office/drawing/2014/main" id="{57419132-8AEB-4329-8951-242BC1CF81CB}"/>
              </a:ext>
            </a:extLst>
          </p:cNvPr>
          <p:cNvSpPr/>
          <p:nvPr/>
        </p:nvSpPr>
        <p:spPr>
          <a:xfrm>
            <a:off x="10525641" y="3241524"/>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9" name="Picture 8" descr="A.G1.U1.L1.SLIDE28-30-38-39-42-pic8.png">
            <a:extLst>
              <a:ext uri="{FF2B5EF4-FFF2-40B4-BE49-F238E27FC236}">
                <a16:creationId xmlns:a16="http://schemas.microsoft.com/office/drawing/2014/main" id="{BA0AFF99-70A6-4946-9CA9-91259DF579F3}"/>
              </a:ext>
            </a:extLst>
          </p:cNvPr>
          <p:cNvPicPr>
            <a:picLocks noChangeAspect="1"/>
          </p:cNvPicPr>
          <p:nvPr/>
        </p:nvPicPr>
        <p:blipFill rotWithShape="1">
          <a:blip r:embed="rId3" cstate="print"/>
          <a:srcRect r="40281"/>
          <a:stretch/>
        </p:blipFill>
        <p:spPr>
          <a:xfrm>
            <a:off x="866462" y="1274259"/>
            <a:ext cx="2671868" cy="4354085"/>
          </a:xfrm>
          <a:prstGeom prst="rect">
            <a:avLst/>
          </a:prstGeom>
        </p:spPr>
      </p:pic>
    </p:spTree>
    <p:extLst>
      <p:ext uri="{BB962C8B-B14F-4D97-AF65-F5344CB8AC3E}">
        <p14:creationId xmlns:p14="http://schemas.microsoft.com/office/powerpoint/2010/main" val="2100618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775519"/>
            <a:ext cx="12192000" cy="1200329"/>
          </a:xfrm>
          <a:prstGeom prst="rect">
            <a:avLst/>
          </a:prstGeom>
          <a:solidFill>
            <a:schemeClr val="bg1">
              <a:lumMod val="95000"/>
            </a:schemeClr>
          </a:solidFill>
          <a:ln w="19050">
            <a:solidFill>
              <a:schemeClr val="bg1">
                <a:lumMod val="95000"/>
              </a:schemeClr>
            </a:solidFill>
          </a:ln>
        </p:spPr>
        <p:txBody>
          <a:bodyPr wrap="square" anchor="b">
            <a:spAutoFit/>
          </a:bodyPr>
          <a:lstStyle/>
          <a:p>
            <a:pPr algn="r" rtl="1">
              <a:buClr>
                <a:srgbClr val="4472C4">
                  <a:lumMod val="75000"/>
                </a:srgbClr>
              </a:buClr>
              <a:buSzPct val="90000"/>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ما معنى </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ازْدادَتِ الْعَجَلاتُ الْتِزامًا بِالتُّربة في الجملة: </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وكانَ كُلَّما أَمْعَنَ في دَفْعِ الْمُحَرِّكِ، ازْدادَتِ الْعَجَلاتُ الْتِزامًا بِالتُّرْبَةِ، وَسُرْعانَ ما كانَ يَنْطَفِئُ..."؟</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2527733277"/>
              </p:ext>
            </p:extLst>
          </p:nvPr>
        </p:nvGraphicFramePr>
        <p:xfrm>
          <a:off x="2000251" y="2469122"/>
          <a:ext cx="9176924" cy="2625098"/>
        </p:xfrm>
        <a:graphic>
          <a:graphicData uri="http://schemas.openxmlformats.org/drawingml/2006/table">
            <a:tbl>
              <a:tblPr firstRow="1" bandRow="1">
                <a:tableStyleId>{5C22544A-7EE6-4342-B048-85BDC9FD1C3A}</a:tableStyleId>
              </a:tblPr>
              <a:tblGrid>
                <a:gridCol w="7066728">
                  <a:extLst>
                    <a:ext uri="{9D8B030D-6E8A-4147-A177-3AD203B41FA5}">
                      <a16:colId xmlns:a16="http://schemas.microsoft.com/office/drawing/2014/main" val="2951217429"/>
                    </a:ext>
                  </a:extLst>
                </a:gridCol>
                <a:gridCol w="2110196">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التصقتِ العجلاتُ أكثرَ بالتربةِ، وتعذّرَ</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دورانُها</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التصقتِ العجلاتُ أكثرَ بالتربةِ، وسهُلَ دورانُها.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التصقتِ العجلاتُ أكثرَ بالتربةِ،</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وظلّتْ تدورُ وتتقدّمُ.</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التصقتِ العجلاتُ أكثرَ بالتربةِ، وأصبحتْ غيرَ صالحةٍ للسيرِ.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Title 1">
            <a:extLst>
              <a:ext uri="{FF2B5EF4-FFF2-40B4-BE49-F238E27FC236}">
                <a16:creationId xmlns:a16="http://schemas.microsoft.com/office/drawing/2014/main" id="{067F9479-5E07-4375-A21E-88717378A142}"/>
              </a:ext>
            </a:extLst>
          </p:cNvPr>
          <p:cNvSpPr txBox="1">
            <a:spLocks/>
          </p:cNvSpPr>
          <p:nvPr/>
        </p:nvSpPr>
        <p:spPr>
          <a:xfrm>
            <a:off x="1" y="206406"/>
            <a:ext cx="2871216" cy="301752"/>
          </a:xfrm>
          <a:prstGeom prst="rect">
            <a:avLst/>
          </a:prstGeom>
          <a:solidFill>
            <a:schemeClr val="accent5">
              <a:lumMod val="20000"/>
              <a:lumOff val="80000"/>
            </a:schemeClr>
          </a:solidFill>
        </p:spPr>
        <p:txBody>
          <a:bodyPr vert="horz" lIns="91440" tIns="45720" rIns="91440" bIns="45720" rtlCol="0" anchor="t">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ar-LB" sz="1800" b="0" i="0" u="none" strike="noStrike" kern="1200" cap="all" spc="100" normalizeH="0" baseline="0" noProof="0" dirty="0">
                <a:ln>
                  <a:noFill/>
                </a:ln>
                <a:solidFill>
                  <a:srgbClr val="4472C4">
                    <a:lumMod val="50000"/>
                  </a:srgbClr>
                </a:solidFill>
                <a:effectLst/>
                <a:uLnTx/>
                <a:uFillTx/>
                <a:latin typeface="Adobe Arabic" panose="02040503050201020203" pitchFamily="18" charset="-78"/>
                <a:ea typeface="+mj-ea"/>
                <a:cs typeface="Adobe Arabic" panose="02040503050201020203" pitchFamily="18" charset="-78"/>
              </a:rPr>
              <a:t>الْمُعْجَمُ اللُّغَوِيُّ- مُفْرَداتٌ</a:t>
            </a:r>
          </a:p>
        </p:txBody>
      </p:sp>
    </p:spTree>
    <p:extLst>
      <p:ext uri="{BB962C8B-B14F-4D97-AF65-F5344CB8AC3E}">
        <p14:creationId xmlns:p14="http://schemas.microsoft.com/office/powerpoint/2010/main" val="15235468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399002"/>
            <a:ext cx="12192000" cy="1200329"/>
          </a:xfrm>
          <a:prstGeom prst="rect">
            <a:avLst/>
          </a:prstGeom>
          <a:solidFill>
            <a:schemeClr val="bg1">
              <a:lumMod val="95000"/>
            </a:schemeClr>
          </a:solidFill>
          <a:ln w="19050">
            <a:solidFill>
              <a:schemeClr val="bg1">
                <a:lumMod val="95000"/>
              </a:schemeClr>
            </a:solidFill>
          </a:ln>
        </p:spPr>
        <p:txBody>
          <a:bodyPr wrap="square" anchor="b">
            <a:spAutoFit/>
          </a:bodyPr>
          <a:lstStyle/>
          <a:p>
            <a:pPr algn="r" rtl="1">
              <a:buClr>
                <a:srgbClr val="4472C4">
                  <a:lumMod val="75000"/>
                </a:srgbClr>
              </a:buClr>
              <a:buSzPct val="90000"/>
              <a:defRPr/>
            </a:pPr>
            <a:r>
              <a:rPr kumimoji="0" lang="ar-LB" sz="360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ازْدادَتِ الْعَجَلاتُ الْتِزامًا بِالتُّربة في الجملة: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وكانَ كُلَّما أَمْعَنَ في دَفْعِ الْمُحَرِّكِ، ازْدادَتِ الْعَجَلاتُ الْتِزامًا بِالتُّرْبَةِ، وَسُرْعانَ ما كانَ يَنْطَفِئُ..."؟</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137523691"/>
              </p:ext>
            </p:extLst>
          </p:nvPr>
        </p:nvGraphicFramePr>
        <p:xfrm>
          <a:off x="2514601" y="2469122"/>
          <a:ext cx="8662574" cy="3141349"/>
        </p:xfrm>
        <a:graphic>
          <a:graphicData uri="http://schemas.openxmlformats.org/drawingml/2006/table">
            <a:tbl>
              <a:tblPr firstRow="1" bandRow="1">
                <a:tableStyleId>{5C22544A-7EE6-4342-B048-85BDC9FD1C3A}</a:tableStyleId>
              </a:tblPr>
              <a:tblGrid>
                <a:gridCol w="6670651">
                  <a:extLst>
                    <a:ext uri="{9D8B030D-6E8A-4147-A177-3AD203B41FA5}">
                      <a16:colId xmlns:a16="http://schemas.microsoft.com/office/drawing/2014/main" val="2951217429"/>
                    </a:ext>
                  </a:extLst>
                </a:gridCol>
                <a:gridCol w="1991923">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التصقتِ العجلاتُ أكثرَ بالتربةِ، وتعذّرَ</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دورانُها</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التصقتِ العجلاتُ أكثرَ بالتربةِ، وسهُلَ دورانُها.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التصقتِ العجلاتُ أكثرَ بالتربةِ،</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وظلّتْ تدورُ وتتقدّمُ.</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التصقتِ العجلاتُ أكثرَ بالتربةِ، وأصبحتْ غيرَ صالحةٍ للسيرِ.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Multiplication Sign 1">
            <a:extLst>
              <a:ext uri="{FF2B5EF4-FFF2-40B4-BE49-F238E27FC236}">
                <a16:creationId xmlns:a16="http://schemas.microsoft.com/office/drawing/2014/main" id="{57419132-8AEB-4329-8951-242BC1CF81CB}"/>
              </a:ext>
            </a:extLst>
          </p:cNvPr>
          <p:cNvSpPr/>
          <p:nvPr/>
        </p:nvSpPr>
        <p:spPr>
          <a:xfrm>
            <a:off x="9982716" y="2469122"/>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9" name="Picture 8" descr="A.G1.U1.L1.SLIDE28-30-38-39-42-pic8.png">
            <a:extLst>
              <a:ext uri="{FF2B5EF4-FFF2-40B4-BE49-F238E27FC236}">
                <a16:creationId xmlns:a16="http://schemas.microsoft.com/office/drawing/2014/main" id="{BA0AFF99-70A6-4946-9CA9-91259DF579F3}"/>
              </a:ext>
            </a:extLst>
          </p:cNvPr>
          <p:cNvPicPr>
            <a:picLocks noChangeAspect="1"/>
          </p:cNvPicPr>
          <p:nvPr/>
        </p:nvPicPr>
        <p:blipFill rotWithShape="1">
          <a:blip r:embed="rId3" cstate="print"/>
          <a:srcRect r="40281"/>
          <a:stretch/>
        </p:blipFill>
        <p:spPr>
          <a:xfrm>
            <a:off x="2" y="1064481"/>
            <a:ext cx="2671868" cy="4354085"/>
          </a:xfrm>
          <a:prstGeom prst="rect">
            <a:avLst/>
          </a:prstGeom>
        </p:spPr>
      </p:pic>
    </p:spTree>
    <p:extLst>
      <p:ext uri="{BB962C8B-B14F-4D97-AF65-F5344CB8AC3E}">
        <p14:creationId xmlns:p14="http://schemas.microsoft.com/office/powerpoint/2010/main" val="1084542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نَخْوَةٌ لُبْنانِيَّةٌ</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2643809" y="2109569"/>
            <a:ext cx="9144000" cy="431529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تَحْتَ الْقَلْعَةِ التّاريخِيَّةِ، قَلْعَةِ نيحا، مَزْرَعَةٌ صَغيرَةٌ مَعْروفَةٌ بِاسْمِ "جَبْلَيْه"</a:t>
            </a:r>
            <a:r>
              <a:rPr kumimoji="0" lang="ar-LB" sz="3600" b="0" i="0" u="none" strike="noStrike" kern="1200" cap="none" spc="0" normalizeH="0" baseline="0" noProof="0" dirty="0">
                <a:ln>
                  <a:noFill/>
                </a:ln>
                <a:solidFill>
                  <a:prstClr val="black">
                    <a:lumMod val="65000"/>
                    <a:lumOff val="35000"/>
                  </a:prstClr>
                </a:solidFill>
                <a:effectLst/>
                <a:uLnTx/>
                <a:uFillTx/>
                <a:latin typeface="Matura MT Script Capitals" panose="03020802060602070202" pitchFamily="66" charset="0"/>
                <a:ea typeface="+mn-ea"/>
                <a:cs typeface="Adobe Arabic" panose="02040503050201020203" pitchFamily="18" charset="-78"/>
              </a:rPr>
              <a:t>;</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زُجَّتْ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سَيّارَتُنا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ع</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ِنْدَها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ف</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ي مُنْزَلَقٍ مِنَ الْوُحُولِ، وَكُنّا عائِدينَ مِنْ جِزّينَ إِلى بَيْروتَ، وَالْوَقْتُ مَغيبٌ وَالظُّلْمَةُ تُغالِبُ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النّورَ،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وَأَسْتارُها تَتَوالى حالِكَةً تَزيدُ مِنْ حَيْرَةِ السّائِقِ لِلْإِفْلاتِ مِنَ الْوُحولِ اللَّزِجَةِ.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وكانَ كُلَّما أَمْعَنَ في دَفْعِ الْمُحَرِّكِ، ازْدادَتِ الْعَجَلاتُ الْتِزامًا بِالتُّرْبَةِ، وَسُرْعانَ ما كانَ يَنْطَفِئُ...</a:t>
            </a:r>
          </a:p>
        </p:txBody>
      </p:sp>
      <p:sp>
        <p:nvSpPr>
          <p:cNvPr id="6" name="Content Placeholder 2"/>
          <p:cNvSpPr txBox="1">
            <a:spLocks/>
          </p:cNvSpPr>
          <p:nvPr/>
        </p:nvSpPr>
        <p:spPr>
          <a:xfrm>
            <a:off x="376024" y="1784915"/>
            <a:ext cx="1501486" cy="4214597"/>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زُجَّتْ = </a:t>
            </a:r>
            <a:r>
              <a:rPr lang="ar-LB" sz="3600" dirty="0">
                <a:latin typeface="Adobe Arabic" panose="02040503050201020203" pitchFamily="18" charset="-78"/>
                <a:cs typeface="Adobe Arabic" panose="02040503050201020203" pitchFamily="18" charset="-78"/>
              </a:rPr>
              <a:t>غَرِقَتْ</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3448198" y="0"/>
            <a:ext cx="6064588"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latin typeface="+mn-lt"/>
                <a:ea typeface="+mn-ea"/>
                <a:cs typeface="+mn-cs"/>
              </a:rPr>
              <a:t>القراءة الصّامتة للنّصّ.</a:t>
            </a:r>
            <a:endParaRPr lang="en-US" sz="3600" b="1" kern="0" dirty="0">
              <a:solidFill>
                <a:srgbClr val="FF0000"/>
              </a:solidFill>
              <a:latin typeface="+mn-lt"/>
              <a:ea typeface="+mn-ea"/>
              <a:cs typeface="+mn-cs"/>
            </a:endParaRPr>
          </a:p>
        </p:txBody>
      </p:sp>
    </p:spTree>
    <p:custDataLst>
      <p:tags r:id="rId1"/>
    </p:custDataLst>
    <p:extLst>
      <p:ext uri="{BB962C8B-B14F-4D97-AF65-F5344CB8AC3E}">
        <p14:creationId xmlns:p14="http://schemas.microsoft.com/office/powerpoint/2010/main" val="30075904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425580" y="1336681"/>
            <a:ext cx="11341443" cy="476992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28066" lvl="2" indent="0" algn="just" rtl="1">
              <a:lnSpc>
                <a:spcPct val="120000"/>
              </a:lnSpc>
              <a:spcBef>
                <a:spcPts val="600"/>
              </a:spcBef>
              <a:spcAft>
                <a:spcPts val="600"/>
              </a:spcAft>
              <a:buNone/>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قُلنْا: لَيْسَ غَيْرُ مُرُوءَةِ النَّاسِ بَعْدُ، فَالْآلَةُ أَعْجَزُ مِنْ أَنْ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تَبْلُغَ بَعْضَ الأَحايينِ ما تَبْلُغُهُ مُرُوءَةُ فَتًى صَغيرٍ. وَأَطْلَلْنا مِنْ شَفا الطَّريقِ عَلى مَنْزِلٍ غَيْرِ بَعيدٍ، فيهِ مِدْخَنَةٌ تَتَنَفَّسُ مِلْءَ الْمُتَّسَعِ، وَنادَيْنا، فَانْتَفَضَ رَجُلٌ مَهيبُ الطَّلْعَةِ، وَقُورُ الْمَشيبِ، هَرْوَلَ إِلَيْنا، وَبِيَدِهِ فانوسٌ، يَلْتَمِعُ ضَوْؤُهُ، وَيَشْحُبُ بِلَفَحاتِ الرّيحٍ، وإذْ وَصَلَ إِلَيْنا، حَيّانا "يا مِيِّةْ هَلا، شَرْفوا" وَفي اعْتِذارِ الشّاكِرِ سَأَلْناهُ: "هَلْ مِنْ سَيّارَةٍ أَوْ هاتِفٍ لِنَعودَ إِلى جِزّينَ وَنُؤَمِّنَ غَدًا ما يَرْفَعُ السَّيّارَةَ الْغارِقَةَ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هذِه</a:t>
            </a:r>
            <a:r>
              <a:rPr lang="ar-LB" sz="3600" noProof="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أَجاب</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وَلِمَ نَنْتَظِرُ الْغَدَ لِنَقومَ بِما يُمْكِنُ أَنْ نُتِمَّهُ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الْآنَ؟</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3448198" y="92596"/>
            <a:ext cx="6064588" cy="960699"/>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dirty="0">
                <a:solidFill>
                  <a:srgbClr val="FF0000"/>
                </a:solidFill>
              </a:rPr>
              <a:t>القراءةُ المقطعيّةُ للنّصّ.</a:t>
            </a:r>
            <a:endParaRPr lang="en-US" sz="3600" b="1" kern="0" dirty="0">
              <a:solidFill>
                <a:srgbClr val="FF0000"/>
              </a:solidFill>
            </a:endParaRPr>
          </a:p>
        </p:txBody>
      </p:sp>
    </p:spTree>
    <p:custDataLst>
      <p:tags r:id="rId1"/>
    </p:custDataLst>
    <p:extLst>
      <p:ext uri="{BB962C8B-B14F-4D97-AF65-F5344CB8AC3E}">
        <p14:creationId xmlns:p14="http://schemas.microsoft.com/office/powerpoint/2010/main" val="42507034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275888"/>
            <a:ext cx="12192000" cy="1323439"/>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noProof="0" dirty="0">
                <a:solidFill>
                  <a:prstClr val="black">
                    <a:lumMod val="65000"/>
                    <a:lumOff val="35000"/>
                  </a:prstClr>
                </a:solidFill>
                <a:latin typeface="Adobe Arabic" panose="02040503050201020203" pitchFamily="18" charset="-78"/>
                <a:cs typeface="Adobe Arabic" panose="02040503050201020203" pitchFamily="18" charset="-78"/>
              </a:rPr>
              <a:t>ما المقصودُ بكلمةِ الآلةِ في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فَالْآلَةُ أَعْجَزُ مِنْ أَنْ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تَبْلُغَ بَعْضَ الأَحايينِ ما تَبْلُغُهُ مُرُوءَةُ فَتًى صَغير"</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a:t>
            </a:r>
            <a:endPar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41463439"/>
              </p:ext>
            </p:extLst>
          </p:nvPr>
        </p:nvGraphicFramePr>
        <p:xfrm>
          <a:off x="3010829" y="2469122"/>
          <a:ext cx="8166346" cy="2625098"/>
        </p:xfrm>
        <a:graphic>
          <a:graphicData uri="http://schemas.openxmlformats.org/drawingml/2006/table">
            <a:tbl>
              <a:tblPr firstRow="1" bandRow="1">
                <a:tableStyleId>{5C22544A-7EE6-4342-B048-85BDC9FD1C3A}</a:tableStyleId>
              </a:tblPr>
              <a:tblGrid>
                <a:gridCol w="6310594">
                  <a:extLst>
                    <a:ext uri="{9D8B030D-6E8A-4147-A177-3AD203B41FA5}">
                      <a16:colId xmlns:a16="http://schemas.microsoft.com/office/drawing/2014/main" val="2951217429"/>
                    </a:ext>
                  </a:extLst>
                </a:gridCol>
                <a:gridCol w="1855752">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السيّارةُ.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جهازُ الإنارةِ.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الساعةُ.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العجلاتُ.</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750026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275888"/>
            <a:ext cx="12192000" cy="1323439"/>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ما المقصودُ بكلمةِ الآلةِ في عبارةِ "فَالْآلَةُ أَعْجَزُ مِنْ أَنْ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تَبْلُغَ بَعْضَ الأَحايينِ ما تَبْلُغُهُ مُرُوءَةُ فَتًى صَغير"</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675648804"/>
              </p:ext>
            </p:extLst>
          </p:nvPr>
        </p:nvGraphicFramePr>
        <p:xfrm>
          <a:off x="3010829" y="2469122"/>
          <a:ext cx="8166346" cy="2592709"/>
        </p:xfrm>
        <a:graphic>
          <a:graphicData uri="http://schemas.openxmlformats.org/drawingml/2006/table">
            <a:tbl>
              <a:tblPr firstRow="1" bandRow="1">
                <a:tableStyleId>{5C22544A-7EE6-4342-B048-85BDC9FD1C3A}</a:tableStyleId>
              </a:tblPr>
              <a:tblGrid>
                <a:gridCol w="6310594">
                  <a:extLst>
                    <a:ext uri="{9D8B030D-6E8A-4147-A177-3AD203B41FA5}">
                      <a16:colId xmlns:a16="http://schemas.microsoft.com/office/drawing/2014/main" val="2951217429"/>
                    </a:ext>
                  </a:extLst>
                </a:gridCol>
                <a:gridCol w="1855752">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السيّارةُ.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جهازُ الإنارةِ.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الساعةُ.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المقصودُ بكلمةِ الآلةِ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العجلاتُ.</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4" name="Multiplication Sign 1">
            <a:extLst>
              <a:ext uri="{FF2B5EF4-FFF2-40B4-BE49-F238E27FC236}">
                <a16:creationId xmlns:a16="http://schemas.microsoft.com/office/drawing/2014/main" id="{57419132-8AEB-4329-8951-242BC1CF81CB}"/>
              </a:ext>
            </a:extLst>
          </p:cNvPr>
          <p:cNvSpPr/>
          <p:nvPr/>
        </p:nvSpPr>
        <p:spPr>
          <a:xfrm>
            <a:off x="10090443" y="2469122"/>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147" y="2469122"/>
            <a:ext cx="2506003" cy="2981325"/>
          </a:xfrm>
          <a:prstGeom prst="rect">
            <a:avLst/>
          </a:prstGeom>
        </p:spPr>
      </p:pic>
    </p:spTree>
    <p:extLst>
      <p:ext uri="{BB962C8B-B14F-4D97-AF65-F5344CB8AC3E}">
        <p14:creationId xmlns:p14="http://schemas.microsoft.com/office/powerpoint/2010/main" val="2878735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noProof="0" dirty="0">
                <a:solidFill>
                  <a:prstClr val="black">
                    <a:lumMod val="65000"/>
                    <a:lumOff val="35000"/>
                  </a:prstClr>
                </a:solidFill>
                <a:latin typeface="Adobe Arabic" panose="02040503050201020203" pitchFamily="18" charset="-78"/>
                <a:cs typeface="Adobe Arabic" panose="02040503050201020203" pitchFamily="18" charset="-78"/>
              </a:rPr>
              <a:t>تُشيرُ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وأطللْنا من شَفا الطّريقِ" على أنّ المتكلّمَ في النّصِّ هو:</a:t>
            </a:r>
            <a:endPar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694592785"/>
              </p:ext>
            </p:extLst>
          </p:nvPr>
        </p:nvGraphicFramePr>
        <p:xfrm>
          <a:off x="3010829" y="2469122"/>
          <a:ext cx="8166346" cy="2625098"/>
        </p:xfrm>
        <a:graphic>
          <a:graphicData uri="http://schemas.openxmlformats.org/drawingml/2006/table">
            <a:tbl>
              <a:tblPr firstRow="1" bandRow="1">
                <a:tableStyleId>{5C22544A-7EE6-4342-B048-85BDC9FD1C3A}</a:tableStyleId>
              </a:tblPr>
              <a:tblGrid>
                <a:gridCol w="6310594">
                  <a:extLst>
                    <a:ext uri="{9D8B030D-6E8A-4147-A177-3AD203B41FA5}">
                      <a16:colId xmlns:a16="http://schemas.microsoft.com/office/drawing/2014/main" val="2951217429"/>
                    </a:ext>
                  </a:extLst>
                </a:gridCol>
                <a:gridCol w="1855752">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المتكلّمُ في النّصِّ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السّائقُ</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والرّكّابُ معه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المتكلّمُ في النّصِّ هو </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الرّجلُ الوَقور وشبّان القرية.</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المتكلّمُ في النّصِّ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الكاتبُ</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والرّكّابُ في السّيّارة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المتكلّمُ في النّصِّ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السّائقُ</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والرّجلُ الوَقور.</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1084281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noProof="0" dirty="0">
                <a:solidFill>
                  <a:prstClr val="black">
                    <a:lumMod val="65000"/>
                    <a:lumOff val="35000"/>
                  </a:prstClr>
                </a:solidFill>
                <a:latin typeface="Adobe Arabic" panose="02040503050201020203" pitchFamily="18" charset="-78"/>
                <a:cs typeface="Adobe Arabic" panose="02040503050201020203" pitchFamily="18" charset="-78"/>
              </a:rPr>
              <a:t>تُشيرُ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وأَطْلَلْنا مِن شَفا الطّريقِ" عَلى أَنَّ المتكلّمَ في النَّصِّ هُو:</a:t>
            </a:r>
            <a:endPar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28316617"/>
              </p:ext>
            </p:extLst>
          </p:nvPr>
        </p:nvGraphicFramePr>
        <p:xfrm>
          <a:off x="3010829" y="2469122"/>
          <a:ext cx="8166346" cy="2625098"/>
        </p:xfrm>
        <a:graphic>
          <a:graphicData uri="http://schemas.openxmlformats.org/drawingml/2006/table">
            <a:tbl>
              <a:tblPr firstRow="1" bandRow="1">
                <a:tableStyleId>{5C22544A-7EE6-4342-B048-85BDC9FD1C3A}</a:tableStyleId>
              </a:tblPr>
              <a:tblGrid>
                <a:gridCol w="6310594">
                  <a:extLst>
                    <a:ext uri="{9D8B030D-6E8A-4147-A177-3AD203B41FA5}">
                      <a16:colId xmlns:a16="http://schemas.microsoft.com/office/drawing/2014/main" val="2951217429"/>
                    </a:ext>
                  </a:extLst>
                </a:gridCol>
                <a:gridCol w="1855752">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السّائِقُ</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والرّكّابُ مَعه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الرّجلُ الوَقورُ وشُبّانُ القَرْيَةِ.</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الكاتِبُ</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والرُّكّابُ في السَّيّارةِ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السّائِقُ</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وَالرَّجُلُ الوَقورُ.</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4" name="Multiplication Sign 1">
            <a:extLst>
              <a:ext uri="{FF2B5EF4-FFF2-40B4-BE49-F238E27FC236}">
                <a16:creationId xmlns:a16="http://schemas.microsoft.com/office/drawing/2014/main" id="{57419132-8AEB-4329-8951-242BC1CF81CB}"/>
              </a:ext>
            </a:extLst>
          </p:cNvPr>
          <p:cNvSpPr/>
          <p:nvPr/>
        </p:nvSpPr>
        <p:spPr>
          <a:xfrm>
            <a:off x="10033293" y="3921182"/>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147" y="2469122"/>
            <a:ext cx="2506003" cy="2981325"/>
          </a:xfrm>
          <a:prstGeom prst="rect">
            <a:avLst/>
          </a:prstGeom>
        </p:spPr>
      </p:pic>
    </p:spTree>
    <p:extLst>
      <p:ext uri="{BB962C8B-B14F-4D97-AF65-F5344CB8AC3E}">
        <p14:creationId xmlns:p14="http://schemas.microsoft.com/office/powerpoint/2010/main" val="14100488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0" y="606782"/>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lang="en-US" sz="4000" b="1" dirty="0">
                <a:solidFill>
                  <a:prstClr val="black">
                    <a:lumMod val="65000"/>
                    <a:lumOff val="35000"/>
                  </a:prstClr>
                </a:solidFill>
                <a:latin typeface="Adobe Arabic" panose="02040503050201020203" pitchFamily="18" charset="-78"/>
                <a:cs typeface="Adobe Arabic" panose="02040503050201020203" pitchFamily="18" charset="-78"/>
              </a:rPr>
              <a:t>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اِخْتَرِ الجُمْلَةَ الّتي تُعَبِّرُ عَنْ دَلالَةِ عبارةِ "يا مِيِّةْ هَلا وسهْلا"؟</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425603478"/>
              </p:ext>
            </p:extLst>
          </p:nvPr>
        </p:nvGraphicFramePr>
        <p:xfrm>
          <a:off x="3219450" y="1785218"/>
          <a:ext cx="8472076" cy="3689989"/>
        </p:xfrm>
        <a:graphic>
          <a:graphicData uri="http://schemas.openxmlformats.org/drawingml/2006/table">
            <a:tbl>
              <a:tblPr firstRow="1" bandRow="1">
                <a:tableStyleId>{5C22544A-7EE6-4342-B048-85BDC9FD1C3A}</a:tableStyleId>
              </a:tblPr>
              <a:tblGrid>
                <a:gridCol w="7594343">
                  <a:extLst>
                    <a:ext uri="{9D8B030D-6E8A-4147-A177-3AD203B41FA5}">
                      <a16:colId xmlns:a16="http://schemas.microsoft.com/office/drawing/2014/main" val="2951217429"/>
                    </a:ext>
                  </a:extLst>
                </a:gridCol>
                <a:gridCol w="877733">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عددِ المرّاتِ الّتي يُرحّبُ بها بالضّيف.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تقبّلِ وجودِ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الانزعاجِ من وجودِ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الرّغبةِ الشّديدةِ في استقبالِ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33" y="2057399"/>
            <a:ext cx="2716974" cy="3335897"/>
          </a:xfrm>
          <a:prstGeom prst="rect">
            <a:avLst/>
          </a:prstGeom>
        </p:spPr>
      </p:pic>
    </p:spTree>
    <p:extLst>
      <p:ext uri="{BB962C8B-B14F-4D97-AF65-F5344CB8AC3E}">
        <p14:creationId xmlns:p14="http://schemas.microsoft.com/office/powerpoint/2010/main" val="6341752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0" y="606782"/>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lang="en-US" sz="4000" b="1" dirty="0">
                <a:solidFill>
                  <a:prstClr val="black">
                    <a:lumMod val="65000"/>
                    <a:lumOff val="35000"/>
                  </a:prstClr>
                </a:solidFill>
                <a:latin typeface="Adobe Arabic" panose="02040503050201020203" pitchFamily="18" charset="-78"/>
                <a:cs typeface="Adobe Arabic" panose="02040503050201020203" pitchFamily="18" charset="-78"/>
              </a:rPr>
              <a:t>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اِخْتَرِ الجُمْلَةَ الّتي تُعَبِّرُ عَنْ دَلالَةِ عبارةِ "يا مِيِّةْ هَلا وسهْلا"؟</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486313967"/>
              </p:ext>
            </p:extLst>
          </p:nvPr>
        </p:nvGraphicFramePr>
        <p:xfrm>
          <a:off x="3219450" y="1785218"/>
          <a:ext cx="8472076" cy="3689989"/>
        </p:xfrm>
        <a:graphic>
          <a:graphicData uri="http://schemas.openxmlformats.org/drawingml/2006/table">
            <a:tbl>
              <a:tblPr firstRow="1" bandRow="1">
                <a:tableStyleId>{5C22544A-7EE6-4342-B048-85BDC9FD1C3A}</a:tableStyleId>
              </a:tblPr>
              <a:tblGrid>
                <a:gridCol w="7594343">
                  <a:extLst>
                    <a:ext uri="{9D8B030D-6E8A-4147-A177-3AD203B41FA5}">
                      <a16:colId xmlns:a16="http://schemas.microsoft.com/office/drawing/2014/main" val="2951217429"/>
                    </a:ext>
                  </a:extLst>
                </a:gridCol>
                <a:gridCol w="877733">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عددِ المرّات الّتي يُرحّبُ بها بالضّيف.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تقبّلِ وجودِ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الانزعاجِ من وجودِ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تَدُلُّ عبارةُ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"يا مِيِّةْ هَلا، شَرْفوا"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على</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الرّغبةِ الشّديدةِ في استقبالِ الضيف.</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57419132-8AEB-4329-8951-242BC1CF81CB}"/>
              </a:ext>
            </a:extLst>
          </p:cNvPr>
          <p:cNvSpPr/>
          <p:nvPr/>
        </p:nvSpPr>
        <p:spPr>
          <a:xfrm>
            <a:off x="11227560" y="5393296"/>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33" y="2057399"/>
            <a:ext cx="2716974" cy="3335897"/>
          </a:xfrm>
          <a:prstGeom prst="rect">
            <a:avLst/>
          </a:prstGeom>
        </p:spPr>
      </p:pic>
    </p:spTree>
    <p:extLst>
      <p:ext uri="{BB962C8B-B14F-4D97-AF65-F5344CB8AC3E}">
        <p14:creationId xmlns:p14="http://schemas.microsoft.com/office/powerpoint/2010/main" val="4137714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0" y="1041350"/>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ما هِيَ الْأُمورُ الَّتي طَلَبَتْها الْعائِلَةُ؟</a:t>
            </a:r>
          </a:p>
        </p:txBody>
      </p:sp>
      <p:graphicFrame>
        <p:nvGraphicFramePr>
          <p:cNvPr id="5"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2135937558"/>
              </p:ext>
            </p:extLst>
          </p:nvPr>
        </p:nvGraphicFramePr>
        <p:xfrm>
          <a:off x="609600" y="2469122"/>
          <a:ext cx="10567572" cy="2592709"/>
        </p:xfrm>
        <a:graphic>
          <a:graphicData uri="http://schemas.openxmlformats.org/drawingml/2006/table">
            <a:tbl>
              <a:tblPr firstRow="1" bandRow="1"/>
              <a:tblGrid>
                <a:gridCol w="8481185">
                  <a:extLst>
                    <a:ext uri="{9D8B030D-6E8A-4147-A177-3AD203B41FA5}">
                      <a16:colId xmlns:a16="http://schemas.microsoft.com/office/drawing/2014/main" val="2951217429"/>
                    </a:ext>
                  </a:extLst>
                </a:gridCol>
                <a:gridCol w="2086387">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تأمينُ</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فُنْدُقٍ أَوْ مَأْوى للمبيتِ.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هي</a:t>
                      </a:r>
                      <a:r>
                        <a:rPr kumimoji="0" lang="ar-LB" sz="36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رافِعَةٌ.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تأمينُ</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هاتِفٍ أَوْ 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 تأمينُ</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هاتِفٌ أَوْ مَأْوًى.</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Tree>
    <p:custDataLst>
      <p:tags r:id="rId1"/>
    </p:custDataLst>
    <p:extLst>
      <p:ext uri="{BB962C8B-B14F-4D97-AF65-F5344CB8AC3E}">
        <p14:creationId xmlns:p14="http://schemas.microsoft.com/office/powerpoint/2010/main" val="2069101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4218048788"/>
              </p:ext>
            </p:extLst>
          </p:nvPr>
        </p:nvGraphicFramePr>
        <p:xfrm>
          <a:off x="2060294" y="2469122"/>
          <a:ext cx="9116878" cy="2592709"/>
        </p:xfrm>
        <a:graphic>
          <a:graphicData uri="http://schemas.openxmlformats.org/drawingml/2006/table">
            <a:tbl>
              <a:tblPr firstRow="1" bandRow="1"/>
              <a:tblGrid>
                <a:gridCol w="7644416">
                  <a:extLst>
                    <a:ext uri="{9D8B030D-6E8A-4147-A177-3AD203B41FA5}">
                      <a16:colId xmlns:a16="http://schemas.microsoft.com/office/drawing/2014/main" val="2951217429"/>
                    </a:ext>
                  </a:extLst>
                </a:gridCol>
                <a:gridCol w="1472462">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تأمينُ</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فُنْدُقٍ أَوْ مَأْوى للمبيتِ.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رافِعَةٌ.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تأمينُ</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هاتِفٍ أَوْ 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الْأُمورُ الَّتي طَلَبَتْها الْعائِلَةُ هي تأمينُ</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هاتِفٌ أَوْ مَأْوًى.</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ما هِيَ الْأُمورُ الَّتي طَلَبَتْها الْعائِلَةُ؟</a:t>
            </a:r>
          </a:p>
        </p:txBody>
      </p:sp>
      <p:sp>
        <p:nvSpPr>
          <p:cNvPr id="7" name="Multiplication Sign 1">
            <a:extLst>
              <a:ext uri="{FF2B5EF4-FFF2-40B4-BE49-F238E27FC236}">
                <a16:creationId xmlns:a16="http://schemas.microsoft.com/office/drawing/2014/main" id="{57419132-8AEB-4329-8951-242BC1CF81CB}"/>
              </a:ext>
            </a:extLst>
          </p:cNvPr>
          <p:cNvSpPr/>
          <p:nvPr/>
        </p:nvSpPr>
        <p:spPr>
          <a:xfrm>
            <a:off x="10306952" y="4365707"/>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22322985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798302" y="1161535"/>
            <a:ext cx="10594627" cy="43008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marR="0" lvl="1" indent="0" algn="r" defTabSz="914400" rtl="1" eaLnBrk="1" fontAlgn="auto" latinLnBrk="0" hangingPunct="1">
              <a:lnSpc>
                <a:spcPct val="120000"/>
              </a:lnSpc>
              <a:spcBef>
                <a:spcPts val="600"/>
              </a:spcBef>
              <a:spcAft>
                <a:spcPts val="600"/>
              </a:spcAft>
              <a:buClr>
                <a:srgbClr val="5B9BD5"/>
              </a:buClr>
              <a:buSzTx/>
              <a:buFont typeface="Arial" panose="020B0604020202020204" pitchFamily="34" charset="0"/>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وَانْبَرَى يُنادي الشُّبّانَ بِحَمِيَّةٍ، فَتَوافَدوا يَسْتَهينونَ الْبَرْدَ وَالْجُهْدَ وَالْوُحولَ، وَيَعمَلونَ ما وَسِعَتْهُمُ الطّاقَةُ عَلى رَفْعِ السَّيّارَةِ مِنَ الْحُفْرَةِ، وَالرَّجُلُ يَسْتَحِثُّهُمْ حينًا حامِلًا فانوسَهُ، وَمُرْتَدًّا إِلَيْنا حينًا آخَرَ، وَكانَ يَدْعونا إِلى اسْتِراحةٍ عِنْدَهُ رَيْثَما يَنْتَهي أَمْرُ السَّيّارَةِ، ثُمَّ أَخَذَ يَلِحُّ بِأَنْ نَبيتَ عِنْدَهُ، وَهُوَ يُرَدِّدُ الْقَوْلَ الْمَأْثورَ: "شرُّ الصَّباحِ وَلا خَيْرُ الْمَساءِ".</a:t>
            </a:r>
          </a:p>
        </p:txBody>
      </p:sp>
      <p:pic>
        <p:nvPicPr>
          <p:cNvPr id="11" name="Graphic 2" descr="Volume with solid fill">
            <a:extLst>
              <a:ext uri="{FF2B5EF4-FFF2-40B4-BE49-F238E27FC236}">
                <a16:creationId xmlns:a16="http://schemas.microsoft.com/office/drawing/2014/main" id="{7A3B091F-677D-49CD-BC46-22058452585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859" y="6106608"/>
            <a:ext cx="745443" cy="745443"/>
          </a:xfrm>
          <a:prstGeom prst="rect">
            <a:avLst/>
          </a:prstGeom>
        </p:spPr>
      </p:pic>
      <p:sp>
        <p:nvSpPr>
          <p:cNvPr id="7" name="Title 1">
            <a:extLst>
              <a:ext uri="{FF2B5EF4-FFF2-40B4-BE49-F238E27FC236}">
                <a16:creationId xmlns:a16="http://schemas.microsoft.com/office/drawing/2014/main" id="{8E868BD3-A81C-4FE4-A4F2-E812694E8275}"/>
              </a:ext>
            </a:extLst>
          </p:cNvPr>
          <p:cNvSpPr txBox="1">
            <a:spLocks/>
          </p:cNvSpPr>
          <p:nvPr/>
        </p:nvSpPr>
        <p:spPr>
          <a:xfrm>
            <a:off x="3448198" y="0"/>
            <a:ext cx="6064588" cy="1161535"/>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dirty="0">
                <a:solidFill>
                  <a:srgbClr val="FF0000"/>
                </a:solidFill>
              </a:rPr>
              <a:t>القراءةُ المقطعيّةُ للنّصّ.</a:t>
            </a:r>
            <a:endParaRPr lang="en-US" sz="3600" b="1" kern="0" dirty="0">
              <a:solidFill>
                <a:srgbClr val="FF0000"/>
              </a:solidFill>
            </a:endParaRPr>
          </a:p>
        </p:txBody>
      </p:sp>
    </p:spTree>
    <p:extLst>
      <p:ext uri="{BB962C8B-B14F-4D97-AF65-F5344CB8AC3E}">
        <p14:creationId xmlns:p14="http://schemas.microsoft.com/office/powerpoint/2010/main" val="406916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2261937" y="1058560"/>
            <a:ext cx="9930063" cy="476992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28066" lvl="2" indent="0" algn="just" rtl="1">
              <a:lnSpc>
                <a:spcPct val="120000"/>
              </a:lnSpc>
              <a:spcBef>
                <a:spcPts val="600"/>
              </a:spcBef>
              <a:spcAft>
                <a:spcPts val="600"/>
              </a:spcAft>
              <a:buNone/>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قُلنْا: لَيْسَ غَيْرُ مُرُوءَةِ النَّاسِ بَعْدُ، فَالْآلَةُ أَعْجَزُ مِنْ أَنْ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تَبْلُغَ بَعْضَ الأَحايينِ ما تَبْلُغُهُ مُرُوءَةُ فَتًى صَغيرٍ. وَأَطْلَلْنا مِنْ شَفا الطَّريقِ عَلى مَنْزِلٍ غَيْرِ بَعيدٍ، فيهِ مِدْخَنَةٌ تَتَنَفَّسُ مِلْءَ الْمُتَّسَعِ، وَنادَيْنا، فَانْتَفَضَ رَجُلٌ مَهيبُ الطَّلْعَةِ، وَقُورُ الْمَشيبِ، هَرْوَلَ إِلَيْنا، وَبِيَدِهِ فانوسٌ، يَلْتَمِعُ ضَوْؤُهُ،</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cs typeface="Adobe Arabic" panose="02040503050201020203" pitchFamily="18" charset="-78"/>
              </a:rPr>
              <a:t> وَيَشْحُبُ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بِلَفَحاتِ الرّيحٍ، وإذْ وَصَلَ إِلَيْنا، حَيّانا "يا مِيِّةْ هَلا، شَرْفوا" وَفي اعْتِذارِ الشّاكِرِ سَأَلْناهُ: "هَلْ مِنْ سَيّارَةٍ أَوْ هاتِفٍ لِنَعودَ إِلى جِزّينَ وَنُؤَمِّنَ غَدًا ما يَرْفَعُ السَّيّارَةَ الْغارِقَةَ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هذِه</a:t>
            </a:r>
            <a:r>
              <a:rPr lang="ar-LB" sz="3600" noProof="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أَجاب</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وَلِمَ نَنْتَظِرُ الْغَدَ لِنَقومَ بِما يُمْكِنُ أَنْ نُتِمَّهُ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الْآنَ؟</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6" name="Content Placeholder 2"/>
          <p:cNvSpPr txBox="1">
            <a:spLocks/>
          </p:cNvSpPr>
          <p:nvPr/>
        </p:nvSpPr>
        <p:spPr>
          <a:xfrm>
            <a:off x="297495" y="1892011"/>
            <a:ext cx="1501486" cy="4214597"/>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يَشْحَبُ = </a:t>
            </a:r>
            <a:r>
              <a:rPr lang="ar-LB" sz="3600" dirty="0">
                <a:latin typeface="Adobe Arabic" panose="02040503050201020203" pitchFamily="18" charset="-78"/>
                <a:cs typeface="Adobe Arabic" panose="02040503050201020203" pitchFamily="18" charset="-78"/>
              </a:rPr>
              <a:t>يَتَغَيَّرُ لَوْنُهُ وَيُصْبِحُ باهِتًا.</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24790109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ما مَعْنى كَلِمَةِ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يَسْتَهينونَ</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 في الْجُمْلَةِ الآتيَة: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فَتَوافَدوا يَسْتَهينونَ الْبَرْدَ وَالْجُهْدَ وَالْوُحولَ</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130521952"/>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يَسْتَهْزِئونَ.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يُمَجِّدونَ.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لا</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يُبالونَ.</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لا يَحْتَرِمونَ.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24801473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ما مَعْنى كَلِمَةِ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يَسْتَهينونَ</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 في الْجُمْلَةِ الآتيَة: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فَتَوافَدوا يَسْتَهينونَ الْبَرْدَ وَالْجُهْدَ وَالْوُحولَ</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197572236"/>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يَسْتَهْزِئونَ.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يُمَجِّدونَ.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لا</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يُبالونَ.</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لا يَحْتَرِمونَ.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50421BAB-9008-42A4-9F2A-2E809D552ADB}"/>
              </a:ext>
            </a:extLst>
          </p:cNvPr>
          <p:cNvSpPr/>
          <p:nvPr/>
        </p:nvSpPr>
        <p:spPr>
          <a:xfrm>
            <a:off x="10510936" y="3926050"/>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27894591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«مُرْتَدًّا» في الْجُمْلَةِ الآتيَة: «مُرْتَدًّا إِلَيْنا حينًا آخَرَ»؟</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هارِبًا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خائِفًا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مُسْرِعًا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عائِدًا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40370830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«مُرْتَدًّا» في الْجُمْلَةِ الآتيَة: «مُرْتَدًّا إِلَيْنا حينًا آخَرَ»؟</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هارِبًا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خائِفًا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مُسْرِعًا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عائِدًا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8" name="Multiplication Sign 1">
            <a:extLst>
              <a:ext uri="{FF2B5EF4-FFF2-40B4-BE49-F238E27FC236}">
                <a16:creationId xmlns:a16="http://schemas.microsoft.com/office/drawing/2014/main" id="{57419132-8AEB-4329-8951-242BC1CF81CB}"/>
              </a:ext>
            </a:extLst>
          </p:cNvPr>
          <p:cNvSpPr/>
          <p:nvPr/>
        </p:nvSpPr>
        <p:spPr>
          <a:xfrm>
            <a:off x="10525641" y="4573616"/>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9" name="Picture 8" descr="A.G1.U1.L1.SLIDE28-30-38-39-42-pic8.png">
            <a:extLst>
              <a:ext uri="{FF2B5EF4-FFF2-40B4-BE49-F238E27FC236}">
                <a16:creationId xmlns:a16="http://schemas.microsoft.com/office/drawing/2014/main" id="{8BE7E2EA-4CF1-4ACB-98EF-EB34066D4679}"/>
              </a:ext>
            </a:extLst>
          </p:cNvPr>
          <p:cNvPicPr>
            <a:picLocks noChangeAspect="1"/>
          </p:cNvPicPr>
          <p:nvPr/>
        </p:nvPicPr>
        <p:blipFill rotWithShape="1">
          <a:blip r:embed="rId3" cstate="print"/>
          <a:srcRect r="40281"/>
          <a:stretch/>
        </p:blipFill>
        <p:spPr>
          <a:xfrm>
            <a:off x="866462" y="1251957"/>
            <a:ext cx="2671868" cy="4354085"/>
          </a:xfrm>
          <a:prstGeom prst="rect">
            <a:avLst/>
          </a:prstGeom>
        </p:spPr>
      </p:pic>
    </p:spTree>
    <p:extLst>
      <p:ext uri="{BB962C8B-B14F-4D97-AF65-F5344CB8AC3E}">
        <p14:creationId xmlns:p14="http://schemas.microsoft.com/office/powerpoint/2010/main" val="13926182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E8F049-E16D-488A-985D-01CA5EBECB2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D1852CF-435B-4D18-AB7D-2A3DA45D815E}"/>
              </a:ext>
            </a:extLst>
          </p:cNvPr>
          <p:cNvSpPr txBox="1"/>
          <p:nvPr/>
        </p:nvSpPr>
        <p:spPr>
          <a:xfrm>
            <a:off x="247135" y="689788"/>
            <a:ext cx="11362975" cy="771139"/>
          </a:xfrm>
          <a:prstGeom prst="rect">
            <a:avLst/>
          </a:prstGeom>
          <a:ln w="19050">
            <a:noFill/>
          </a:ln>
        </p:spPr>
        <p:txBody>
          <a:bodyPr vert="horz" wrap="square" lIns="91440" tIns="45720" rIns="91440" bIns="45720" rtlCol="0" anchor="ctr">
            <a:noAutofit/>
          </a:bodyPr>
          <a:lstStyle/>
          <a:p>
            <a:pPr marR="0" indent="0" algn="r" rtl="1" fontAlgn="auto">
              <a:lnSpc>
                <a:spcPct val="90000"/>
              </a:lnSpc>
              <a:spcBef>
                <a:spcPct val="0"/>
              </a:spcBef>
              <a:spcAft>
                <a:spcPts val="0"/>
              </a:spcAft>
              <a:buClrTx/>
              <a:buSzTx/>
              <a:buFontTx/>
              <a:buNone/>
              <a:tabLst/>
              <a:defRPr/>
            </a:pPr>
            <a:r>
              <a:rPr lang="ar-LB" sz="3600" b="1" dirty="0">
                <a:solidFill>
                  <a:srgbClr val="A5A5A5">
                    <a:lumMod val="50000"/>
                  </a:srgbClr>
                </a:solidFill>
                <a:latin typeface="Adobe Arabic"/>
                <a:cs typeface="Adobe Arabic"/>
              </a:rPr>
              <a:t>لِماذا كانَ الرَّجُلُ يُرَدِّدُ عَلى الْعائِلَةِ الْقَوْلَ الْمَأْثورَ "شَرُّ الصّباحِ وَلا خَيْرُ الْمَساءِ"؟</a:t>
            </a:r>
          </a:p>
        </p:txBody>
      </p:sp>
      <p:sp>
        <p:nvSpPr>
          <p:cNvPr id="10" name="ans1">
            <a:extLst>
              <a:ext uri="{FF2B5EF4-FFF2-40B4-BE49-F238E27FC236}">
                <a16:creationId xmlns:a16="http://schemas.microsoft.com/office/drawing/2014/main" id="{22EBBCD9-9651-4B59-97AA-A630681D07BE}"/>
              </a:ext>
            </a:extLst>
          </p:cNvPr>
          <p:cNvSpPr txBox="1"/>
          <p:nvPr/>
        </p:nvSpPr>
        <p:spPr>
          <a:xfrm>
            <a:off x="4186990" y="1909421"/>
            <a:ext cx="7459216" cy="1103379"/>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يُغادِروا سَريعًا.</a:t>
            </a:r>
          </a:p>
        </p:txBody>
      </p:sp>
      <p:sp>
        <p:nvSpPr>
          <p:cNvPr id="11" name="ans2">
            <a:extLst>
              <a:ext uri="{FF2B5EF4-FFF2-40B4-BE49-F238E27FC236}">
                <a16:creationId xmlns:a16="http://schemas.microsoft.com/office/drawing/2014/main" id="{98171F62-4A46-44E2-BCDD-3C7E10417AC2}"/>
              </a:ext>
            </a:extLst>
          </p:cNvPr>
          <p:cNvSpPr txBox="1"/>
          <p:nvPr/>
        </p:nvSpPr>
        <p:spPr>
          <a:xfrm>
            <a:off x="4186990" y="2899221"/>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يَنْتَبِهوا في أَثْناءِ عَوْدَتِهِمْ.</a:t>
            </a:r>
          </a:p>
        </p:txBody>
      </p:sp>
      <p:sp>
        <p:nvSpPr>
          <p:cNvPr id="13" name="ans3">
            <a:extLst>
              <a:ext uri="{FF2B5EF4-FFF2-40B4-BE49-F238E27FC236}">
                <a16:creationId xmlns:a16="http://schemas.microsoft.com/office/drawing/2014/main" id="{85890369-BA8A-4474-ADAD-FAF9DAC9C386}"/>
              </a:ext>
            </a:extLst>
          </p:cNvPr>
          <p:cNvSpPr txBox="1"/>
          <p:nvPr/>
        </p:nvSpPr>
        <p:spPr>
          <a:xfrm>
            <a:off x="4186990" y="3889021"/>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يَبيتوا عِنْدَهُ اللَّيْلَةَ.</a:t>
            </a:r>
          </a:p>
        </p:txBody>
      </p:sp>
      <p:sp>
        <p:nvSpPr>
          <p:cNvPr id="15" name="ans4">
            <a:extLst>
              <a:ext uri="{FF2B5EF4-FFF2-40B4-BE49-F238E27FC236}">
                <a16:creationId xmlns:a16="http://schemas.microsoft.com/office/drawing/2014/main" id="{2747CC8A-040C-4FBF-A121-907FC163CB43}"/>
              </a:ext>
            </a:extLst>
          </p:cNvPr>
          <p:cNvSpPr txBox="1"/>
          <p:nvPr/>
        </p:nvSpPr>
        <p:spPr>
          <a:xfrm>
            <a:off x="4186990" y="4878822"/>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يَتَرَوَّوْا.</a:t>
            </a:r>
          </a:p>
        </p:txBody>
      </p:sp>
      <p:pic>
        <p:nvPicPr>
          <p:cNvPr id="16" name="Picture 15" descr="A picture containing toy, doll, vector graphics&#10;&#10;Description automatically generated">
            <a:extLst>
              <a:ext uri="{FF2B5EF4-FFF2-40B4-BE49-F238E27FC236}">
                <a16:creationId xmlns:a16="http://schemas.microsoft.com/office/drawing/2014/main" id="{CB9694E7-9AB0-43F4-942C-97ACDBEAF7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126" y="1905000"/>
            <a:ext cx="3876168" cy="3908323"/>
          </a:xfrm>
          <a:prstGeom prst="rect">
            <a:avLst/>
          </a:prstGeom>
        </p:spPr>
      </p:pic>
    </p:spTree>
    <p:extLst>
      <p:ext uri="{BB962C8B-B14F-4D97-AF65-F5344CB8AC3E}">
        <p14:creationId xmlns:p14="http://schemas.microsoft.com/office/powerpoint/2010/main" val="116087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5"/>
                    </p:tgtEl>
                  </p:cond>
                </p:stCondLst>
                <p:endSync evt="end" delay="0">
                  <p:rtn val="all"/>
                </p:endSync>
                <p:childTnLst>
                  <p:par>
                    <p:cTn id="20" fill="hold">
                      <p:stCondLst>
                        <p:cond delay="0"/>
                      </p:stCondLst>
                      <p:childTnLst>
                        <p:par>
                          <p:cTn id="21" fill="hold">
                            <p:stCondLst>
                              <p:cond delay="0"/>
                            </p:stCondLst>
                            <p:childTnLst>
                              <p:par>
                                <p:cTn id="22" presetID="3" presetClass="emph" presetSubtype="2" fill="hold" grpId="1" nodeType="withEffect">
                                  <p:stCondLst>
                                    <p:cond delay="0"/>
                                  </p:stCondLst>
                                  <p:childTnLst>
                                    <p:animClr clrSpc="rgb" dir="cw">
                                      <p:cBhvr override="childStyle">
                                        <p:cTn id="23" dur="500" fill="hold"/>
                                        <p:tgtEl>
                                          <p:spTgt spid="15"/>
                                        </p:tgtEl>
                                        <p:attrNameLst>
                                          <p:attrName>style.color</p:attrName>
                                        </p:attrNameLst>
                                      </p:cBhvr>
                                      <p:to>
                                        <a:srgbClr val="00B050"/>
                                      </p:to>
                                    </p:animClr>
                                  </p:childTnLst>
                                </p:cTn>
                              </p:par>
                            </p:childTnLst>
                          </p:cTn>
                        </p:par>
                      </p:childTnLst>
                    </p:cTn>
                  </p:par>
                </p:childTnLst>
              </p:cTn>
              <p:nextCondLst>
                <p:cond evt="onClick" delay="0">
                  <p:tgtEl>
                    <p:spTgt spid="15"/>
                  </p:tgtEl>
                </p:cond>
              </p:nextCondLst>
            </p:seq>
          </p:childTnLst>
        </p:cTn>
      </p:par>
    </p:tnLst>
    <p:bldLst>
      <p:bldP spid="10" grpId="0"/>
      <p:bldP spid="11" grpId="0"/>
      <p:bldP spid="13" grpId="0"/>
      <p:bldP spid="15" grpId="0"/>
      <p:bldP spid="15" grpId="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E8F049-E16D-488A-985D-01CA5EBECB2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D1852CF-435B-4D18-AB7D-2A3DA45D815E}"/>
              </a:ext>
            </a:extLst>
          </p:cNvPr>
          <p:cNvSpPr txBox="1"/>
          <p:nvPr/>
        </p:nvSpPr>
        <p:spPr>
          <a:xfrm>
            <a:off x="247135" y="689788"/>
            <a:ext cx="11362975" cy="771139"/>
          </a:xfrm>
          <a:prstGeom prst="rect">
            <a:avLst/>
          </a:prstGeom>
          <a:ln w="19050">
            <a:noFill/>
          </a:ln>
        </p:spPr>
        <p:txBody>
          <a:bodyPr vert="horz" wrap="square" lIns="91440" tIns="45720" rIns="91440" bIns="45720" rtlCol="0" anchor="ctr">
            <a:noAutofit/>
          </a:bodyPr>
          <a:lstStyle/>
          <a:p>
            <a:pPr marR="0" indent="0" algn="r" rtl="1" fontAlgn="auto">
              <a:lnSpc>
                <a:spcPct val="90000"/>
              </a:lnSpc>
              <a:spcBef>
                <a:spcPct val="0"/>
              </a:spcBef>
              <a:spcAft>
                <a:spcPts val="0"/>
              </a:spcAft>
              <a:buClrTx/>
              <a:buSzTx/>
              <a:buFontTx/>
              <a:buNone/>
              <a:tabLst/>
              <a:defRPr/>
            </a:pPr>
            <a:r>
              <a:rPr lang="ar-LB" sz="3600" b="1" dirty="0">
                <a:solidFill>
                  <a:srgbClr val="A5A5A5">
                    <a:lumMod val="50000"/>
                  </a:srgbClr>
                </a:solidFill>
                <a:latin typeface="Adobe Arabic"/>
                <a:cs typeface="Adobe Arabic"/>
              </a:rPr>
              <a:t>لِماذا كانَ الرَّجُلُ يُرَدِّدُ عَلى الْعائِلَةِ الْقَوْلَ الْمَأْثورَ "شَرُّ الصّباحِ وَلا خَيْرُ الْمَساءِ"؟</a:t>
            </a:r>
          </a:p>
        </p:txBody>
      </p:sp>
      <p:sp>
        <p:nvSpPr>
          <p:cNvPr id="10" name="ans1">
            <a:extLst>
              <a:ext uri="{FF2B5EF4-FFF2-40B4-BE49-F238E27FC236}">
                <a16:creationId xmlns:a16="http://schemas.microsoft.com/office/drawing/2014/main" id="{22EBBCD9-9651-4B59-97AA-A630681D07BE}"/>
              </a:ext>
            </a:extLst>
          </p:cNvPr>
          <p:cNvSpPr txBox="1"/>
          <p:nvPr/>
        </p:nvSpPr>
        <p:spPr>
          <a:xfrm>
            <a:off x="4186990" y="1909421"/>
            <a:ext cx="7459216" cy="1103379"/>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يُغادِروا سَريعًا.</a:t>
            </a:r>
          </a:p>
        </p:txBody>
      </p:sp>
      <p:sp>
        <p:nvSpPr>
          <p:cNvPr id="11" name="ans2">
            <a:extLst>
              <a:ext uri="{FF2B5EF4-FFF2-40B4-BE49-F238E27FC236}">
                <a16:creationId xmlns:a16="http://schemas.microsoft.com/office/drawing/2014/main" id="{98171F62-4A46-44E2-BCDD-3C7E10417AC2}"/>
              </a:ext>
            </a:extLst>
          </p:cNvPr>
          <p:cNvSpPr txBox="1"/>
          <p:nvPr/>
        </p:nvSpPr>
        <p:spPr>
          <a:xfrm>
            <a:off x="4186990" y="2899221"/>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يَنْتَبِهوا في أَثْناءِ عَوْدَتِهِمْ.</a:t>
            </a:r>
          </a:p>
        </p:txBody>
      </p:sp>
      <p:sp>
        <p:nvSpPr>
          <p:cNvPr id="13" name="ans3">
            <a:extLst>
              <a:ext uri="{FF2B5EF4-FFF2-40B4-BE49-F238E27FC236}">
                <a16:creationId xmlns:a16="http://schemas.microsoft.com/office/drawing/2014/main" id="{85890369-BA8A-4474-ADAD-FAF9DAC9C386}"/>
              </a:ext>
            </a:extLst>
          </p:cNvPr>
          <p:cNvSpPr txBox="1"/>
          <p:nvPr/>
        </p:nvSpPr>
        <p:spPr>
          <a:xfrm>
            <a:off x="4186990" y="3889021"/>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يَبيتوا عِنْدَهُ اللَّيْلَةَ.</a:t>
            </a:r>
          </a:p>
        </p:txBody>
      </p:sp>
      <p:sp>
        <p:nvSpPr>
          <p:cNvPr id="15" name="ans4">
            <a:extLst>
              <a:ext uri="{FF2B5EF4-FFF2-40B4-BE49-F238E27FC236}">
                <a16:creationId xmlns:a16="http://schemas.microsoft.com/office/drawing/2014/main" id="{2747CC8A-040C-4FBF-A121-907FC163CB43}"/>
              </a:ext>
            </a:extLst>
          </p:cNvPr>
          <p:cNvSpPr txBox="1"/>
          <p:nvPr/>
        </p:nvSpPr>
        <p:spPr>
          <a:xfrm>
            <a:off x="4186990" y="4878822"/>
            <a:ext cx="7459216" cy="1103379"/>
          </a:xfrm>
          <a:prstGeom prst="rect">
            <a:avLst/>
          </a:prstGeom>
          <a:noFill/>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الرَّجُلُ يُرَدِّدُ عَلى الْعائِلَةِ الْقَوْلَ الْمَأْثورَ لِكَيْ يُقْنِعَهُمْ بِأَنْ يَتَرَوَّوْا.</a:t>
            </a:r>
          </a:p>
        </p:txBody>
      </p:sp>
      <p:pic>
        <p:nvPicPr>
          <p:cNvPr id="16" name="Picture 15" descr="A picture containing toy, doll, vector graphics&#10;&#10;Description automatically generated">
            <a:extLst>
              <a:ext uri="{FF2B5EF4-FFF2-40B4-BE49-F238E27FC236}">
                <a16:creationId xmlns:a16="http://schemas.microsoft.com/office/drawing/2014/main" id="{CB9694E7-9AB0-43F4-942C-97ACDBEAF7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4126" y="1905000"/>
            <a:ext cx="3876168" cy="3908323"/>
          </a:xfrm>
          <a:prstGeom prst="rect">
            <a:avLst/>
          </a:prstGeom>
        </p:spPr>
      </p:pic>
      <p:sp>
        <p:nvSpPr>
          <p:cNvPr id="12" name="Multiplication Sign 1">
            <a:extLst>
              <a:ext uri="{FF2B5EF4-FFF2-40B4-BE49-F238E27FC236}">
                <a16:creationId xmlns:a16="http://schemas.microsoft.com/office/drawing/2014/main" id="{2122EAE7-9288-4F06-BBC3-EAF4924085D0}"/>
              </a:ext>
            </a:extLst>
          </p:cNvPr>
          <p:cNvSpPr/>
          <p:nvPr/>
        </p:nvSpPr>
        <p:spPr>
          <a:xfrm>
            <a:off x="11266197" y="4002600"/>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71661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5"/>
                    </p:tgtEl>
                  </p:cond>
                </p:stCondLst>
                <p:endSync evt="end" delay="0">
                  <p:rtn val="all"/>
                </p:endSync>
                <p:childTnLst>
                  <p:par>
                    <p:cTn id="20" fill="hold">
                      <p:stCondLst>
                        <p:cond delay="0"/>
                      </p:stCondLst>
                      <p:childTnLst>
                        <p:par>
                          <p:cTn id="21" fill="hold">
                            <p:stCondLst>
                              <p:cond delay="0"/>
                            </p:stCondLst>
                            <p:childTnLst>
                              <p:par>
                                <p:cTn id="22" presetID="3" presetClass="emph" presetSubtype="2" fill="hold" grpId="1" nodeType="withEffect">
                                  <p:stCondLst>
                                    <p:cond delay="0"/>
                                  </p:stCondLst>
                                  <p:childTnLst>
                                    <p:animClr clrSpc="rgb" dir="cw">
                                      <p:cBhvr override="childStyle">
                                        <p:cTn id="23" dur="500" fill="hold"/>
                                        <p:tgtEl>
                                          <p:spTgt spid="15"/>
                                        </p:tgtEl>
                                        <p:attrNameLst>
                                          <p:attrName>style.color</p:attrName>
                                        </p:attrNameLst>
                                      </p:cBhvr>
                                      <p:to>
                                        <a:srgbClr val="00B050"/>
                                      </p:to>
                                    </p:animClr>
                                  </p:childTnLst>
                                </p:cTn>
                              </p:par>
                            </p:childTnLst>
                          </p:cTn>
                        </p:par>
                      </p:childTnLst>
                    </p:cTn>
                  </p:par>
                </p:childTnLst>
              </p:cTn>
              <p:nextCondLst>
                <p:cond evt="onClick" delay="0">
                  <p:tgtEl>
                    <p:spTgt spid="15"/>
                  </p:tgtEl>
                </p:cond>
              </p:nextCondLst>
            </p:seq>
          </p:childTnLst>
        </p:cTn>
      </p:par>
    </p:tnLst>
    <p:bldLst>
      <p:bldP spid="10" grpId="0"/>
      <p:bldP spid="11" grpId="0"/>
      <p:bldP spid="13" grpId="0"/>
      <p:bldP spid="15" grpId="0"/>
      <p:bldP spid="15"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798302" y="1161535"/>
            <a:ext cx="10594627" cy="43008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lvl="1" indent="0" algn="r" rtl="1">
              <a:lnSpc>
                <a:spcPct val="120000"/>
              </a:lnSpc>
              <a:spcBef>
                <a:spcPts val="600"/>
              </a:spcBef>
              <a:spcAft>
                <a:spcPts val="600"/>
              </a:spcAft>
              <a:buClr>
                <a:srgbClr val="5B9BD5"/>
              </a:buClr>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انتهى الشّبّانُ سريعًا منَ العملِ، وتسلّمَ السّائقُ مِقْودَ السّيّارةِ مرتاحًا؛ فشكرْناه لكنّ الرّجلَ أبى أن يعتبرَ عملَ المروءةِ مُنتهيًا عندَه، إلّا بعدَ أنْ يتأمّنَ خلاصنا منَ الوحولِ الّتي قدْ تعيقُنا في مسافةٍ أخرى قابلةٍ منَ الطّريقِ. فسيّرَ أمامَنا، على درّاجةٍ هوائيّةٍ، واحدًا من بَنيه المَيامينِ، ليتأكّدَ في عودتِه سلامةَ اجتيازِنا الصّعابَ المتبقّيةَ.</a:t>
            </a:r>
          </a:p>
          <a:p>
            <a:pPr marL="128016" lvl="1" indent="0" algn="r" rtl="1">
              <a:lnSpc>
                <a:spcPct val="120000"/>
              </a:lnSpc>
              <a:spcBef>
                <a:spcPts val="600"/>
              </a:spcBef>
              <a:spcAft>
                <a:spcPts val="600"/>
              </a:spcAft>
              <a:buClr>
                <a:srgbClr val="5B9BD5"/>
              </a:buClr>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إنّ مثْلَ هذه النّخوةِ، تُظهِرُ لبنانيّةً منْ أصيلينَ مَشهودٍ لهم في تاريخِها، لتُؤكِّدَ التّعاطُفَ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الفطريَّ الدّائمَ بين النّاسِ وتمكّنَ أواصرَ الإخاءِ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الّتي من دونِها لا يَسْلَمُ الوطنُ.</a:t>
            </a:r>
          </a:p>
          <a:p>
            <a:pPr marL="128016" lvl="1" indent="0" rtl="1">
              <a:lnSpc>
                <a:spcPct val="120000"/>
              </a:lnSpc>
              <a:spcBef>
                <a:spcPts val="600"/>
              </a:spcBef>
              <a:spcAft>
                <a:spcPts val="600"/>
              </a:spcAft>
              <a:buClr>
                <a:srgbClr val="5B9BD5"/>
              </a:buClr>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				حَسيب عبد السّاتر</a:t>
            </a:r>
          </a:p>
          <a:p>
            <a:pPr marL="128016" lvl="1" indent="0" rtl="1">
              <a:lnSpc>
                <a:spcPct val="120000"/>
              </a:lnSpc>
              <a:spcBef>
                <a:spcPts val="600"/>
              </a:spcBef>
              <a:spcAft>
                <a:spcPts val="600"/>
              </a:spcAft>
              <a:buClr>
                <a:srgbClr val="5B9BD5"/>
              </a:buClr>
              <a:buNone/>
              <a:defRPr/>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				"تذكّرْ يا سَعيدُ</a:t>
            </a:r>
            <a:endPar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3448198" y="0"/>
            <a:ext cx="6064588" cy="487383"/>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dirty="0">
                <a:solidFill>
                  <a:srgbClr val="FF0000"/>
                </a:solidFill>
              </a:rPr>
              <a:t>القراءةُ المقطعيّةُ للنّصّ.</a:t>
            </a:r>
            <a:endParaRPr lang="en-US" sz="3600" b="1" kern="0" dirty="0">
              <a:solidFill>
                <a:srgbClr val="FF0000"/>
              </a:solidFill>
            </a:endParaRPr>
          </a:p>
        </p:txBody>
      </p:sp>
    </p:spTree>
    <p:extLst>
      <p:ext uri="{BB962C8B-B14F-4D97-AF65-F5344CB8AC3E}">
        <p14:creationId xmlns:p14="http://schemas.microsoft.com/office/powerpoint/2010/main" val="398752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ماذا فَعَلَ الرَّجُلُ لِلتَّأْكيدِ عَلى مُروءَتِهِ؟</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nvGraphicFramePr>
        <p:xfrm>
          <a:off x="1449917" y="2069072"/>
          <a:ext cx="9822506" cy="4206240"/>
        </p:xfrm>
        <a:graphic>
          <a:graphicData uri="http://schemas.openxmlformats.org/drawingml/2006/table">
            <a:tbl>
              <a:tblPr firstRow="1" bandRow="1">
                <a:tableStyleId>{5C22544A-7EE6-4342-B048-85BDC9FD1C3A}</a:tableStyleId>
              </a:tblPr>
              <a:tblGrid>
                <a:gridCol w="8884355">
                  <a:extLst>
                    <a:ext uri="{9D8B030D-6E8A-4147-A177-3AD203B41FA5}">
                      <a16:colId xmlns:a16="http://schemas.microsoft.com/office/drawing/2014/main" val="2951217429"/>
                    </a:ext>
                  </a:extLst>
                </a:gridCol>
                <a:gridCol w="938151">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واحِدًا مِنْ أَبْنائِهِ مَشْيًا عَلى الْأَقْدامِ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مَعَهُمْ شُرْطِيَّ الْبَلَدِيَّةِ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أَعْطاهُمْ هاتِفًا لِيَتَمَكَّنُوا مِنَ الِاتِّصالِ في حالِ زُجُّوا مِنْ جَديدٍ في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واحِدًا مِنْ أَبْنائِهِ عَلى دَرّاجَةٍ هَوائِيَّةٍ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7861014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ماذا فَعَلَ الرَّجُلُ لِلتَّأْكيدِ عَلى مُروءَتِهِ؟</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nvGraphicFramePr>
        <p:xfrm>
          <a:off x="1545167" y="2030972"/>
          <a:ext cx="9822506" cy="4206240"/>
        </p:xfrm>
        <a:graphic>
          <a:graphicData uri="http://schemas.openxmlformats.org/drawingml/2006/table">
            <a:tbl>
              <a:tblPr firstRow="1" bandRow="1">
                <a:tableStyleId>{5C22544A-7EE6-4342-B048-85BDC9FD1C3A}</a:tableStyleId>
              </a:tblPr>
              <a:tblGrid>
                <a:gridCol w="8884355">
                  <a:extLst>
                    <a:ext uri="{9D8B030D-6E8A-4147-A177-3AD203B41FA5}">
                      <a16:colId xmlns:a16="http://schemas.microsoft.com/office/drawing/2014/main" val="2951217429"/>
                    </a:ext>
                  </a:extLst>
                </a:gridCol>
                <a:gridCol w="938151">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واحِدًا مِنْ أَبْنائِهِ مَشْيًا عَلى الْأَقْدامِ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مَعَهُمْ شُرْطِيَّ الْبَلَدِيَّةِ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أَعْطاهُمْ هاتِفًا لِيَتَمَكَّنُوا مِنَ الِاتِّصالِ في حالِ زُجُّوا مِنْ جَديدٍ في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لِلتَّأْكيدِ عَلى مُروءَتِهِ،</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أَرْسَلَ واحِدًا مِنْ أَبْنائِهِ عَلى دَرّاجَةٍ هَوائِيَّةٍ لِيُؤَمِّنَ خَلاصَهُمْ مِنَ الْوُحولِ.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57419132-8AEB-4329-8951-242BC1CF81CB}"/>
              </a:ext>
            </a:extLst>
          </p:cNvPr>
          <p:cNvSpPr/>
          <p:nvPr/>
        </p:nvSpPr>
        <p:spPr>
          <a:xfrm>
            <a:off x="10708380" y="5543045"/>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21423770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024128" y="1295401"/>
            <a:ext cx="10143037" cy="46018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r" rtl="1">
              <a:lnSpc>
                <a:spcPct val="150000"/>
              </a:lnSpc>
              <a:buFont typeface="Wingdings" panose="05000000000000000000" pitchFamily="2" charset="2"/>
              <a:buChar char="q"/>
            </a:pPr>
            <a:endParaRPr lang="ar-LB" sz="3200" b="1" dirty="0">
              <a:latin typeface="Adobe Arabic" panose="02040503050201020203" pitchFamily="18" charset="-78"/>
              <a:cs typeface="Adobe Arabic" panose="02040503050201020203" pitchFamily="18" charset="-78"/>
            </a:endParaRPr>
          </a:p>
          <a:p>
            <a:pPr marL="285750" indent="-285750" algn="r" rtl="1">
              <a:lnSpc>
                <a:spcPct val="150000"/>
              </a:lnSpc>
              <a:buFont typeface="Wingdings" panose="05000000000000000000" pitchFamily="2" charset="2"/>
              <a:buChar char="q"/>
            </a:pPr>
            <a:r>
              <a:rPr lang="ar-LB" sz="3200" b="1" dirty="0">
                <a:latin typeface="Adobe Arabic" panose="02040503050201020203" pitchFamily="18" charset="-78"/>
                <a:cs typeface="Adobe Arabic" panose="02040503050201020203" pitchFamily="18" charset="-78"/>
              </a:rPr>
              <a:t>إجابة أولى</a:t>
            </a:r>
          </a:p>
          <a:p>
            <a:pPr marL="285750" indent="-285750" algn="r" rtl="1">
              <a:lnSpc>
                <a:spcPct val="150000"/>
              </a:lnSpc>
              <a:buFont typeface="Wingdings" panose="05000000000000000000" pitchFamily="2" charset="2"/>
              <a:buChar char="q"/>
            </a:pPr>
            <a:r>
              <a:rPr lang="ar-LB" sz="3200" b="1" dirty="0">
                <a:latin typeface="Adobe Arabic" panose="02040503050201020203" pitchFamily="18" charset="-78"/>
                <a:cs typeface="Adobe Arabic" panose="02040503050201020203" pitchFamily="18" charset="-78"/>
              </a:rPr>
              <a:t>إجابة ثانية</a:t>
            </a:r>
          </a:p>
          <a:p>
            <a:pPr marL="285750" indent="-285750" algn="r" rtl="1">
              <a:lnSpc>
                <a:spcPct val="150000"/>
              </a:lnSpc>
              <a:buFont typeface="Wingdings" panose="05000000000000000000" pitchFamily="2" charset="2"/>
              <a:buChar char="q"/>
            </a:pPr>
            <a:r>
              <a:rPr lang="ar-LB" sz="3200" b="1" dirty="0">
                <a:latin typeface="Adobe Arabic" panose="02040503050201020203" pitchFamily="18" charset="-78"/>
                <a:cs typeface="Adobe Arabic" panose="02040503050201020203" pitchFamily="18" charset="-78"/>
              </a:rPr>
              <a:t>إجابة ثالثة</a:t>
            </a:r>
          </a:p>
          <a:p>
            <a:pPr marL="285750" indent="-285750" algn="r" rtl="1">
              <a:lnSpc>
                <a:spcPct val="150000"/>
              </a:lnSpc>
              <a:buFont typeface="Wingdings" panose="05000000000000000000" pitchFamily="2" charset="2"/>
              <a:buChar char="q"/>
            </a:pPr>
            <a:r>
              <a:rPr lang="ar-LB" sz="3200" b="1" dirty="0">
                <a:latin typeface="Adobe Arabic" panose="02040503050201020203" pitchFamily="18" charset="-78"/>
                <a:cs typeface="Adobe Arabic" panose="02040503050201020203" pitchFamily="18" charset="-78"/>
              </a:rPr>
              <a:t>إجابة رابعة</a:t>
            </a:r>
            <a:endParaRPr lang="en-US" sz="3200" b="1" dirty="0">
              <a:latin typeface="Adobe Arabic" panose="02040503050201020203" pitchFamily="18" charset="-78"/>
              <a:cs typeface="Adobe Arabic" panose="02040503050201020203" pitchFamily="18" charset="-78"/>
            </a:endParaRPr>
          </a:p>
          <a:p>
            <a:pPr marL="0" indent="0" algn="r" rtl="1">
              <a:lnSpc>
                <a:spcPct val="150000"/>
              </a:lnSpc>
              <a:spcBef>
                <a:spcPts val="0"/>
              </a:spcBef>
            </a:pPr>
            <a:endParaRPr lang="en-US" sz="3600" dirty="0">
              <a:latin typeface="Adobe Arabic" panose="02040503050201020203" pitchFamily="18" charset="-78"/>
              <a:cs typeface="Adobe Arabic" panose="02040503050201020203" pitchFamily="18" charset="-78"/>
            </a:endParaRPr>
          </a:p>
        </p:txBody>
      </p:sp>
      <p:sp>
        <p:nvSpPr>
          <p:cNvPr id="5" name="Rectangle 4"/>
          <p:cNvSpPr/>
          <p:nvPr/>
        </p:nvSpPr>
        <p:spPr>
          <a:xfrm>
            <a:off x="8331200" y="994326"/>
            <a:ext cx="2835965" cy="1015663"/>
          </a:xfrm>
          <a:prstGeom prst="rect">
            <a:avLst/>
          </a:prstGeom>
        </p:spPr>
        <p:txBody>
          <a:bodyPr wrap="square">
            <a:spAutoFit/>
          </a:bodyPr>
          <a:lstStyle/>
          <a:p>
            <a:pPr algn="r" rtl="1"/>
            <a:r>
              <a:rPr lang="ar-LB" sz="6000" dirty="0">
                <a:latin typeface="Adobe Arabic" panose="02040503050201020203" pitchFamily="18" charset="-78"/>
                <a:cs typeface="Adobe Arabic" panose="02040503050201020203" pitchFamily="18" charset="-78"/>
              </a:rPr>
              <a:t>السؤال:</a:t>
            </a: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1270000" y="0"/>
            <a:ext cx="9525000"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الإجابةُ عنِ الأسئلةِ.</a:t>
            </a:r>
            <a:endParaRPr lang="en-US" sz="3600" b="1" kern="0" dirty="0">
              <a:solidFill>
                <a:srgbClr val="FF0000"/>
              </a:solidFill>
            </a:endParaRPr>
          </a:p>
        </p:txBody>
      </p:sp>
    </p:spTree>
    <p:extLst>
      <p:ext uri="{BB962C8B-B14F-4D97-AF65-F5344CB8AC3E}">
        <p14:creationId xmlns:p14="http://schemas.microsoft.com/office/powerpoint/2010/main" val="3404282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2246323" y="1261840"/>
            <a:ext cx="9402437" cy="474317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marR="0" lvl="1" indent="0" algn="r" defTabSz="914400" rtl="1" eaLnBrk="1" fontAlgn="auto" latinLnBrk="0" hangingPunct="1">
              <a:lnSpc>
                <a:spcPct val="120000"/>
              </a:lnSpc>
              <a:spcBef>
                <a:spcPts val="600"/>
              </a:spcBef>
              <a:spcAft>
                <a:spcPts val="600"/>
              </a:spcAft>
              <a:buClr>
                <a:srgbClr val="5B9BD5"/>
              </a:buClr>
              <a:buSzTx/>
              <a:buFont typeface="Arial" panose="020B0604020202020204"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انْبَرَى</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يُنادي الشُّبّانَ بِحَمِيَّةٍ، فَتَوافَدوا يَسْتَهينونَ الْبَرْدَ وَالْجُهْدَ وَالْوُحولَ، وَيَعمَلونَ ما وَسِعَتْهُمُ الطّاقَةُ عَلى رَفْعِ السَّيّارَةِ مِنَ الْحُفْرَةِ، وَالرَّجُلُ يَسْتَحِثُّهُمْ حينًا حامِلًا فانوسَهُ، وَمُرْتَدًّا إِلَيْنا حينًا آخَرَ، وَكانَ يَدْعونا إِلى اسْتِراحةٍ عِنْدَهُ رَيْثَما يَنْتَهي أَمْرُ السَّيّارَةِ، ثُمَّ أَخَذَ يَلِحُّ بِأَنْ نَبيتَ عِنْدَهُ، وَهُوَ يُرَدِّدُ الْقَوْلَ </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الْمَأْثورَ</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"شرُّ الصَّباحِ وَلا خَيْرُ الْمَساءِ".</a:t>
            </a:r>
          </a:p>
          <a:p>
            <a:pPr marL="128016" marR="0" lvl="1" indent="0" algn="r" defTabSz="914400" rtl="1" eaLnBrk="1" fontAlgn="auto" latinLnBrk="0" hangingPunct="1">
              <a:lnSpc>
                <a:spcPct val="120000"/>
              </a:lnSpc>
              <a:spcBef>
                <a:spcPts val="600"/>
              </a:spcBef>
              <a:spcAft>
                <a:spcPts val="600"/>
              </a:spcAft>
              <a:buClr>
                <a:srgbClr val="5B9BD5"/>
              </a:buClr>
              <a:buSzTx/>
              <a:buFont typeface="Arial" panose="020B0604020202020204" pitchFamily="34" charset="0"/>
              <a:buNone/>
              <a:tabLst/>
              <a:defRPr/>
            </a:pPr>
            <a:endPar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endParaRPr>
          </a:p>
        </p:txBody>
      </p:sp>
      <p:sp>
        <p:nvSpPr>
          <p:cNvPr id="5" name="Content Placeholder 2"/>
          <p:cNvSpPr txBox="1">
            <a:spLocks/>
          </p:cNvSpPr>
          <p:nvPr/>
        </p:nvSpPr>
        <p:spPr>
          <a:xfrm>
            <a:off x="196980" y="1060808"/>
            <a:ext cx="1501486" cy="4817200"/>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اِنْبَرَى = </a:t>
            </a:r>
            <a:r>
              <a:rPr lang="ar-LB" sz="3600" dirty="0">
                <a:latin typeface="Adobe Arabic" panose="02040503050201020203" pitchFamily="18" charset="-78"/>
                <a:cs typeface="Adobe Arabic" panose="02040503050201020203" pitchFamily="18" charset="-78"/>
              </a:rPr>
              <a:t>وَقَفَ وَتَقَدَّمَ لِلْحَديثِ </a:t>
            </a:r>
          </a:p>
          <a:p>
            <a:pPr algn="r" rtl="1"/>
            <a:r>
              <a:rPr lang="ar-LB" sz="3600" dirty="0">
                <a:solidFill>
                  <a:srgbClr val="FF0000"/>
                </a:solidFill>
                <a:latin typeface="Adobe Arabic" panose="02040503050201020203" pitchFamily="18" charset="-78"/>
                <a:cs typeface="Adobe Arabic" panose="02040503050201020203" pitchFamily="18" charset="-78"/>
              </a:rPr>
              <a:t>الْمَأْثورُ = </a:t>
            </a:r>
            <a:r>
              <a:rPr lang="ar-LB" sz="3600" dirty="0">
                <a:latin typeface="Adobe Arabic" panose="02040503050201020203" pitchFamily="18" charset="-78"/>
                <a:cs typeface="Adobe Arabic" panose="02040503050201020203" pitchFamily="18" charset="-78"/>
              </a:rPr>
              <a:t>مَثَلٌ</a:t>
            </a:r>
            <a:r>
              <a:rPr lang="ar-LB" sz="3600" dirty="0">
                <a:solidFill>
                  <a:srgbClr val="FF0000"/>
                </a:solidFill>
                <a:latin typeface="Adobe Arabic" panose="02040503050201020203" pitchFamily="18" charset="-78"/>
                <a:cs typeface="Adobe Arabic" panose="02040503050201020203" pitchFamily="18" charset="-78"/>
              </a:rPr>
              <a:t> </a:t>
            </a:r>
            <a:r>
              <a:rPr lang="ar-LB" sz="3600" dirty="0">
                <a:latin typeface="Adobe Arabic" panose="02040503050201020203" pitchFamily="18" charset="-78"/>
                <a:cs typeface="Adobe Arabic" panose="02040503050201020203" pitchFamily="18" charset="-78"/>
              </a:rPr>
              <a:t>أَوْ حِكْمَةٌ</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71304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نَخْوَةٌ لُبْنانِيَّةٌ</a:t>
            </a:r>
            <a:endPar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2643809" y="2109569"/>
            <a:ext cx="9144000" cy="4315294"/>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تَحْتَ الْقَلْعَةِ التّاريخِيَّةِ، قَلْعَةِ نيحا، مَزْرَعَةٌ صَغيرَةٌ مَعْروفَةٌ بِاسْمِ "جَبْلَيْه"</a:t>
            </a:r>
            <a:r>
              <a:rPr kumimoji="0" lang="ar-LB" sz="3600" b="0" i="0" u="none" strike="noStrike" kern="1200" cap="none" spc="0" normalizeH="0" baseline="0" noProof="0" dirty="0">
                <a:ln>
                  <a:noFill/>
                </a:ln>
                <a:solidFill>
                  <a:prstClr val="black">
                    <a:lumMod val="65000"/>
                    <a:lumOff val="35000"/>
                  </a:prstClr>
                </a:solidFill>
                <a:effectLst/>
                <a:uLnTx/>
                <a:uFillTx/>
                <a:latin typeface="Matura MT Script Capitals" panose="03020802060602070202" pitchFamily="66" charset="0"/>
                <a:ea typeface="+mn-ea"/>
                <a:cs typeface="Adobe Arabic" panose="02040503050201020203" pitchFamily="18" charset="-78"/>
              </a:rPr>
              <a:t>;</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زُجَّتْ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سَيّارَتُنا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ع</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ِنْدَها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ف</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ي مُنْزَلَقٍ مِنَ الْوُحُولِ، وَكُنّا عائِدينَ مِنْ جِزّين إِلى بَيْروتَ، وَالْوَقْتُ مَغيبٌ وَالظُّلْمَةُ تُغالِبُ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النّورَ،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وَأَسْتارُها تَتَوالى حالِكَةً تَزيدُ مِنْ حَيْرَةِ السّائِقِ لِلْإِفْلاتِ مِنَ الْوُحولِ اللَّزِجَةِ. </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a:p>
            <a:pPr marL="128016" marR="0" lvl="1" indent="0" algn="just" defTabSz="914400" rtl="1" eaLnBrk="1" fontAlgn="auto" latinLnBrk="0" hangingPunct="1">
              <a:lnSpc>
                <a:spcPct val="120000"/>
              </a:lnSpc>
              <a:spcBef>
                <a:spcPts val="600"/>
              </a:spcBef>
              <a:spcAft>
                <a:spcPts val="600"/>
              </a:spcAft>
              <a:buClrTx/>
              <a:buSzTx/>
              <a:buFont typeface="Arial"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وكانَ كُلَّما أَمْعَنَ في دَفْعِ الْمُحَرِّكِ، ازْدادَتِ الْعَجَلاتُ الْتِزامًا بِالتُّرْبَةِ، وَسُرْعانَ ما كانَ يَنْطَفِئُ...</a:t>
            </a:r>
          </a:p>
        </p:txBody>
      </p:sp>
      <p:sp>
        <p:nvSpPr>
          <p:cNvPr id="6" name="Content Placeholder 2"/>
          <p:cNvSpPr txBox="1">
            <a:spLocks/>
          </p:cNvSpPr>
          <p:nvPr/>
        </p:nvSpPr>
        <p:spPr>
          <a:xfrm>
            <a:off x="376024" y="1784915"/>
            <a:ext cx="1501486" cy="4214597"/>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زُجَّتْ = </a:t>
            </a:r>
            <a:r>
              <a:rPr lang="ar-LB" sz="3600" dirty="0">
                <a:latin typeface="Adobe Arabic" panose="02040503050201020203" pitchFamily="18" charset="-78"/>
                <a:cs typeface="Adobe Arabic" panose="02040503050201020203" pitchFamily="18" charset="-78"/>
              </a:rPr>
              <a:t>غَرِقَتْ</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1270000" y="0"/>
            <a:ext cx="9525000"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الإجابةُ عنِ الأسئلةِ.</a:t>
            </a:r>
            <a:endParaRPr lang="en-US" sz="3600" b="1" kern="0" dirty="0">
              <a:solidFill>
                <a:srgbClr val="FF0000"/>
              </a:solidFill>
            </a:endParaRPr>
          </a:p>
        </p:txBody>
      </p:sp>
    </p:spTree>
    <p:custDataLst>
      <p:tags r:id="rId1"/>
    </p:custDataLst>
    <p:extLst>
      <p:ext uri="{BB962C8B-B14F-4D97-AF65-F5344CB8AC3E}">
        <p14:creationId xmlns:p14="http://schemas.microsoft.com/office/powerpoint/2010/main" val="17143631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A5E10C3-BB24-4898-A6E6-0A2C8B829517}"/>
              </a:ext>
            </a:extLst>
          </p:cNvPr>
          <p:cNvSpPr txBox="1">
            <a:spLocks/>
          </p:cNvSpPr>
          <p:nvPr/>
        </p:nvSpPr>
        <p:spPr>
          <a:xfrm>
            <a:off x="2261937" y="1058560"/>
            <a:ext cx="9930063" cy="476992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28066" lvl="2" indent="0" algn="just" rtl="1">
              <a:lnSpc>
                <a:spcPct val="120000"/>
              </a:lnSpc>
              <a:spcBef>
                <a:spcPts val="600"/>
              </a:spcBef>
              <a:spcAft>
                <a:spcPts val="600"/>
              </a:spcAft>
              <a:buNone/>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قُلنْا: لَيْسَ غَيْرُ مُرُوءَةِ النَّاسِ بَعْدُ، فَالْآلَةُ أَعْجَزُ مِنْ أَنْ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تَبْلُغَ بَعْضَ الأَحايينِ ما تَبْلُغُهُ مُرُوءَةُ فَتًى صَغيرٍ. وَأَطْلَلْنا مِنْ شَفا الطَّريقِ عَلى مَنْزِلٍ غَيْرِ بَعيدٍ، فيهِ مِدْخَنَةٌ تَتَنَفَّسُ مِلْءَ الْمُتَّسَعِ، وَنادَيْنا، فَانْتَفَضَ رَجُلٌ مَهيبُ الطَّلْعَةِ، وَقُورُ الْمَشيبِ، هَرْوَلَ إِلَيْنا، وَبِيَدِهِ فانوسٌ، يَلْتَمِعُ ضَوْؤُهُ،</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cs typeface="Adobe Arabic" panose="02040503050201020203" pitchFamily="18" charset="-78"/>
              </a:rPr>
              <a:t> وَيَشْحُبُ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بِلَفَحاتِ الرّيحٍ، وإذْ وَصَلَ إِلَيْنا، حَيّانا "يا مِيِّةْ هَلا، شَرْفوا" وَفي اعْتِذارِ الشّاكِرِ سَأَلْناهُ: "هَلْ مِنْ سَيّارَةٍ أَوْ هاتِفٍ لِنَعودَ إِلى جِزّينَ وَنُؤَمِّنَ غَدًا ما يَرْفَعُ السَّيّارَةَ الْغارِقَةَ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هذِه</a:t>
            </a:r>
            <a:r>
              <a:rPr lang="ar-LB" sz="3600" noProof="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أَجاب</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وَلِمَ نَنْتَظِرُ الْغَدَ لِنَقومَ بِما يُمْكِنُ أَنْ نُتِمَّهُ </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الْآنَ؟</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pic>
        <p:nvPicPr>
          <p:cNvPr id="9" name="Graphic 2" descr="Volume with solid fill">
            <a:extLst>
              <a:ext uri="{FF2B5EF4-FFF2-40B4-BE49-F238E27FC236}">
                <a16:creationId xmlns:a16="http://schemas.microsoft.com/office/drawing/2014/main" id="{7A3B091F-677D-49CD-BC46-22058452585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2859" y="6106608"/>
            <a:ext cx="745443" cy="745443"/>
          </a:xfrm>
          <a:prstGeom prst="rect">
            <a:avLst/>
          </a:prstGeom>
        </p:spPr>
      </p:pic>
      <p:sp>
        <p:nvSpPr>
          <p:cNvPr id="6" name="Content Placeholder 2"/>
          <p:cNvSpPr txBox="1">
            <a:spLocks/>
          </p:cNvSpPr>
          <p:nvPr/>
        </p:nvSpPr>
        <p:spPr>
          <a:xfrm>
            <a:off x="297495" y="1892011"/>
            <a:ext cx="1501486" cy="4214597"/>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يَشْحَبُ = </a:t>
            </a:r>
            <a:r>
              <a:rPr lang="ar-LB" sz="3600" dirty="0">
                <a:latin typeface="Adobe Arabic" panose="02040503050201020203" pitchFamily="18" charset="-78"/>
                <a:cs typeface="Adobe Arabic" panose="02040503050201020203" pitchFamily="18" charset="-78"/>
              </a:rPr>
              <a:t>يَتَغَيَّرُ لَوْنُهُ وَيُصْبِحُ باهِتًا.</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1270000" y="0"/>
            <a:ext cx="9525000"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الإجابةُ عنِ الأسئلةِ.</a:t>
            </a:r>
            <a:endParaRPr lang="en-US" sz="3600" b="1" kern="0" dirty="0">
              <a:solidFill>
                <a:srgbClr val="FF0000"/>
              </a:solidFill>
            </a:endParaRPr>
          </a:p>
        </p:txBody>
      </p:sp>
    </p:spTree>
    <p:custDataLst>
      <p:tags r:id="rId1"/>
    </p:custDataLst>
    <p:extLst>
      <p:ext uri="{BB962C8B-B14F-4D97-AF65-F5344CB8AC3E}">
        <p14:creationId xmlns:p14="http://schemas.microsoft.com/office/powerpoint/2010/main" val="348536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8BCF74F-9AE5-43A6-A6A8-7449A3AF5B56}"/>
              </a:ext>
            </a:extLst>
          </p:cNvPr>
          <p:cNvSpPr txBox="1">
            <a:spLocks/>
          </p:cNvSpPr>
          <p:nvPr/>
        </p:nvSpPr>
        <p:spPr>
          <a:xfrm>
            <a:off x="2246323" y="1261840"/>
            <a:ext cx="9402437" cy="39286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016" marR="0" lvl="1" indent="0" algn="r" defTabSz="914400" rtl="1" eaLnBrk="1" fontAlgn="auto" latinLnBrk="0" hangingPunct="1">
              <a:lnSpc>
                <a:spcPct val="120000"/>
              </a:lnSpc>
              <a:spcBef>
                <a:spcPts val="600"/>
              </a:spcBef>
              <a:spcAft>
                <a:spcPts val="600"/>
              </a:spcAft>
              <a:buClr>
                <a:srgbClr val="5B9BD5"/>
              </a:buClr>
              <a:buSzTx/>
              <a:buFont typeface="Arial" panose="020B0604020202020204" pitchFamily="34" charset="0"/>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انْبَرَى</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يُنادي الشُّبّانَ بِحَمِيَّةٍ، فَتَوافَدوا يَسْتَهينونَ الْبَرْدَ وَالْجُهْدَ وَالْوُحولَ، وَيَعمَلونَ ما وَسِعَتْهُمُ الطّاقَةُ عَلى رَفْعِ السَّيّارَةِ مِنَ الْحُفْرَةِ، وَالرَّجُلُ يَسْتَحِثُّهُمْ حينًا حامِلًا فانوسَهُ، وَمُرْتَدًّا إِلَيْنا حينًا آخَرَ، وَكانَ يَدْعونا إِلى اسْتِراحةٍ عِنْدَهُ رَيْثَما يَنْتَهي أَمْرُ السَّيّارَةِ، ثُمَّ أَخَذَ يَلِحُّ بِأَنْ نَبيتَ عِنْدَهُ، وَهُوَ يُرَدِّدُ الْقَوْلَ </a:t>
            </a:r>
            <a:r>
              <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rPr>
              <a:t>الْمَأْثورَ</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"شرُّ الصَّباحِ وَلا خَيْرُ الْمَساءِ".</a:t>
            </a:r>
          </a:p>
        </p:txBody>
      </p:sp>
      <p:pic>
        <p:nvPicPr>
          <p:cNvPr id="11" name="Graphic 2" descr="Volume with solid fill">
            <a:extLst>
              <a:ext uri="{FF2B5EF4-FFF2-40B4-BE49-F238E27FC236}">
                <a16:creationId xmlns:a16="http://schemas.microsoft.com/office/drawing/2014/main" id="{7A3B091F-677D-49CD-BC46-22058452585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2859" y="6106608"/>
            <a:ext cx="745443" cy="745443"/>
          </a:xfrm>
          <a:prstGeom prst="rect">
            <a:avLst/>
          </a:prstGeom>
        </p:spPr>
      </p:pic>
      <p:sp>
        <p:nvSpPr>
          <p:cNvPr id="5" name="Content Placeholder 2"/>
          <p:cNvSpPr txBox="1">
            <a:spLocks/>
          </p:cNvSpPr>
          <p:nvPr/>
        </p:nvSpPr>
        <p:spPr>
          <a:xfrm>
            <a:off x="196980" y="1060808"/>
            <a:ext cx="1501486" cy="4817200"/>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اِنْبَرَى = </a:t>
            </a:r>
            <a:r>
              <a:rPr lang="ar-LB" sz="3600" dirty="0">
                <a:latin typeface="Adobe Arabic" panose="02040503050201020203" pitchFamily="18" charset="-78"/>
                <a:cs typeface="Adobe Arabic" panose="02040503050201020203" pitchFamily="18" charset="-78"/>
              </a:rPr>
              <a:t>وَقَفَ وَتَقَدَّمَ لِلْحَديثِ </a:t>
            </a:r>
          </a:p>
          <a:p>
            <a:pPr algn="r" rtl="1"/>
            <a:r>
              <a:rPr lang="ar-LB" sz="3600" dirty="0">
                <a:solidFill>
                  <a:srgbClr val="FF0000"/>
                </a:solidFill>
                <a:latin typeface="Adobe Arabic" panose="02040503050201020203" pitchFamily="18" charset="-78"/>
                <a:cs typeface="Adobe Arabic" panose="02040503050201020203" pitchFamily="18" charset="-78"/>
              </a:rPr>
              <a:t>الْمَأْثورُ = </a:t>
            </a:r>
            <a:r>
              <a:rPr lang="ar-LB" sz="3600" dirty="0">
                <a:latin typeface="Adobe Arabic" panose="02040503050201020203" pitchFamily="18" charset="-78"/>
                <a:cs typeface="Adobe Arabic" panose="02040503050201020203" pitchFamily="18" charset="-78"/>
              </a:rPr>
              <a:t>مَثَلٌ</a:t>
            </a:r>
            <a:r>
              <a:rPr lang="ar-LB" sz="3600" dirty="0">
                <a:solidFill>
                  <a:srgbClr val="FF0000"/>
                </a:solidFill>
                <a:latin typeface="Adobe Arabic" panose="02040503050201020203" pitchFamily="18" charset="-78"/>
                <a:cs typeface="Adobe Arabic" panose="02040503050201020203" pitchFamily="18" charset="-78"/>
              </a:rPr>
              <a:t> </a:t>
            </a:r>
            <a:r>
              <a:rPr lang="ar-LB" sz="3600" dirty="0">
                <a:latin typeface="Adobe Arabic" panose="02040503050201020203" pitchFamily="18" charset="-78"/>
                <a:cs typeface="Adobe Arabic" panose="02040503050201020203" pitchFamily="18" charset="-78"/>
              </a:rPr>
              <a:t>أَوْ حِكْمَةٌ</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
        <p:nvSpPr>
          <p:cNvPr id="7" name="Title 1">
            <a:extLst>
              <a:ext uri="{FF2B5EF4-FFF2-40B4-BE49-F238E27FC236}">
                <a16:creationId xmlns:a16="http://schemas.microsoft.com/office/drawing/2014/main" id="{8E868BD3-A81C-4FE4-A4F2-E812694E8275}"/>
              </a:ext>
            </a:extLst>
          </p:cNvPr>
          <p:cNvSpPr txBox="1">
            <a:spLocks/>
          </p:cNvSpPr>
          <p:nvPr/>
        </p:nvSpPr>
        <p:spPr>
          <a:xfrm>
            <a:off x="1270000" y="0"/>
            <a:ext cx="9525000"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الإجابةُ عنِ الأسئلةِ.</a:t>
            </a:r>
            <a:endParaRPr lang="en-US" sz="3600" b="1" kern="0" dirty="0">
              <a:solidFill>
                <a:srgbClr val="FF0000"/>
              </a:solidFill>
            </a:endParaRPr>
          </a:p>
        </p:txBody>
      </p:sp>
    </p:spTree>
    <p:extLst>
      <p:ext uri="{BB962C8B-B14F-4D97-AF65-F5344CB8AC3E}">
        <p14:creationId xmlns:p14="http://schemas.microsoft.com/office/powerpoint/2010/main" val="344617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4550" y="941614"/>
            <a:ext cx="9734550" cy="5344885"/>
          </a:xfrm>
        </p:spPr>
        <p:txBody>
          <a:bodyPr>
            <a:noAutofit/>
          </a:bodyPr>
          <a:lstStyle/>
          <a:p>
            <a:pPr marL="128016" lvl="1" indent="0" algn="r"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انتهى الشّبّانُ سريعًا منَ العملِ، وتسلّمَ السّائقُ مِقْودَ السّيّارةِ مرتاحًا؛ فشكرْناه لكنّ الرّجلَ أبى أن يعتبرَ عملَ المروءةِ مُنتهيًا عندَه، إلّا بعدَ أنْ يتأمّنَ خلاصُنا منَ الوحولِ الّتي قدْ تعيقُنا في مسافةٍ أخرى قابلةٍ منَ الطّريقِ. فسيّرَ أمامَنا، على درّاجةٍ هوائيّةٍ، واحدًا من بَنيه المَيامينِ، ليتأكّدَ في عودتِه سلامةَ اجتيازِنا الصّعابَ المتبقّيةَ.</a:t>
            </a:r>
          </a:p>
          <a:p>
            <a:pPr marL="128016" lvl="1" indent="0" algn="r"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إنّ مثْلَ هذه النّخوةِ، تُظهِرُ لبنانيّةً منْ أصيلينَ مَشهودٍ لهم في تاريخِها، لتُؤكِّدَ التّعاطُفَ </a:t>
            </a:r>
            <a:r>
              <a:rPr lang="ar-LB" sz="3200" dirty="0">
                <a:solidFill>
                  <a:srgbClr val="FF0000"/>
                </a:solidFill>
                <a:latin typeface="Adobe Arabic" panose="02040503050201020203" pitchFamily="18" charset="-78"/>
                <a:cs typeface="Adobe Arabic" panose="02040503050201020203" pitchFamily="18" charset="-78"/>
              </a:rPr>
              <a:t>الفطريَّ</a:t>
            </a: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الدّائمَ بين النّاسِ وتمكّنَ </a:t>
            </a:r>
            <a:r>
              <a:rPr lang="ar-LB" sz="3200" dirty="0">
                <a:solidFill>
                  <a:srgbClr val="FF0000"/>
                </a:solidFill>
                <a:latin typeface="Adobe Arabic" panose="02040503050201020203" pitchFamily="18" charset="-78"/>
                <a:cs typeface="Adobe Arabic" panose="02040503050201020203" pitchFamily="18" charset="-78"/>
              </a:rPr>
              <a:t>أواصرَ</a:t>
            </a: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الإخاءِ الّتي من دونِها لا يَسْلَمُ الوطنُ.</a:t>
            </a:r>
          </a:p>
          <a:p>
            <a:pPr marL="128016" lvl="1" indent="0"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حَسيب عبد السّاتر</a:t>
            </a:r>
          </a:p>
          <a:p>
            <a:pPr marL="128016" lvl="1" indent="0"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"تذكّرْ يا سَعيدُ</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a:t>
            </a:r>
          </a:p>
        </p:txBody>
      </p:sp>
      <p:sp>
        <p:nvSpPr>
          <p:cNvPr id="4" name="Content Placeholder 2"/>
          <p:cNvSpPr txBox="1">
            <a:spLocks/>
          </p:cNvSpPr>
          <p:nvPr/>
        </p:nvSpPr>
        <p:spPr>
          <a:xfrm>
            <a:off x="196980" y="941615"/>
            <a:ext cx="1501486" cy="4817200"/>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الفطريُّ: </a:t>
            </a:r>
            <a:r>
              <a:rPr lang="ar-LB" sz="3600" dirty="0">
                <a:latin typeface="Adobe Arabic" panose="02040503050201020203" pitchFamily="18" charset="-78"/>
                <a:cs typeface="Adobe Arabic" panose="02040503050201020203" pitchFamily="18" charset="-78"/>
              </a:rPr>
              <a:t>المولود مَعَهم</a:t>
            </a:r>
          </a:p>
          <a:p>
            <a:pPr algn="r" rtl="1"/>
            <a:r>
              <a:rPr lang="ar-LB" sz="3600" dirty="0">
                <a:solidFill>
                  <a:srgbClr val="FF0000"/>
                </a:solidFill>
                <a:latin typeface="Adobe Arabic" panose="02040503050201020203" pitchFamily="18" charset="-78"/>
                <a:cs typeface="Adobe Arabic" panose="02040503050201020203" pitchFamily="18" charset="-78"/>
              </a:rPr>
              <a:t>أواصرُ: </a:t>
            </a:r>
            <a:r>
              <a:rPr lang="ar-LB" sz="3600" dirty="0">
                <a:latin typeface="Adobe Arabic" panose="02040503050201020203" pitchFamily="18" charset="-78"/>
                <a:cs typeface="Adobe Arabic" panose="02040503050201020203" pitchFamily="18" charset="-78"/>
              </a:rPr>
              <a:t>روابِطُ</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
        <p:nvSpPr>
          <p:cNvPr id="5" name="Title 1">
            <a:extLst>
              <a:ext uri="{FF2B5EF4-FFF2-40B4-BE49-F238E27FC236}">
                <a16:creationId xmlns:a16="http://schemas.microsoft.com/office/drawing/2014/main" id="{8E868BD3-A81C-4FE4-A4F2-E812694E8275}"/>
              </a:ext>
            </a:extLst>
          </p:cNvPr>
          <p:cNvSpPr txBox="1">
            <a:spLocks/>
          </p:cNvSpPr>
          <p:nvPr/>
        </p:nvSpPr>
        <p:spPr>
          <a:xfrm>
            <a:off x="1270000" y="0"/>
            <a:ext cx="9525000" cy="831878"/>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128016" lvl="1" algn="ctr" rtl="1">
              <a:lnSpc>
                <a:spcPct val="150000"/>
              </a:lnSpc>
            </a:pPr>
            <a:r>
              <a:rPr lang="ar-LB" sz="3600" b="1" kern="0" dirty="0">
                <a:solidFill>
                  <a:srgbClr val="FF0000"/>
                </a:solidFill>
              </a:rPr>
              <a:t>الإجابةُ عنِ الأسئلةِ.</a:t>
            </a:r>
            <a:endParaRPr lang="en-US" sz="3600" b="1" kern="0" dirty="0">
              <a:solidFill>
                <a:srgbClr val="FF0000"/>
              </a:solidFill>
            </a:endParaRPr>
          </a:p>
        </p:txBody>
      </p:sp>
    </p:spTree>
    <p:extLst>
      <p:ext uri="{BB962C8B-B14F-4D97-AF65-F5344CB8AC3E}">
        <p14:creationId xmlns:p14="http://schemas.microsoft.com/office/powerpoint/2010/main" val="39742142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الْحَلُّ الَّذي لَجَأَتْ إِلَيْهِ الْعائِلَةُ </a:t>
            </a:r>
            <a:r>
              <a:rPr kumimoji="0" lang="ar-LB" sz="4000" b="1" i="0" u="none" strike="noStrike" kern="1200" cap="none" spc="0" normalizeH="0" baseline="0" noProof="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لِتَخَطّي الْمُشْكِلَة؟</a:t>
            </a:r>
            <a:endParaRPr kumimoji="0" lang="ar-LB" sz="4000" b="1" i="0" u="none" strike="noStrike" kern="1200" cap="none" spc="0" normalizeH="0" baseline="0" noProof="0" dirty="0">
              <a:ln>
                <a:noFill/>
              </a:ln>
              <a:solidFill>
                <a:prstClr val="black">
                  <a:lumMod val="65000"/>
                  <a:lumOff val="35000"/>
                </a:prstClr>
              </a:solidFill>
              <a:effectLst/>
              <a:uLnTx/>
              <a:uFillTx/>
              <a:latin typeface="Calibri"/>
              <a:ea typeface="+mn-ea"/>
              <a:cs typeface="Arial" panose="020B0604020202020204" pitchFamily="34" charset="0"/>
            </a:endParaRPr>
          </a:p>
        </p:txBody>
      </p:sp>
      <p:graphicFrame>
        <p:nvGraphicFramePr>
          <p:cNvPr id="5" name="Table 4">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869271512"/>
              </p:ext>
            </p:extLst>
          </p:nvPr>
        </p:nvGraphicFramePr>
        <p:xfrm>
          <a:off x="1638300" y="1818169"/>
          <a:ext cx="9519822" cy="4754880"/>
        </p:xfrm>
        <a:graphic>
          <a:graphicData uri="http://schemas.openxmlformats.org/drawingml/2006/table">
            <a:tbl>
              <a:tblPr firstRow="1" bandRow="1">
                <a:tableStyleId>{5C22544A-7EE6-4342-B048-85BDC9FD1C3A}</a:tableStyleId>
              </a:tblPr>
              <a:tblGrid>
                <a:gridCol w="8401050">
                  <a:extLst>
                    <a:ext uri="{9D8B030D-6E8A-4147-A177-3AD203B41FA5}">
                      <a16:colId xmlns:a16="http://schemas.microsoft.com/office/drawing/2014/main" val="2951217429"/>
                    </a:ext>
                  </a:extLst>
                </a:gridCol>
                <a:gridCol w="1118772">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الْحَلُّ الَّذي لَجَأَتْ إِلَيْهِ الْعائِلَةُ لِتَخَطّي الْمُشْكِلَةِ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اِتَّصَالُها بِالدِّفاعِ الْمَدَنِيِّ.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 مناداةُ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مُخْتارِ الضَّيْعَةِ.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تَرْكُ</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السَّيّارَةِ</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وَالذَّهَاب.</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 مناداةُ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أَهالي بَيْتٍ قَريبٍ.</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38733943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350391973"/>
              </p:ext>
            </p:extLst>
          </p:nvPr>
        </p:nvGraphicFramePr>
        <p:xfrm>
          <a:off x="1162050" y="1840472"/>
          <a:ext cx="10358022" cy="3664978"/>
        </p:xfrm>
        <a:graphic>
          <a:graphicData uri="http://schemas.openxmlformats.org/drawingml/2006/table">
            <a:tbl>
              <a:tblPr firstRow="1" bandRow="1">
                <a:tableStyleId>{5C22544A-7EE6-4342-B048-85BDC9FD1C3A}</a:tableStyleId>
              </a:tblPr>
              <a:tblGrid>
                <a:gridCol w="9048750">
                  <a:extLst>
                    <a:ext uri="{9D8B030D-6E8A-4147-A177-3AD203B41FA5}">
                      <a16:colId xmlns:a16="http://schemas.microsoft.com/office/drawing/2014/main" val="2951217429"/>
                    </a:ext>
                  </a:extLst>
                </a:gridCol>
                <a:gridCol w="1309272">
                  <a:extLst>
                    <a:ext uri="{9D8B030D-6E8A-4147-A177-3AD203B41FA5}">
                      <a16:colId xmlns:a16="http://schemas.microsoft.com/office/drawing/2014/main" val="3235570498"/>
                    </a:ext>
                  </a:extLst>
                </a:gridCol>
              </a:tblGrid>
              <a:tr h="893635">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الْحَلُّ الَّذي لَجَأَتْ إِلَيْهِ الْعائِلَةُ لِتَخَطّي الْمُشْكِلَةِ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اِتَّصَالُها بِالدِّفاعِ الْمَدَنِيِّ.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893635">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 مناداةُ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مُخْتارِ الضَّيْعَةِ.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93885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تَرْكُ</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السَّيّارَةِ</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وَالذَّهَاب.</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93885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لْحَلُّ الَّذي لَجَأَتْ إِلَيْهِ الْعائِلَةُ لِتَخَطّي الْمُشْكِلَةِ هو مناداةُ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أَهالي بَيْتٍ قَريبٍ.</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الْحَلُّ الَّذي لَجَأَتْ إِلَيْهِ الْعائِلَةُ لِتَخَطّي الْمُشْكِلَة؟</a:t>
            </a:r>
            <a:endParaRPr kumimoji="0" lang="ar-LB" sz="4000" b="1" i="0" u="none" strike="noStrike" kern="1200" cap="none" spc="0" normalizeH="0" baseline="0" noProof="0" dirty="0">
              <a:ln>
                <a:noFill/>
              </a:ln>
              <a:solidFill>
                <a:prstClr val="black">
                  <a:lumMod val="65000"/>
                  <a:lumOff val="35000"/>
                </a:prstClr>
              </a:solidFill>
              <a:effectLst/>
              <a:uLnTx/>
              <a:uFillTx/>
              <a:latin typeface="Calibri"/>
              <a:ea typeface="+mn-ea"/>
              <a:cs typeface="Arial" panose="020B0604020202020204" pitchFamily="34" charset="0"/>
            </a:endParaRPr>
          </a:p>
        </p:txBody>
      </p:sp>
      <p:sp>
        <p:nvSpPr>
          <p:cNvPr id="6" name="Multiplication Sign 1">
            <a:extLst>
              <a:ext uri="{FF2B5EF4-FFF2-40B4-BE49-F238E27FC236}">
                <a16:creationId xmlns:a16="http://schemas.microsoft.com/office/drawing/2014/main" id="{57419132-8AEB-4329-8951-242BC1CF81CB}"/>
              </a:ext>
            </a:extLst>
          </p:cNvPr>
          <p:cNvSpPr/>
          <p:nvPr/>
        </p:nvSpPr>
        <p:spPr>
          <a:xfrm>
            <a:off x="10678746" y="4927802"/>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32747980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كَيْفَ بَدَتْ شَخْصِيَّةُ الرَّجُلِ الْمَهيبِ مِنْ خِلالِ أَحْداثِ الْقِصَّةِ؟</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1919477411"/>
              </p:ext>
            </p:extLst>
          </p:nvPr>
        </p:nvGraphicFramePr>
        <p:xfrm>
          <a:off x="1482811" y="2050022"/>
          <a:ext cx="9732464" cy="4754880"/>
        </p:xfrm>
        <a:graphic>
          <a:graphicData uri="http://schemas.openxmlformats.org/drawingml/2006/table">
            <a:tbl>
              <a:tblPr firstRow="1" bandRow="1">
                <a:tableStyleId>{5C22544A-7EE6-4342-B048-85BDC9FD1C3A}</a:tableStyleId>
              </a:tblPr>
              <a:tblGrid>
                <a:gridCol w="7520821">
                  <a:extLst>
                    <a:ext uri="{9D8B030D-6E8A-4147-A177-3AD203B41FA5}">
                      <a16:colId xmlns:a16="http://schemas.microsoft.com/office/drawing/2014/main" val="2951217429"/>
                    </a:ext>
                  </a:extLst>
                </a:gridCol>
                <a:gridCol w="2211643">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مُتَعَجْرِفًة وَمُتَعالِيًة.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ذاتَ</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نَخْوَةٍ.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مِنْ خِلالِ أَحْداثِ الْقِصَّةِ</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مُخيفًة وَفَظًّة.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قَليلَةَ الْمُروءَةِ.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40247607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كَيْفَ بَدَتْ شَخْصِيَّةُ الرَّجُلِ الْمَهيبِ مِنْ خِلالِ أَحْداثِ الْقِصَّةِ؟</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859579758"/>
              </p:ext>
            </p:extLst>
          </p:nvPr>
        </p:nvGraphicFramePr>
        <p:xfrm>
          <a:off x="834859" y="2004744"/>
          <a:ext cx="10522286" cy="3689989"/>
        </p:xfrm>
        <a:graphic>
          <a:graphicData uri="http://schemas.openxmlformats.org/drawingml/2006/table">
            <a:tbl>
              <a:tblPr firstRow="1" bandRow="1">
                <a:tableStyleId>{5C22544A-7EE6-4342-B048-85BDC9FD1C3A}</a:tableStyleId>
              </a:tblPr>
              <a:tblGrid>
                <a:gridCol w="8131161">
                  <a:extLst>
                    <a:ext uri="{9D8B030D-6E8A-4147-A177-3AD203B41FA5}">
                      <a16:colId xmlns:a16="http://schemas.microsoft.com/office/drawing/2014/main" val="2951217429"/>
                    </a:ext>
                  </a:extLst>
                </a:gridCol>
                <a:gridCol w="2391125">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مُتَعَجْرِفًة وَمُتَعالِيًة.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ذاتَ</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نَخْوَةٍ.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مِنْ خِلالِ أَحْداثِ الْقِصَّةِ</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بَدتْ شخصيّةُ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مُخيفًة وَفَظًّة.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مِنْ خِلالِ أَحْداثِ الْقِصَّةِ،</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بَدتْ شخصيّةُ الرَّجُلِ الْمَهيبِ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قَليلَةَ الْمُروءَةِ.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57419132-8AEB-4329-8951-242BC1CF81CB}"/>
              </a:ext>
            </a:extLst>
          </p:cNvPr>
          <p:cNvSpPr/>
          <p:nvPr/>
        </p:nvSpPr>
        <p:spPr>
          <a:xfrm>
            <a:off x="10065606" y="3243195"/>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36705165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ماذا تتضمّنُ عبارةُ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4000" b="1"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 </a:t>
            </a: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409189920"/>
              </p:ext>
            </p:extLst>
          </p:nvPr>
        </p:nvGraphicFramePr>
        <p:xfrm>
          <a:off x="1264024" y="2469122"/>
          <a:ext cx="9913151" cy="2625098"/>
        </p:xfrm>
        <a:graphic>
          <a:graphicData uri="http://schemas.openxmlformats.org/drawingml/2006/table">
            <a:tbl>
              <a:tblPr firstRow="1" bandRow="1">
                <a:tableStyleId>{5C22544A-7EE6-4342-B048-85BDC9FD1C3A}</a:tableStyleId>
              </a:tblPr>
              <a:tblGrid>
                <a:gridCol w="7660448">
                  <a:extLst>
                    <a:ext uri="{9D8B030D-6E8A-4147-A177-3AD203B41FA5}">
                      <a16:colId xmlns:a16="http://schemas.microsoft.com/office/drawing/2014/main" val="2951217429"/>
                    </a:ext>
                  </a:extLst>
                </a:gridCol>
                <a:gridCol w="2252703">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تشبيهًا.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تعبيرًا حقيقيًّا.</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كلمَتَيْن</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متناغِمتَيْن</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تعبيرًا</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مَجازيًّا.</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4543929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59AB43-AAC8-41B1-92F8-98674468E5E9}"/>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nchor="b">
            <a:spAutoFit/>
          </a:bodyPr>
          <a:lstStyle/>
          <a:p>
            <a:pPr lvl="0" algn="r" rtl="1">
              <a:buClr>
                <a:srgbClr val="4472C4">
                  <a:lumMod val="75000"/>
                </a:srgbClr>
              </a:buClr>
              <a:buSzPct val="90000"/>
              <a:defRPr/>
            </a:pPr>
            <a:r>
              <a:rPr lang="en-US" sz="4000" b="1" dirty="0">
                <a:solidFill>
                  <a:prstClr val="black">
                    <a:lumMod val="65000"/>
                    <a:lumOff val="35000"/>
                  </a:prstClr>
                </a:solidFill>
                <a:latin typeface="Adobe Arabic" panose="02040503050201020203" pitchFamily="18" charset="-78"/>
                <a:cs typeface="Adobe Arabic" panose="02040503050201020203" pitchFamily="18" charset="-78"/>
              </a:rPr>
              <a:t>	</a:t>
            </a:r>
            <a:r>
              <a:rPr lang="ar-LB" sz="4000" b="1" dirty="0">
                <a:solidFill>
                  <a:prstClr val="black">
                    <a:lumMod val="65000"/>
                    <a:lumOff val="35000"/>
                  </a:prstClr>
                </a:solidFill>
                <a:latin typeface="Adobe Arabic" panose="02040503050201020203" pitchFamily="18" charset="-78"/>
                <a:cs typeface="Adobe Arabic" panose="02040503050201020203" pitchFamily="18" charset="-78"/>
              </a:rPr>
              <a:t>ماذا تتضمّنُ عبارةُ "مِدْخنةٌ تتنفَّسُ مِلْءَ المُتَّسَع" ؟</a:t>
            </a:r>
          </a:p>
        </p:txBody>
      </p:sp>
      <p:graphicFrame>
        <p:nvGraphicFramePr>
          <p:cNvPr id="6" name="Table 5">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2948934300"/>
              </p:ext>
            </p:extLst>
          </p:nvPr>
        </p:nvGraphicFramePr>
        <p:xfrm>
          <a:off x="3389972" y="2469122"/>
          <a:ext cx="8335863" cy="3141349"/>
        </p:xfrm>
        <a:graphic>
          <a:graphicData uri="http://schemas.openxmlformats.org/drawingml/2006/table">
            <a:tbl>
              <a:tblPr firstRow="1" bandRow="1">
                <a:tableStyleId>{5C22544A-7EE6-4342-B048-85BDC9FD1C3A}</a:tableStyleId>
              </a:tblPr>
              <a:tblGrid>
                <a:gridCol w="6964263">
                  <a:extLst>
                    <a:ext uri="{9D8B030D-6E8A-4147-A177-3AD203B41FA5}">
                      <a16:colId xmlns:a16="http://schemas.microsoft.com/office/drawing/2014/main" val="2951217429"/>
                    </a:ext>
                  </a:extLst>
                </a:gridCol>
                <a:gridCol w="1371600">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تشبيهًا.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تعبيرًا حقيقيًّا.</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كلمَتَيْن</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متناغِمتَيْن</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تتضمّنُ </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عبارةُ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r>
                        <a:rPr lang="ar-LB" sz="3600" b="0" noProof="0" dirty="0">
                          <a:solidFill>
                            <a:prstClr val="black">
                              <a:lumMod val="65000"/>
                              <a:lumOff val="35000"/>
                            </a:prstClr>
                          </a:solidFill>
                          <a:latin typeface="Adobe Arabic" panose="02040503050201020203" pitchFamily="18" charset="-78"/>
                          <a:cs typeface="Adobe Arabic" panose="02040503050201020203" pitchFamily="18" charset="-78"/>
                        </a:rPr>
                        <a:t>مِدْخنةٌ تتنفَّسُ مِلْءَ المُتَّسَع</a:t>
                      </a:r>
                      <a:r>
                        <a:rPr lang="ar-LB" sz="3600" b="0" dirty="0">
                          <a:solidFill>
                            <a:prstClr val="black">
                              <a:lumMod val="65000"/>
                              <a:lumOff val="35000"/>
                            </a:prst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تعبيرًا</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مَجازيًّا.</a:t>
                      </a:r>
                      <a:endParaRPr lang="ar-L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57419132-8AEB-4329-8951-242BC1CF81CB}"/>
              </a:ext>
            </a:extLst>
          </p:cNvPr>
          <p:cNvSpPr/>
          <p:nvPr/>
        </p:nvSpPr>
        <p:spPr>
          <a:xfrm>
            <a:off x="10958710" y="503303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672" y="2958030"/>
            <a:ext cx="3162300" cy="3124200"/>
          </a:xfrm>
          <a:prstGeom prst="rect">
            <a:avLst/>
          </a:prstGeom>
        </p:spPr>
      </p:pic>
    </p:spTree>
    <p:extLst>
      <p:ext uri="{BB962C8B-B14F-4D97-AF65-F5344CB8AC3E}">
        <p14:creationId xmlns:p14="http://schemas.microsoft.com/office/powerpoint/2010/main" val="2173401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14550" y="941614"/>
            <a:ext cx="9734550" cy="5344885"/>
          </a:xfrm>
        </p:spPr>
        <p:txBody>
          <a:bodyPr>
            <a:noAutofit/>
          </a:bodyPr>
          <a:lstStyle/>
          <a:p>
            <a:pPr marL="128016" lvl="1" indent="0" algn="r"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انتهى الشّبّانُ سريعًا منَ العملِ، وتسلّمَ السّائقُ مِقْودَ السّيّارةِ مرتاحًا؛ فشكرْناه لكنّ الرّجلَ أبى أن يعتبرَ عملَ المروءةِ مُنتهيًا عندَه، إلّا بعدَ أنْ يتأمّنَ خلاصنا منَ الوحولِ الّتي قدْ تعيقُنا في مسافةٍ أخرى قابلةٍ منَ الطّريقِ. فسيّرَ أمامَنا، على درّاجةٍ هوائيّةٍ، واحدًا من بَنيه المَيامينِ، ليتأكّدَ في عودتِه سلامةَ اجتيازِنا الصّعابَ المتبقّيةَ.</a:t>
            </a:r>
          </a:p>
          <a:p>
            <a:pPr marL="128016" lvl="1" indent="0" algn="r"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إنّ مثْلَ هذه النّخوةِ، تُظهِرُ لبنانيّةً منْ أصيلينَ مَشهودٍ لهم في تاريخِها، لتُؤكِّدَ التّعاطُفَ </a:t>
            </a:r>
            <a:r>
              <a:rPr lang="ar-LB" sz="3200" dirty="0">
                <a:solidFill>
                  <a:srgbClr val="FF0000"/>
                </a:solidFill>
                <a:latin typeface="Adobe Arabic" panose="02040503050201020203" pitchFamily="18" charset="-78"/>
                <a:cs typeface="Adobe Arabic" panose="02040503050201020203" pitchFamily="18" charset="-78"/>
              </a:rPr>
              <a:t>الفطريَّ</a:t>
            </a: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الدّائمَ بين النّاسِ وتمكّنَ </a:t>
            </a:r>
            <a:r>
              <a:rPr lang="ar-LB" sz="3200" dirty="0">
                <a:solidFill>
                  <a:srgbClr val="FF0000"/>
                </a:solidFill>
                <a:latin typeface="Adobe Arabic" panose="02040503050201020203" pitchFamily="18" charset="-78"/>
                <a:cs typeface="Adobe Arabic" panose="02040503050201020203" pitchFamily="18" charset="-78"/>
              </a:rPr>
              <a:t>أواصرَ</a:t>
            </a: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الإخاءِ الّتي من دونِها لا يَسْلَمُ الوطنُ.</a:t>
            </a:r>
          </a:p>
          <a:p>
            <a:pPr marL="128016" lvl="1" indent="0"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حَسيب عبد السّاتر</a:t>
            </a:r>
          </a:p>
          <a:p>
            <a:pPr marL="128016" lvl="1" indent="0" rtl="1">
              <a:lnSpc>
                <a:spcPct val="120000"/>
              </a:lnSpc>
              <a:spcBef>
                <a:spcPts val="600"/>
              </a:spcBef>
              <a:spcAft>
                <a:spcPts val="600"/>
              </a:spcAft>
              <a:buClr>
                <a:srgbClr val="5B9BD5"/>
              </a:buClr>
              <a:buNone/>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				"تذكّرْ يا سَعيدُ</a:t>
            </a:r>
            <a:r>
              <a:rPr lang="ar-LB" sz="3600" dirty="0">
                <a:solidFill>
                  <a:prstClr val="black">
                    <a:lumMod val="65000"/>
                    <a:lumOff val="35000"/>
                  </a:prstClr>
                </a:solidFill>
                <a:latin typeface="Adobe Arabic" panose="02040503050201020203" pitchFamily="18" charset="-78"/>
                <a:cs typeface="Adobe Arabic" panose="02040503050201020203" pitchFamily="18" charset="-78"/>
              </a:rPr>
              <a:t>"</a:t>
            </a:r>
          </a:p>
        </p:txBody>
      </p:sp>
      <p:sp>
        <p:nvSpPr>
          <p:cNvPr id="4" name="Content Placeholder 2"/>
          <p:cNvSpPr txBox="1">
            <a:spLocks/>
          </p:cNvSpPr>
          <p:nvPr/>
        </p:nvSpPr>
        <p:spPr>
          <a:xfrm>
            <a:off x="196980" y="941615"/>
            <a:ext cx="1501486" cy="4817200"/>
          </a:xfrm>
          <a:prstGeom prst="rect">
            <a:avLst/>
          </a:prstGeom>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algn="r" rtl="1"/>
            <a:r>
              <a:rPr lang="ar-LB" sz="3600" b="1" dirty="0">
                <a:latin typeface="Adobe Arabic" panose="02040503050201020203" pitchFamily="18" charset="-78"/>
                <a:cs typeface="Adobe Arabic" panose="02040503050201020203" pitchFamily="18" charset="-78"/>
              </a:rPr>
              <a:t>قاموس المعاني:</a:t>
            </a:r>
          </a:p>
          <a:p>
            <a:pPr algn="r" rtl="1"/>
            <a:r>
              <a:rPr lang="ar-LB" sz="3600" dirty="0">
                <a:solidFill>
                  <a:srgbClr val="FF0000"/>
                </a:solidFill>
                <a:latin typeface="Adobe Arabic" panose="02040503050201020203" pitchFamily="18" charset="-78"/>
                <a:cs typeface="Adobe Arabic" panose="02040503050201020203" pitchFamily="18" charset="-78"/>
              </a:rPr>
              <a:t>الفطريُّ: </a:t>
            </a:r>
            <a:r>
              <a:rPr lang="ar-LB" sz="3600" dirty="0">
                <a:latin typeface="Adobe Arabic" panose="02040503050201020203" pitchFamily="18" charset="-78"/>
                <a:cs typeface="Adobe Arabic" panose="02040503050201020203" pitchFamily="18" charset="-78"/>
              </a:rPr>
              <a:t>المولود مَعَهم</a:t>
            </a:r>
          </a:p>
          <a:p>
            <a:pPr algn="r" rtl="1"/>
            <a:r>
              <a:rPr lang="ar-LB" sz="3600" dirty="0">
                <a:solidFill>
                  <a:srgbClr val="FF0000"/>
                </a:solidFill>
                <a:latin typeface="Adobe Arabic" panose="02040503050201020203" pitchFamily="18" charset="-78"/>
                <a:cs typeface="Adobe Arabic" panose="02040503050201020203" pitchFamily="18" charset="-78"/>
              </a:rPr>
              <a:t>أواصرُ: </a:t>
            </a:r>
            <a:r>
              <a:rPr lang="ar-LB" sz="3600" dirty="0">
                <a:latin typeface="Adobe Arabic" panose="02040503050201020203" pitchFamily="18" charset="-78"/>
                <a:cs typeface="Adobe Arabic" panose="02040503050201020203" pitchFamily="18" charset="-78"/>
              </a:rPr>
              <a:t>روابِطُ</a:t>
            </a:r>
          </a:p>
          <a:p>
            <a:pPr algn="r" rtl="1"/>
            <a:endParaRPr lang="ar-LB" sz="3600" dirty="0">
              <a:solidFill>
                <a:srgbClr val="FF0000"/>
              </a:solidFill>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408392741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vector graphics&#10;&#10;Description automatically generated">
            <a:extLst>
              <a:ext uri="{FF2B5EF4-FFF2-40B4-BE49-F238E27FC236}">
                <a16:creationId xmlns:a16="http://schemas.microsoft.com/office/drawing/2014/main" id="{A6CECE21-134C-45FD-A4D9-2C513BE9D0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500" y="2468930"/>
            <a:ext cx="2919975" cy="2823083"/>
          </a:xfrm>
          <a:prstGeom prst="rect">
            <a:avLst/>
          </a:prstGeom>
        </p:spPr>
      </p:pic>
      <p:sp>
        <p:nvSpPr>
          <p:cNvPr id="8" name="Rectangle 7">
            <a:extLst>
              <a:ext uri="{FF2B5EF4-FFF2-40B4-BE49-F238E27FC236}">
                <a16:creationId xmlns:a16="http://schemas.microsoft.com/office/drawing/2014/main" id="{27327943-B319-4AC7-BFBA-378B8E9C62D5}"/>
              </a:ext>
            </a:extLst>
          </p:cNvPr>
          <p:cNvSpPr/>
          <p:nvPr/>
        </p:nvSpPr>
        <p:spPr>
          <a:xfrm>
            <a:off x="0" y="703435"/>
            <a:ext cx="12188952" cy="1032502"/>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76D3198-3318-4195-815B-15B7BACCE95C}"/>
              </a:ext>
            </a:extLst>
          </p:cNvPr>
          <p:cNvSpPr txBox="1"/>
          <p:nvPr/>
        </p:nvSpPr>
        <p:spPr>
          <a:xfrm>
            <a:off x="1" y="822138"/>
            <a:ext cx="11610110" cy="771139"/>
          </a:xfrm>
          <a:prstGeom prst="rect">
            <a:avLst/>
          </a:prstGeom>
          <a:ln w="19050">
            <a:noFill/>
          </a:ln>
        </p:spPr>
        <p:txBody>
          <a:bodyPr vert="horz" wrap="square" lIns="91440" tIns="45720" rIns="91440" bIns="45720" rtlCol="0" anchor="ctr">
            <a:noAutofit/>
          </a:bodyPr>
          <a:lstStyle/>
          <a:p>
            <a:pPr marR="0" indent="0" algn="r" rtl="1" fontAlgn="auto">
              <a:lnSpc>
                <a:spcPct val="90000"/>
              </a:lnSpc>
              <a:spcBef>
                <a:spcPct val="0"/>
              </a:spcBef>
              <a:spcAft>
                <a:spcPts val="0"/>
              </a:spcAft>
              <a:buClrTx/>
              <a:buSzTx/>
              <a:buFontTx/>
              <a:buNone/>
              <a:tabLst/>
              <a:defRPr/>
            </a:pPr>
            <a:r>
              <a:rPr lang="ar-LB" sz="3600" b="1" dirty="0">
                <a:solidFill>
                  <a:srgbClr val="A5A5A5">
                    <a:lumMod val="50000"/>
                  </a:srgbClr>
                </a:solidFill>
                <a:latin typeface="Adobe Arabic"/>
                <a:cs typeface="Adobe Arabic"/>
              </a:rPr>
              <a:t>إلامَ تُشيرُ مَجْموعَةُ الْعِباراتِ الْآتِيَةُ: اِنْتَفَضَ رَجُلٌ- هَرْوَلَ – اِنْبَرَى يُنادِي –تَوافَدوا – يَسْتَهينونَ- يَسْتَحِثُّهُمْ؟</a:t>
            </a:r>
          </a:p>
        </p:txBody>
      </p:sp>
      <p:sp>
        <p:nvSpPr>
          <p:cNvPr id="10" name="ans1">
            <a:extLst>
              <a:ext uri="{FF2B5EF4-FFF2-40B4-BE49-F238E27FC236}">
                <a16:creationId xmlns:a16="http://schemas.microsoft.com/office/drawing/2014/main" id="{F1C447F1-875A-4B62-8253-84651CD66420}"/>
              </a:ext>
            </a:extLst>
          </p:cNvPr>
          <p:cNvSpPr txBox="1"/>
          <p:nvPr/>
        </p:nvSpPr>
        <p:spPr>
          <a:xfrm>
            <a:off x="2391321" y="1911772"/>
            <a:ext cx="9242854" cy="604781"/>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تُشيرُ مَجْموعَةُ الْعِباراتِ الْآتِيَةُ إلى قُوَّةِ اللُّبْنانيّينَ وَتَحَمُّلِهِمْ لِلصِّعابِ.</a:t>
            </a:r>
          </a:p>
        </p:txBody>
      </p:sp>
      <p:sp>
        <p:nvSpPr>
          <p:cNvPr id="11" name="ans2">
            <a:extLst>
              <a:ext uri="{FF2B5EF4-FFF2-40B4-BE49-F238E27FC236}">
                <a16:creationId xmlns:a16="http://schemas.microsoft.com/office/drawing/2014/main" id="{3F9504EF-792E-456A-B040-675B98825107}"/>
              </a:ext>
            </a:extLst>
          </p:cNvPr>
          <p:cNvSpPr txBox="1"/>
          <p:nvPr/>
        </p:nvSpPr>
        <p:spPr>
          <a:xfrm>
            <a:off x="3441032" y="3064566"/>
            <a:ext cx="8193143" cy="604781"/>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تُشيرُ مَجْموعَةُ الْعِباراتِ الْآتِيَةُ إلى سُرْعَةِ اللّبنانيّينَ وَهِمّتِهِمْ.</a:t>
            </a:r>
          </a:p>
        </p:txBody>
      </p:sp>
      <p:sp>
        <p:nvSpPr>
          <p:cNvPr id="13" name="ans3">
            <a:extLst>
              <a:ext uri="{FF2B5EF4-FFF2-40B4-BE49-F238E27FC236}">
                <a16:creationId xmlns:a16="http://schemas.microsoft.com/office/drawing/2014/main" id="{C9B44B7E-9077-4756-BA69-FC3FD40DCDA5}"/>
              </a:ext>
            </a:extLst>
          </p:cNvPr>
          <p:cNvSpPr txBox="1"/>
          <p:nvPr/>
        </p:nvSpPr>
        <p:spPr>
          <a:xfrm>
            <a:off x="3441032" y="4217360"/>
            <a:ext cx="8193143" cy="604781"/>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تُشيرُ مَجْموعَةُ الْعِباراتِ الْآتِيَةُ إلى ذكاءِ اللّبنانيّينَ وَتَنْظيمِهِمْ.</a:t>
            </a:r>
          </a:p>
        </p:txBody>
      </p:sp>
      <p:sp>
        <p:nvSpPr>
          <p:cNvPr id="15" name="ans4">
            <a:extLst>
              <a:ext uri="{FF2B5EF4-FFF2-40B4-BE49-F238E27FC236}">
                <a16:creationId xmlns:a16="http://schemas.microsoft.com/office/drawing/2014/main" id="{EB56B6F9-773A-4414-8EDF-9CE8BE6094DC}"/>
              </a:ext>
            </a:extLst>
          </p:cNvPr>
          <p:cNvSpPr txBox="1"/>
          <p:nvPr/>
        </p:nvSpPr>
        <p:spPr>
          <a:xfrm>
            <a:off x="3441032" y="5370153"/>
            <a:ext cx="8193143" cy="604781"/>
          </a:xfrm>
          <a:prstGeom prst="rect">
            <a:avLst/>
          </a:prstGeom>
          <a:noFill/>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تُشيرُ مَجْموعَةُ الْعِباراتِ الْآتِيَةُ إلى نَخْوَةِ اللّبنانيَّينَ وَهِمَّتِهِمْ.</a:t>
            </a:r>
          </a:p>
        </p:txBody>
      </p:sp>
    </p:spTree>
    <p:extLst>
      <p:ext uri="{BB962C8B-B14F-4D97-AF65-F5344CB8AC3E}">
        <p14:creationId xmlns:p14="http://schemas.microsoft.com/office/powerpoint/2010/main" val="262718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5"/>
                    </p:tgtEl>
                  </p:cond>
                </p:stCondLst>
                <p:endSync evt="end" delay="0">
                  <p:rtn val="all"/>
                </p:endSync>
                <p:childTnLst>
                  <p:par>
                    <p:cTn id="20" fill="hold">
                      <p:stCondLst>
                        <p:cond delay="0"/>
                      </p:stCondLst>
                      <p:childTnLst>
                        <p:par>
                          <p:cTn id="21" fill="hold">
                            <p:stCondLst>
                              <p:cond delay="0"/>
                            </p:stCondLst>
                            <p:childTnLst>
                              <p:par>
                                <p:cTn id="22" presetID="3" presetClass="emph" presetSubtype="2" fill="hold" grpId="1" nodeType="withEffect">
                                  <p:stCondLst>
                                    <p:cond delay="0"/>
                                  </p:stCondLst>
                                  <p:childTnLst>
                                    <p:animClr clrSpc="rgb" dir="cw">
                                      <p:cBhvr override="childStyle">
                                        <p:cTn id="23" dur="500" fill="hold"/>
                                        <p:tgtEl>
                                          <p:spTgt spid="15"/>
                                        </p:tgtEl>
                                        <p:attrNameLst>
                                          <p:attrName>style.color</p:attrName>
                                        </p:attrNameLst>
                                      </p:cBhvr>
                                      <p:to>
                                        <a:srgbClr val="00B050"/>
                                      </p:to>
                                    </p:animClr>
                                  </p:childTnLst>
                                </p:cTn>
                              </p:par>
                            </p:childTnLst>
                          </p:cTn>
                        </p:par>
                      </p:childTnLst>
                    </p:cTn>
                  </p:par>
                </p:childTnLst>
              </p:cTn>
              <p:nextCondLst>
                <p:cond evt="onClick" delay="0">
                  <p:tgtEl>
                    <p:spTgt spid="15"/>
                  </p:tgtEl>
                </p:cond>
              </p:nextCondLst>
            </p:seq>
          </p:childTnLst>
        </p:cTn>
      </p:par>
    </p:tnLst>
    <p:bldLst>
      <p:bldP spid="10" grpId="0"/>
      <p:bldP spid="11" grpId="0"/>
      <p:bldP spid="13" grpId="0"/>
      <p:bldP spid="15" grpId="0"/>
      <p:bldP spid="15" grpI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«تُغالِبُ» في الْجُمْلَةِ الآتيَة: «وَالْوَقْتُ مَغيبٌ وَالظُّلْمَةُ تُغالِبُ النّورَ»؟</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تُطْفِئُ.</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تُصارِعُ.</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تُمْحو. </a:t>
                      </a:r>
                      <a:endParaRPr lang="ar-LB" sz="3600" b="0" dirty="0">
                        <a:solidFill>
                          <a:srgbClr val="00B050"/>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تُبَدِّلُ.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31934304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97244"/>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مَعْنى كَلِمَةِ «تُغالِبُ» في الْجُمْلَةِ الآتيَة: «وَالْوَقْتُ مَغيبٌ وَالظُّلْمَةُ تُغالِبُ النّورَ»؟</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تُطْفِئُ.</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تُصارِعُ.</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تُمْحو.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تُبَدِّلُ.</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6" name="Multiplication Sign 1">
            <a:extLst>
              <a:ext uri="{FF2B5EF4-FFF2-40B4-BE49-F238E27FC236}">
                <a16:creationId xmlns:a16="http://schemas.microsoft.com/office/drawing/2014/main" id="{57419132-8AEB-4329-8951-242BC1CF81CB}"/>
              </a:ext>
            </a:extLst>
          </p:cNvPr>
          <p:cNvSpPr/>
          <p:nvPr/>
        </p:nvSpPr>
        <p:spPr>
          <a:xfrm>
            <a:off x="10525641" y="323882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pic>
        <p:nvPicPr>
          <p:cNvPr id="9" name="Picture 8" descr="A.G1.U1.L1.SLIDE28-30-38-39-42-pic8.png">
            <a:extLst>
              <a:ext uri="{FF2B5EF4-FFF2-40B4-BE49-F238E27FC236}">
                <a16:creationId xmlns:a16="http://schemas.microsoft.com/office/drawing/2014/main" id="{B549CF9C-74C9-4241-8507-8AD62CAC30C4}"/>
              </a:ext>
            </a:extLst>
          </p:cNvPr>
          <p:cNvPicPr>
            <a:picLocks noChangeAspect="1"/>
          </p:cNvPicPr>
          <p:nvPr/>
        </p:nvPicPr>
        <p:blipFill rotWithShape="1">
          <a:blip r:embed="rId3" cstate="print"/>
          <a:srcRect r="40281"/>
          <a:stretch/>
        </p:blipFill>
        <p:spPr>
          <a:xfrm>
            <a:off x="866462" y="1251957"/>
            <a:ext cx="2671868" cy="4354085"/>
          </a:xfrm>
          <a:prstGeom prst="rect">
            <a:avLst/>
          </a:prstGeom>
        </p:spPr>
      </p:pic>
    </p:spTree>
    <p:extLst>
      <p:ext uri="{BB962C8B-B14F-4D97-AF65-F5344CB8AC3E}">
        <p14:creationId xmlns:p14="http://schemas.microsoft.com/office/powerpoint/2010/main" val="10053789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ماذا</a:t>
            </a:r>
            <a:r>
              <a:rPr kumimoji="0" lang="ar-LB" sz="3600" b="1"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تُسَمّي "لا" في جملة "لا يسْلَمُ الوطنُ"؟</a:t>
            </a:r>
            <a:endPar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562824014"/>
              </p:ext>
            </p:extLst>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حَرْفُ</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جَوابٍ</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حَرْفُ</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نَفْيٍ</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حَرْفُ</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جَزْمٍ</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حَرْفُ</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تَأْكيدٍ</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D87D2A0D-9F8C-4C70-B4EA-24178CEA52D1}"/>
              </a:ext>
            </a:extLst>
          </p:cNvPr>
          <p:cNvSpPr/>
          <p:nvPr/>
        </p:nvSpPr>
        <p:spPr>
          <a:xfrm>
            <a:off x="10525641" y="323882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19585971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ما</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ذا تُفيدُ</a:t>
            </a:r>
            <a:r>
              <a:rPr kumimoji="0" lang="ar-LB" sz="3600" b="1"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"قَدْ" في جُمْلَةِ "قَدْ تُعَوِّقُنا في مَسافَةٍ أُخْرَى"؟ تفيدُ:</a:t>
            </a:r>
            <a:endPar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2715217151"/>
              </p:ext>
            </p:extLst>
          </p:nvPr>
        </p:nvGraphicFramePr>
        <p:xfrm>
          <a:off x="6999113" y="2469122"/>
          <a:ext cx="4178061" cy="2592709"/>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التَّوْكيدَ</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وَالتَّحْقيقَ</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النَّفْيَ.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الِاحْتِمالَ</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وَالتَّقْليلَ</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التَّعارُضَ.</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14697095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ما</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ذا تُفيدُ</a:t>
            </a:r>
            <a:r>
              <a:rPr kumimoji="0" lang="ar-LB" sz="3600" b="1"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"قَدْ" في جُمْلَةِ "قَدْ تُعَوِّقُنا في مَسافَةٍ أُخْرَى"؟</a:t>
            </a:r>
            <a:endPar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592709"/>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التَّوْكيدَ</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وَالتَّحْقيقَ</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النَّفْيَ.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الِاحْتِمالَ</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وَالتَّقْليلَ</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التَّعارُضَ.</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5" name="Multiplication Sign 1">
            <a:extLst>
              <a:ext uri="{FF2B5EF4-FFF2-40B4-BE49-F238E27FC236}">
                <a16:creationId xmlns:a16="http://schemas.microsoft.com/office/drawing/2014/main" id="{A317A455-96F6-4020-A6C5-98B8479EA99A}"/>
              </a:ext>
            </a:extLst>
          </p:cNvPr>
          <p:cNvSpPr/>
          <p:nvPr/>
        </p:nvSpPr>
        <p:spPr>
          <a:xfrm>
            <a:off x="10525641" y="391885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28859595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 إذا كانَ الِاسْمُ "حالِكٌ" مُشْتَقًّا مِنَ الْفِعْلِ "حَلَكَ" فَمِمَّ يُشتَقُّ الِاسْمُ "شاكِرٌ</a:t>
            </a:r>
            <a:r>
              <a:rPr kumimoji="0" lang="ar-LB" sz="3600" b="1"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endPar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شَرَكَ.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كَشَرَ.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شَكَرَ.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قَشَرَ.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pic>
        <p:nvPicPr>
          <p:cNvPr id="5" name="Picture 4">
            <a:extLst>
              <a:ext uri="{FF2B5EF4-FFF2-40B4-BE49-F238E27FC236}">
                <a16:creationId xmlns:a16="http://schemas.microsoft.com/office/drawing/2014/main" id="{3EB7FAA7-4F7E-4990-968B-9C21D6687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0370" y="3019607"/>
            <a:ext cx="2115479" cy="2183455"/>
          </a:xfrm>
          <a:prstGeom prst="rect">
            <a:avLst/>
          </a:prstGeom>
        </p:spPr>
      </p:pic>
    </p:spTree>
    <p:extLst>
      <p:ext uri="{BB962C8B-B14F-4D97-AF65-F5344CB8AC3E}">
        <p14:creationId xmlns:p14="http://schemas.microsoft.com/office/powerpoint/2010/main" val="373393092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0" y="1275729"/>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3600" b="1" dirty="0">
                <a:solidFill>
                  <a:prstClr val="black">
                    <a:lumMod val="65000"/>
                    <a:lumOff val="35000"/>
                  </a:prstClr>
                </a:solidFill>
                <a:latin typeface="Adobe Arabic" panose="02040503050201020203" pitchFamily="18" charset="-78"/>
                <a:cs typeface="Adobe Arabic" panose="02040503050201020203" pitchFamily="18" charset="-78"/>
              </a:rPr>
              <a:t> إذا كانَ الِاسْمُ "حالِكٌ" مُشْتَقًّا مِنَ الْفِعْلِ "حَلَكَ" فَمِمَّ يُشتَقُّ الِاسْمُ "شاكِرٌ</a:t>
            </a:r>
            <a:r>
              <a:rPr kumimoji="0" lang="ar-LB" sz="3600" b="1" i="0" u="none" strike="noStrike" kern="1200" cap="none" spc="0" normalizeH="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endPar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nvGraphicFramePr>
        <p:xfrm>
          <a:off x="6999113" y="2469122"/>
          <a:ext cx="4178061" cy="2625098"/>
        </p:xfrm>
        <a:graphic>
          <a:graphicData uri="http://schemas.openxmlformats.org/drawingml/2006/table">
            <a:tbl>
              <a:tblPr firstRow="1" bandRow="1">
                <a:tableStyleId>{5C22544A-7EE6-4342-B048-85BDC9FD1C3A}</a:tableStyleId>
              </a:tblPr>
              <a:tblGrid>
                <a:gridCol w="3217333">
                  <a:extLst>
                    <a:ext uri="{9D8B030D-6E8A-4147-A177-3AD203B41FA5}">
                      <a16:colId xmlns:a16="http://schemas.microsoft.com/office/drawing/2014/main" val="2951217429"/>
                    </a:ext>
                  </a:extLst>
                </a:gridCol>
                <a:gridCol w="960728">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شَرَكَ.</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كَشَرَ.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شَكَرَ.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قَشَرَ.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pic>
        <p:nvPicPr>
          <p:cNvPr id="5" name="Picture 4">
            <a:extLst>
              <a:ext uri="{FF2B5EF4-FFF2-40B4-BE49-F238E27FC236}">
                <a16:creationId xmlns:a16="http://schemas.microsoft.com/office/drawing/2014/main" id="{3EB7FAA7-4F7E-4990-968B-9C21D6687D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0370" y="3019607"/>
            <a:ext cx="2115479" cy="2183455"/>
          </a:xfrm>
          <a:prstGeom prst="rect">
            <a:avLst/>
          </a:prstGeom>
        </p:spPr>
      </p:pic>
      <p:sp>
        <p:nvSpPr>
          <p:cNvPr id="6" name="Multiplication Sign 1">
            <a:extLst>
              <a:ext uri="{FF2B5EF4-FFF2-40B4-BE49-F238E27FC236}">
                <a16:creationId xmlns:a16="http://schemas.microsoft.com/office/drawing/2014/main" id="{7F56A186-2E25-49E5-86B7-ADDFF38BFF0E}"/>
              </a:ext>
            </a:extLst>
          </p:cNvPr>
          <p:cNvSpPr/>
          <p:nvPr/>
        </p:nvSpPr>
        <p:spPr>
          <a:xfrm flipV="1">
            <a:off x="10496100" y="3908099"/>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11960198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7"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8"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1727200" y="2058039"/>
          <a:ext cx="9078451" cy="2592709"/>
        </p:xfrm>
        <a:graphic>
          <a:graphicData uri="http://schemas.openxmlformats.org/drawingml/2006/table">
            <a:tbl>
              <a:tblPr firstRow="1" bandRow="1"/>
              <a:tblGrid>
                <a:gridCol w="7607300">
                  <a:extLst>
                    <a:ext uri="{9D8B030D-6E8A-4147-A177-3AD203B41FA5}">
                      <a16:colId xmlns:a16="http://schemas.microsoft.com/office/drawing/2014/main" val="2951217429"/>
                    </a:ext>
                  </a:extLst>
                </a:gridCol>
                <a:gridCol w="1471151">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تُؤَكِّدُ النَّخْوَةُ التَّعاطُفَ الْفِطْرِيَّ الدّائِمَ بَيْنَ النّاسِ.</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التَّعاطُفَ بَيْنَ الْأَقْرِباءِ في كُلِّ الظُّروفِ.</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التَّرْبِيَةَ السّليمَةَ الّتي يَنْشَأُ عَلَيْها الْفَرْدُ في الْبَيْتِ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الْقِيَمَ الْإنْسانِيَّةَ الّتي تَتَمَتّعُ بِها كُلُّ الْمُجْتَمَعاتِ.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9" name="TextBox 8">
            <a:extLst>
              <a:ext uri="{FF2B5EF4-FFF2-40B4-BE49-F238E27FC236}">
                <a16:creationId xmlns:a16="http://schemas.microsoft.com/office/drawing/2014/main" id="{2CD4BC23-6AA3-4823-82F2-E21BD6216056}"/>
              </a:ext>
            </a:extLst>
          </p:cNvPr>
          <p:cNvSpPr txBox="1"/>
          <p:nvPr/>
        </p:nvSpPr>
        <p:spPr>
          <a:xfrm>
            <a:off x="184780" y="791888"/>
            <a:ext cx="11702419"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 ماذا تُؤَكِّدُ النَّخْوَةُ بِحَسَبِ النَّصِّ؟</a:t>
            </a:r>
          </a:p>
        </p:txBody>
      </p:sp>
    </p:spTree>
    <p:extLst>
      <p:ext uri="{BB962C8B-B14F-4D97-AF65-F5344CB8AC3E}">
        <p14:creationId xmlns:p14="http://schemas.microsoft.com/office/powerpoint/2010/main" val="18795189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7"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8"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1727200" y="2058039"/>
          <a:ext cx="9078451" cy="2592709"/>
        </p:xfrm>
        <a:graphic>
          <a:graphicData uri="http://schemas.openxmlformats.org/drawingml/2006/table">
            <a:tbl>
              <a:tblPr firstRow="1" bandRow="1"/>
              <a:tblGrid>
                <a:gridCol w="7607300">
                  <a:extLst>
                    <a:ext uri="{9D8B030D-6E8A-4147-A177-3AD203B41FA5}">
                      <a16:colId xmlns:a16="http://schemas.microsoft.com/office/drawing/2014/main" val="2951217429"/>
                    </a:ext>
                  </a:extLst>
                </a:gridCol>
                <a:gridCol w="1471151">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تُؤَكِّدُ النَّخْوَةُ التَّعاطُفَ الْفِطْرِيَّ الدّائِمَ بَيْنَ النّاسِ.</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التَّعاطُفَ بَيْنَ الْأَقْرِباءِ في كُلِّ الظُّروفِ.</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التَّرْبِيَةَ السّليمَةَ الّتي يَنْشَأُ عَلَيْها الْفَرْدُ في الْبَيْتِ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تؤَكّدُ النَّخْوَةُ الْقِيَمَ الْإنْسانِيَّةَ الّتي تَتَمَتّعُ بِها كُلُّ الْمُجْتَمَعاتِ.</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9" name="TextBox 8">
            <a:extLst>
              <a:ext uri="{FF2B5EF4-FFF2-40B4-BE49-F238E27FC236}">
                <a16:creationId xmlns:a16="http://schemas.microsoft.com/office/drawing/2014/main" id="{2CD4BC23-6AA3-4823-82F2-E21BD6216056}"/>
              </a:ext>
            </a:extLst>
          </p:cNvPr>
          <p:cNvSpPr txBox="1"/>
          <p:nvPr/>
        </p:nvSpPr>
        <p:spPr>
          <a:xfrm>
            <a:off x="184780" y="791888"/>
            <a:ext cx="11702419"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 ماذا تُؤَكِّدُ النَّخْوَةُ بِحَسَبِ النَّصِّ؟</a:t>
            </a:r>
          </a:p>
        </p:txBody>
      </p:sp>
      <p:sp>
        <p:nvSpPr>
          <p:cNvPr id="10" name="Multiplication Sign 1">
            <a:extLst>
              <a:ext uri="{FF2B5EF4-FFF2-40B4-BE49-F238E27FC236}">
                <a16:creationId xmlns:a16="http://schemas.microsoft.com/office/drawing/2014/main" id="{00E9FFBF-6401-43BF-B59D-F587DF1157EC}"/>
              </a:ext>
            </a:extLst>
          </p:cNvPr>
          <p:cNvSpPr/>
          <p:nvPr/>
        </p:nvSpPr>
        <p:spPr>
          <a:xfrm flipV="1">
            <a:off x="9774205" y="2238044"/>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2761882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في أَيِّ وَقْتٍ مِنَ اليومِ زُجَّتِ السَّيّارَةُ</a:t>
            </a:r>
            <a:r>
              <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a:t>
            </a:r>
          </a:p>
        </p:txBody>
      </p:sp>
      <p:graphicFrame>
        <p:nvGraphicFramePr>
          <p:cNvPr id="10"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4629150" y="2469122"/>
          <a:ext cx="6548022" cy="2592709"/>
        </p:xfrm>
        <a:graphic>
          <a:graphicData uri="http://schemas.openxmlformats.org/drawingml/2006/table">
            <a:tbl>
              <a:tblPr firstRow="1" bandRow="1"/>
              <a:tblGrid>
                <a:gridCol w="5255227">
                  <a:extLst>
                    <a:ext uri="{9D8B030D-6E8A-4147-A177-3AD203B41FA5}">
                      <a16:colId xmlns:a16="http://schemas.microsoft.com/office/drawing/2014/main" val="2951217429"/>
                    </a:ext>
                  </a:extLst>
                </a:gridCol>
                <a:gridCol w="1292795">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في وَضَحِ النَّهارِ.</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في ساعاتِ الصَّباحِ الْأُولى.</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عِنْدَ الظُّهْرِ.</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عِنْدَ الْمَغيبِ.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Tree>
    <p:custDataLst>
      <p:tags r:id="rId1"/>
    </p:custDataLst>
    <p:extLst>
      <p:ext uri="{BB962C8B-B14F-4D97-AF65-F5344CB8AC3E}">
        <p14:creationId xmlns:p14="http://schemas.microsoft.com/office/powerpoint/2010/main" val="70033322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النَّوْعُ الْأَدَبِيُّ للنَّصِّ؟</a:t>
            </a:r>
          </a:p>
        </p:txBody>
      </p:sp>
      <p:graphicFrame>
        <p:nvGraphicFramePr>
          <p:cNvPr id="7" name="Table 6">
            <a:extLst>
              <a:ext uri="{FF2B5EF4-FFF2-40B4-BE49-F238E27FC236}">
                <a16:creationId xmlns:a16="http://schemas.microsoft.com/office/drawing/2014/main" id="{03667A6B-B3DF-48A6-9244-DB5DF51164B9}"/>
              </a:ext>
            </a:extLst>
          </p:cNvPr>
          <p:cNvGraphicFramePr>
            <a:graphicFrameLocks noGrp="1"/>
          </p:cNvGraphicFramePr>
          <p:nvPr>
            <p:extLst>
              <p:ext uri="{D42A27DB-BD31-4B8C-83A1-F6EECF244321}">
                <p14:modId xmlns:p14="http://schemas.microsoft.com/office/powerpoint/2010/main" val="3682921696"/>
              </p:ext>
            </p:extLst>
          </p:nvPr>
        </p:nvGraphicFramePr>
        <p:xfrm>
          <a:off x="1023730" y="2464317"/>
          <a:ext cx="10153444" cy="3141349"/>
        </p:xfrm>
        <a:graphic>
          <a:graphicData uri="http://schemas.openxmlformats.org/drawingml/2006/table">
            <a:tbl>
              <a:tblPr firstRow="1" bandRow="1">
                <a:tableStyleId>{5C22544A-7EE6-4342-B048-85BDC9FD1C3A}</a:tableStyleId>
              </a:tblPr>
              <a:tblGrid>
                <a:gridCol w="9301314">
                  <a:extLst>
                    <a:ext uri="{9D8B030D-6E8A-4147-A177-3AD203B41FA5}">
                      <a16:colId xmlns:a16="http://schemas.microsoft.com/office/drawing/2014/main" val="2951217429"/>
                    </a:ext>
                  </a:extLst>
                </a:gridCol>
                <a:gridCol w="852130">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سيرَةٌ ذاتِيَّةٌ، لِأَنَّهُ يَتَكَلَّمُ عَلى حَياتِهِ الْخاصَّةِ.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0">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سيرَةٌ غَيْرِيَّةٌ، لِأَنَّهُ يَتَكَلَّمُ عَلى حَياةِ شَخْصٍ آخَرَ.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قِصَّةٌ، لِأَنَّهُ يَسْرُدُ أَحْداثًا مُعَيَّنَةً جَرَتْ مَعَ أَشْخاصٍ مُحَدَّدينَ </a:t>
                      </a:r>
                      <a:r>
                        <a:rPr lang="ar-L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وِفْقَ إِطارَيِ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الزَّمانِ وَالْمَكانِ.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مَقالَةٌ عِلْمِيَّةٌ لِأَنَّهُ يُقَدِّمُ لَنا مَعْلوماتٍ عِلْمِيَّةً.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Tree>
    <p:extLst>
      <p:ext uri="{BB962C8B-B14F-4D97-AF65-F5344CB8AC3E}">
        <p14:creationId xmlns:p14="http://schemas.microsoft.com/office/powerpoint/2010/main" val="10824573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1B2A3F69-F9A0-4C79-A9D4-4F0651854161}"/>
              </a:ext>
            </a:extLst>
          </p:cNvPr>
          <p:cNvGraphicFramePr>
            <a:graphicFrameLocks noGrp="1"/>
          </p:cNvGraphicFramePr>
          <p:nvPr>
            <p:extLst>
              <p:ext uri="{D42A27DB-BD31-4B8C-83A1-F6EECF244321}">
                <p14:modId xmlns:p14="http://schemas.microsoft.com/office/powerpoint/2010/main" val="1852301883"/>
              </p:ext>
            </p:extLst>
          </p:nvPr>
        </p:nvGraphicFramePr>
        <p:xfrm>
          <a:off x="1023730" y="2464317"/>
          <a:ext cx="10153444" cy="3225922"/>
        </p:xfrm>
        <a:graphic>
          <a:graphicData uri="http://schemas.openxmlformats.org/drawingml/2006/table">
            <a:tbl>
              <a:tblPr firstRow="1" bandRow="1">
                <a:tableStyleId>{5C22544A-7EE6-4342-B048-85BDC9FD1C3A}</a:tableStyleId>
              </a:tblPr>
              <a:tblGrid>
                <a:gridCol w="9301314">
                  <a:extLst>
                    <a:ext uri="{9D8B030D-6E8A-4147-A177-3AD203B41FA5}">
                      <a16:colId xmlns:a16="http://schemas.microsoft.com/office/drawing/2014/main" val="2951217429"/>
                    </a:ext>
                  </a:extLst>
                </a:gridCol>
                <a:gridCol w="852130">
                  <a:extLst>
                    <a:ext uri="{9D8B030D-6E8A-4147-A177-3AD203B41FA5}">
                      <a16:colId xmlns:a16="http://schemas.microsoft.com/office/drawing/2014/main" val="3235570498"/>
                    </a:ext>
                  </a:extLst>
                </a:gridCol>
              </a:tblGrid>
              <a:tr h="444942">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سيرَةٌ ذاتِيَّةٌ، لِأَنَّهُ يَتَكَلَّمُ عَلى حَياتِهِ الْخاصَّةِ.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724653">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سيرَةٌ غَيْرِيَّةٌ، لِأَنَّهُ يَتَكَلَّمُ عَلى حَياةِ شَخْصٍ آخَرَ.</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قِصَّةٌ، لِأَنَّهُ يَسْرُدُ أَحْداثًا</a:t>
                      </a:r>
                      <a:r>
                        <a:rPr lang="ar-LB" sz="3600" b="0" baseline="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مُعَيَّنَةً جَرَتْ مَعَ أَشْخاصٍ مُحَدَّدينَ </a:t>
                      </a:r>
                      <a:r>
                        <a:rPr lang="ar-L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وِفْقَ إِطارَيِ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الزَّمانِ وَالْمَكانِ.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r h="672469">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النَّوْعُ الْأَدَبِيُّ للنَّصِّ هو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 مَقالَةٌ عِلْمِيَّةٌ لِأَنَّهُ يُقَدِّمُ لَنا مَعْلوماتٍ عِلْمِيَّةً.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4763"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50037909"/>
                  </a:ext>
                </a:extLst>
              </a:tr>
            </a:tbl>
          </a:graphicData>
        </a:graphic>
      </p:graphicFrame>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ما النَّوْعُ الْأَدَبِيُّ لٍلنَّصِّ؟</a:t>
            </a:r>
          </a:p>
        </p:txBody>
      </p:sp>
      <p:sp>
        <p:nvSpPr>
          <p:cNvPr id="6" name="Multiplication Sign 1">
            <a:extLst>
              <a:ext uri="{FF2B5EF4-FFF2-40B4-BE49-F238E27FC236}">
                <a16:creationId xmlns:a16="http://schemas.microsoft.com/office/drawing/2014/main" id="{57419132-8AEB-4329-8951-242BC1CF81CB}"/>
              </a:ext>
            </a:extLst>
          </p:cNvPr>
          <p:cNvSpPr/>
          <p:nvPr/>
        </p:nvSpPr>
        <p:spPr>
          <a:xfrm>
            <a:off x="10575336" y="415592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Calibri"/>
              <a:ea typeface="+mn-ea"/>
              <a:cs typeface="+mn-cs"/>
            </a:endParaRPr>
          </a:p>
        </p:txBody>
      </p:sp>
    </p:spTree>
    <p:extLst>
      <p:ext uri="{BB962C8B-B14F-4D97-AF65-F5344CB8AC3E}">
        <p14:creationId xmlns:p14="http://schemas.microsoft.com/office/powerpoint/2010/main" val="381293609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هَلْ تُذَكِّرُكُمْ هذِهِ الْقِصَّةُ بِتَجْرِبَةٍ مُماثِلَةٍ حَصَلَتْ مَعَكُمْ؟ أَخْبِروها.</a:t>
            </a:r>
          </a:p>
        </p:txBody>
      </p:sp>
      <p:sp>
        <p:nvSpPr>
          <p:cNvPr id="5" name="Title 1">
            <a:extLst>
              <a:ext uri="{FF2B5EF4-FFF2-40B4-BE49-F238E27FC236}">
                <a16:creationId xmlns:a16="http://schemas.microsoft.com/office/drawing/2014/main" id="{067F9479-5E07-4375-A21E-88717378A142}"/>
              </a:ext>
            </a:extLst>
          </p:cNvPr>
          <p:cNvSpPr txBox="1">
            <a:spLocks/>
          </p:cNvSpPr>
          <p:nvPr/>
        </p:nvSpPr>
        <p:spPr>
          <a:xfrm>
            <a:off x="312236" y="6161157"/>
            <a:ext cx="2681921" cy="351391"/>
          </a:xfrm>
          <a:prstGeom prst="rect">
            <a:avLst/>
          </a:prstGeom>
          <a:solidFill>
            <a:schemeClr val="accent5">
              <a:lumMod val="20000"/>
              <a:lumOff val="80000"/>
            </a:schemeClr>
          </a:solidFill>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0" eaLnBrk="1" fontAlgn="auto" latinLnBrk="0" hangingPunct="1">
              <a:lnSpc>
                <a:spcPct val="80000"/>
              </a:lnSpc>
              <a:spcBef>
                <a:spcPct val="0"/>
              </a:spcBef>
              <a:spcAft>
                <a:spcPts val="0"/>
              </a:spcAft>
              <a:buClrTx/>
              <a:buSzTx/>
              <a:buFontTx/>
              <a:buNone/>
              <a:tabLst/>
              <a:defRPr/>
            </a:pPr>
            <a:r>
              <a:rPr kumimoji="0" lang="ar-LB" sz="1800" b="0" i="0" u="none" strike="noStrike" kern="1200" cap="all" spc="100" normalizeH="0" baseline="0" noProof="0" dirty="0">
                <a:ln>
                  <a:noFill/>
                </a:ln>
                <a:solidFill>
                  <a:srgbClr val="4472C4">
                    <a:lumMod val="50000"/>
                  </a:srgbClr>
                </a:solidFill>
                <a:effectLst/>
                <a:uLnTx/>
                <a:uFillTx/>
                <a:latin typeface="Adobe Arabic" panose="02040503050201020203" pitchFamily="18" charset="-78"/>
                <a:ea typeface="+mj-ea"/>
                <a:cs typeface="Adobe Arabic" panose="02040503050201020203" pitchFamily="18" charset="-78"/>
              </a:rPr>
              <a:t>أَسْئِلَةٌ في فَهْمِ النَّصِّ وَتَحْليلِهِ</a:t>
            </a:r>
          </a:p>
        </p:txBody>
      </p:sp>
      <p:pic>
        <p:nvPicPr>
          <p:cNvPr id="6" name="Graphic 2">
            <a:extLst>
              <a:ext uri="{FF2B5EF4-FFF2-40B4-BE49-F238E27FC236}">
                <a16:creationId xmlns:a16="http://schemas.microsoft.com/office/drawing/2014/main" id="{D0FB409A-3BC8-415D-A330-0BEDEDFAB94F}"/>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3933851" y="3147903"/>
            <a:ext cx="1104236" cy="2548238"/>
          </a:xfrm>
          <a:prstGeom prst="rect">
            <a:avLst/>
          </a:prstGeom>
        </p:spPr>
      </p:pic>
      <p:pic>
        <p:nvPicPr>
          <p:cNvPr id="8" name="Graphic 3">
            <a:extLst>
              <a:ext uri="{FF2B5EF4-FFF2-40B4-BE49-F238E27FC236}">
                <a16:creationId xmlns:a16="http://schemas.microsoft.com/office/drawing/2014/main" id="{24CA298C-C909-4D37-A4A7-B8133FA81FDE}"/>
              </a:ext>
            </a:extLst>
          </p:cNvPr>
          <p:cNvPicPr>
            <a:picLocks noChangeAspect="1"/>
          </p:cNvPicPr>
          <p:nvPr/>
        </p:nvPicPr>
        <p:blipFill>
          <a:blip r:embed="rId5" cstate="print">
            <a:duotone>
              <a:schemeClr val="bg2">
                <a:shade val="45000"/>
                <a:satMod val="135000"/>
              </a:schemeClr>
              <a:prstClr val="white"/>
            </a:duotone>
            <a:extLst>
              <a:ext uri="{96DAC541-7B7A-43D3-8B79-37D633B846F1}">
                <asvg:svgBlip xmlns:asvg="http://schemas.microsoft.com/office/drawing/2016/SVG/main" r:embed="rId6"/>
              </a:ext>
            </a:extLst>
          </a:blip>
          <a:stretch>
            <a:fillRect/>
          </a:stretch>
        </p:blipFill>
        <p:spPr>
          <a:xfrm>
            <a:off x="4920833" y="2247238"/>
            <a:ext cx="1785893" cy="1695340"/>
          </a:xfrm>
          <a:prstGeom prst="rect">
            <a:avLst/>
          </a:prstGeom>
        </p:spPr>
      </p:pic>
      <p:pic>
        <p:nvPicPr>
          <p:cNvPr id="9" name="Graphic 5">
            <a:extLst>
              <a:ext uri="{FF2B5EF4-FFF2-40B4-BE49-F238E27FC236}">
                <a16:creationId xmlns:a16="http://schemas.microsoft.com/office/drawing/2014/main" id="{E472C813-95F0-444B-8DD4-F29E0E8DF238}"/>
              </a:ext>
            </a:extLst>
          </p:cNvPr>
          <p:cNvPicPr>
            <a:picLocks noChangeAspect="1"/>
          </p:cNvPicPr>
          <p:nvPr/>
        </p:nvPicPr>
        <p:blipFill>
          <a:blip r:embed="rId7" cstate="print">
            <a:extLst>
              <a:ext uri="{96DAC541-7B7A-43D3-8B79-37D633B846F1}">
                <asvg:svgBlip xmlns:asvg="http://schemas.microsoft.com/office/drawing/2016/SVG/main" r:embed="rId8"/>
              </a:ext>
            </a:extLst>
          </a:blip>
          <a:stretch>
            <a:fillRect/>
          </a:stretch>
        </p:blipFill>
        <p:spPr>
          <a:xfrm>
            <a:off x="7481319" y="2143846"/>
            <a:ext cx="585269" cy="951062"/>
          </a:xfrm>
          <a:prstGeom prst="rect">
            <a:avLst/>
          </a:prstGeom>
        </p:spPr>
      </p:pic>
      <p:pic>
        <p:nvPicPr>
          <p:cNvPr id="10" name="Graphic 4">
            <a:extLst>
              <a:ext uri="{FF2B5EF4-FFF2-40B4-BE49-F238E27FC236}">
                <a16:creationId xmlns:a16="http://schemas.microsoft.com/office/drawing/2014/main" id="{14533A1A-129B-417B-B107-AEE6B337E1AD}"/>
              </a:ext>
            </a:extLst>
          </p:cNvPr>
          <p:cNvPicPr>
            <a:picLocks noChangeAspect="1"/>
          </p:cNvPicPr>
          <p:nvPr/>
        </p:nvPicPr>
        <p:blipFill>
          <a:blip r:embed="rId9" cstate="print">
            <a:extLst>
              <a:ext uri="{96DAC541-7B7A-43D3-8B79-37D633B846F1}">
                <asvg:svgBlip xmlns:asvg="http://schemas.microsoft.com/office/drawing/2016/SVG/main" r:embed="rId10"/>
              </a:ext>
            </a:extLst>
          </a:blip>
          <a:stretch>
            <a:fillRect/>
          </a:stretch>
        </p:blipFill>
        <p:spPr>
          <a:xfrm>
            <a:off x="7029982" y="3204876"/>
            <a:ext cx="1487938" cy="2472603"/>
          </a:xfrm>
          <a:prstGeom prst="rect">
            <a:avLst/>
          </a:prstGeom>
        </p:spPr>
      </p:pic>
    </p:spTree>
    <p:extLst>
      <p:ext uri="{BB962C8B-B14F-4D97-AF65-F5344CB8AC3E}">
        <p14:creationId xmlns:p14="http://schemas.microsoft.com/office/powerpoint/2010/main" val="16485797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AB43-AAC8-41B1-92F8-98674468E5E9}"/>
              </a:ext>
            </a:extLst>
          </p:cNvPr>
          <p:cNvSpPr txBox="1"/>
          <p:nvPr/>
        </p:nvSpPr>
        <p:spPr>
          <a:xfrm>
            <a:off x="2" y="953000"/>
            <a:ext cx="12192000" cy="646331"/>
          </a:xfrm>
          <a:prstGeom prst="rect">
            <a:avLst/>
          </a:prstGeom>
          <a:solidFill>
            <a:schemeClr val="bg1">
              <a:lumMod val="95000"/>
            </a:schemeClr>
          </a:solidFill>
          <a:ln w="19050">
            <a:solidFill>
              <a:schemeClr val="bg1">
                <a:lumMod val="95000"/>
              </a:schemeClr>
            </a:solidFill>
          </a:ln>
        </p:spPr>
        <p:txBody>
          <a:bodyPr wrap="square" anchor="b">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هَلْ أَعْجَبَتْكُمُ الْقِصَّةُ؟ لِماذا؟</a:t>
            </a:r>
          </a:p>
        </p:txBody>
      </p:sp>
      <p:sp>
        <p:nvSpPr>
          <p:cNvPr id="5" name="Title 1">
            <a:extLst>
              <a:ext uri="{FF2B5EF4-FFF2-40B4-BE49-F238E27FC236}">
                <a16:creationId xmlns:a16="http://schemas.microsoft.com/office/drawing/2014/main" id="{067F9479-5E07-4375-A21E-88717378A142}"/>
              </a:ext>
            </a:extLst>
          </p:cNvPr>
          <p:cNvSpPr txBox="1">
            <a:spLocks/>
          </p:cNvSpPr>
          <p:nvPr/>
        </p:nvSpPr>
        <p:spPr>
          <a:xfrm>
            <a:off x="156119" y="6233134"/>
            <a:ext cx="2681921" cy="351391"/>
          </a:xfrm>
          <a:prstGeom prst="rect">
            <a:avLst/>
          </a:prstGeom>
          <a:solidFill>
            <a:schemeClr val="accent5">
              <a:lumMod val="20000"/>
              <a:lumOff val="80000"/>
            </a:schemeClr>
          </a:solidFill>
        </p:spPr>
        <p:txBody>
          <a:bodyPr vert="horz" lIns="91440" tIns="45720" rIns="91440" bIns="45720" rtlCol="0" anchor="ctr">
            <a:noAutofit/>
          </a:bodyPr>
          <a:lstStyle>
            <a:defPPr>
              <a:defRPr lang="en-US"/>
            </a:defPPr>
            <a:lvl1pPr marR="0" lvl="0" indent="0" algn="ctr" rtl="1" fontAlgn="auto">
              <a:lnSpc>
                <a:spcPct val="80000"/>
              </a:lnSpc>
              <a:spcBef>
                <a:spcPct val="0"/>
              </a:spcBef>
              <a:spcAft>
                <a:spcPts val="0"/>
              </a:spcAft>
              <a:buClrTx/>
              <a:buSzTx/>
              <a:buFontTx/>
              <a:buNone/>
              <a:tabLst/>
              <a:defRPr kumimoji="0" b="0" i="0" u="none" strike="noStrike" cap="all" spc="100" normalizeH="0" baseline="0">
                <a:ln>
                  <a:noFill/>
                </a:ln>
                <a:solidFill>
                  <a:srgbClr val="4472C4">
                    <a:lumMod val="50000"/>
                  </a:srgbClr>
                </a:solidFill>
                <a:effectLst/>
                <a:uLnTx/>
                <a:uFillTx/>
                <a:latin typeface="Adobe Arabic" panose="02040503050201020203" pitchFamily="18" charset="-78"/>
                <a:ea typeface="+mj-ea"/>
                <a:cs typeface="Adobe Arabic" panose="02040503050201020203" pitchFamily="18" charset="-78"/>
              </a:defRPr>
            </a:lvl1pPr>
          </a:lstStyle>
          <a:p>
            <a:r>
              <a:rPr lang="ar-LB" dirty="0"/>
              <a:t>إبْداءُ رَأْيٍ في الْقِصَّةِ</a:t>
            </a:r>
          </a:p>
        </p:txBody>
      </p:sp>
      <p:pic>
        <p:nvPicPr>
          <p:cNvPr id="6" name="Picture 5" descr="do u like the story.png">
            <a:extLst>
              <a:ext uri="{FF2B5EF4-FFF2-40B4-BE49-F238E27FC236}">
                <a16:creationId xmlns:a16="http://schemas.microsoft.com/office/drawing/2014/main" id="{946581BD-336F-46BD-919B-8C231443A271}"/>
              </a:ext>
            </a:extLst>
          </p:cNvPr>
          <p:cNvPicPr>
            <a:picLocks noChangeAspect="1"/>
          </p:cNvPicPr>
          <p:nvPr/>
        </p:nvPicPr>
        <p:blipFill>
          <a:blip r:embed="rId3" cstate="print"/>
          <a:stretch>
            <a:fillRect/>
          </a:stretch>
        </p:blipFill>
        <p:spPr>
          <a:xfrm>
            <a:off x="1079099" y="2635465"/>
            <a:ext cx="2912926" cy="2912926"/>
          </a:xfrm>
          <a:prstGeom prst="rect">
            <a:avLst/>
          </a:prstGeom>
        </p:spPr>
      </p:pic>
    </p:spTree>
    <p:extLst>
      <p:ext uri="{BB962C8B-B14F-4D97-AF65-F5344CB8AC3E}">
        <p14:creationId xmlns:p14="http://schemas.microsoft.com/office/powerpoint/2010/main" val="26313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في أَيِّ وَقْتٍ مِنَ اليوم زُجَّتِ السَّيّارَةُ</a:t>
            </a:r>
            <a:r>
              <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a:t>
            </a:r>
          </a:p>
        </p:txBody>
      </p:sp>
      <p:graphicFrame>
        <p:nvGraphicFramePr>
          <p:cNvPr id="5"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4781550" y="2469122"/>
          <a:ext cx="6395622" cy="2592709"/>
        </p:xfrm>
        <a:graphic>
          <a:graphicData uri="http://schemas.openxmlformats.org/drawingml/2006/table">
            <a:tbl>
              <a:tblPr firstRow="1" bandRow="1"/>
              <a:tblGrid>
                <a:gridCol w="5132916">
                  <a:extLst>
                    <a:ext uri="{9D8B030D-6E8A-4147-A177-3AD203B41FA5}">
                      <a16:colId xmlns:a16="http://schemas.microsoft.com/office/drawing/2014/main" val="2951217429"/>
                    </a:ext>
                  </a:extLst>
                </a:gridCol>
                <a:gridCol w="1262706">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في وَضَحِ النَّهارِ.</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 </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في ساعاتِ الصَّباحِ الْأُولى.</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عِنْدَ الظُّهْرِ.</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زُجَّتِ السَّيّارَةُ</a:t>
                      </a:r>
                      <a:r>
                        <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 عِنْدَ الْمَغيبِ.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10" name="Multiplication Sign 1">
            <a:extLst>
              <a:ext uri="{FF2B5EF4-FFF2-40B4-BE49-F238E27FC236}">
                <a16:creationId xmlns:a16="http://schemas.microsoft.com/office/drawing/2014/main" id="{57419132-8AEB-4329-8951-242BC1CF81CB}"/>
              </a:ext>
            </a:extLst>
          </p:cNvPr>
          <p:cNvSpPr/>
          <p:nvPr/>
        </p:nvSpPr>
        <p:spPr>
          <a:xfrm>
            <a:off x="10299861" y="4579373"/>
            <a:ext cx="343913" cy="384955"/>
          </a:xfrm>
          <a:prstGeom prst="mathMultiply">
            <a:avLst/>
          </a:prstGeom>
          <a:solidFill>
            <a:srgbClr val="4472C4">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002060"/>
              </a:solidFill>
              <a:effectLst/>
              <a:uLnTx/>
              <a:uFillTx/>
              <a:latin typeface="Adobe Arabic"/>
              <a:ea typeface="+mn-ea"/>
              <a:cs typeface="Adobe Arabic"/>
            </a:endParaRPr>
          </a:p>
        </p:txBody>
      </p:sp>
      <p:pic>
        <p:nvPicPr>
          <p:cNvPr id="6" name="Picture 5">
            <a:extLst>
              <a:ext uri="{FF2B5EF4-FFF2-40B4-BE49-F238E27FC236}">
                <a16:creationId xmlns:a16="http://schemas.microsoft.com/office/drawing/2014/main" id="{1485863F-1341-4B7E-85E6-6C4A329EAC2B}"/>
              </a:ext>
            </a:extLst>
          </p:cNvPr>
          <p:cNvPicPr>
            <a:picLocks noChangeAspect="1"/>
          </p:cNvPicPr>
          <p:nvPr/>
        </p:nvPicPr>
        <p:blipFill>
          <a:blip r:embed="rId4" cstate="print"/>
          <a:stretch>
            <a:fillRect/>
          </a:stretch>
        </p:blipFill>
        <p:spPr>
          <a:xfrm>
            <a:off x="618605" y="2613991"/>
            <a:ext cx="3538912" cy="22828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extLst>
      <p:ext uri="{BB962C8B-B14F-4D97-AF65-F5344CB8AC3E}">
        <p14:creationId xmlns:p14="http://schemas.microsoft.com/office/powerpoint/2010/main" val="2507287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968912A-3621-4D59-B7D5-D8AE9B2F7A3A}"/>
              </a:ext>
            </a:extLst>
          </p:cNvPr>
          <p:cNvSpPr txBox="1">
            <a:spLocks/>
          </p:cNvSpPr>
          <p:nvPr/>
        </p:nvSpPr>
        <p:spPr>
          <a:xfrm>
            <a:off x="4" y="952141"/>
            <a:ext cx="12192000" cy="712511"/>
          </a:xfrm>
          <a:prstGeom prst="rect">
            <a:avLst/>
          </a:prstGeom>
          <a:solidFill>
            <a:schemeClr val="bg1">
              <a:lumMod val="95000"/>
            </a:schemeClr>
          </a:solidFill>
        </p:spPr>
        <p:txBody>
          <a:bodyPr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LB" sz="40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	أَيْنَ دارَتْ أَحْداثُ القِصَّةِ؟ </a:t>
            </a:r>
            <a:endPar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graphicFrame>
        <p:nvGraphicFramePr>
          <p:cNvPr id="10"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3345622841"/>
              </p:ext>
            </p:extLst>
          </p:nvPr>
        </p:nvGraphicFramePr>
        <p:xfrm>
          <a:off x="4629150" y="2469122"/>
          <a:ext cx="6548022" cy="3141349"/>
        </p:xfrm>
        <a:graphic>
          <a:graphicData uri="http://schemas.openxmlformats.org/drawingml/2006/table">
            <a:tbl>
              <a:tblPr firstRow="1" bandRow="1"/>
              <a:tblGrid>
                <a:gridCol w="5308934">
                  <a:extLst>
                    <a:ext uri="{9D8B030D-6E8A-4147-A177-3AD203B41FA5}">
                      <a16:colId xmlns:a16="http://schemas.microsoft.com/office/drawing/2014/main" val="2951217429"/>
                    </a:ext>
                  </a:extLst>
                </a:gridCol>
                <a:gridCol w="1239088">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دارَتْ أَحْداثُ القِصَّةِ في مَدينَةِ جِزّين</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في قَلْعَةِ نيحا</a:t>
                      </a:r>
                      <a:r>
                        <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rPr>
                        <a:t>.</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721118">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في مَزْرَعَةٍ صَغيرةٍ معروفةٍ باسم "جبْلَيْه.</a:t>
                      </a:r>
                      <a:endParaRPr lang="ar-LB" sz="3600" b="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r" rtl="1">
                        <a:spcBef>
                          <a:spcPts val="600"/>
                        </a:spcBef>
                        <a:spcAft>
                          <a:spcPts val="0"/>
                        </a:spcAft>
                        <a:buNone/>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دارَتْ أَحْداثُ القِصَّةِ في الجَبَل.  </a:t>
                      </a:r>
                      <a:endParaRPr lang="ar-LB" sz="3600" kern="1000" dirty="0">
                        <a:solidFill>
                          <a:schemeClr val="tx1">
                            <a:lumMod val="65000"/>
                            <a:lumOff val="35000"/>
                          </a:schemeClr>
                        </a:solidFill>
                        <a:effectLst/>
                        <a:latin typeface="Adobe Arabic" panose="02040503050201020203" pitchFamily="18" charset="-78"/>
                        <a:ea typeface="Cambria" panose="02040503050406030204" pitchFamily="18" charset="0"/>
                        <a:cs typeface="Adobe Arabic" panose="02040503050201020203" pitchFamily="18" charset="-78"/>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Tree>
    <p:custDataLst>
      <p:tags r:id="rId1"/>
    </p:custDataLst>
    <p:extLst>
      <p:ext uri="{BB962C8B-B14F-4D97-AF65-F5344CB8AC3E}">
        <p14:creationId xmlns:p14="http://schemas.microsoft.com/office/powerpoint/2010/main" val="19840808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TotalTime>
  <Words>5575</Words>
  <Application>Microsoft Office PowerPoint</Application>
  <PresentationFormat>Widescreen</PresentationFormat>
  <Paragraphs>820</Paragraphs>
  <Slides>73</Slides>
  <Notes>73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73</vt:i4>
      </vt:variant>
    </vt:vector>
  </HeadingPairs>
  <TitlesOfParts>
    <vt:vector size="82" baseType="lpstr">
      <vt:lpstr>Adobe Arabic</vt:lpstr>
      <vt:lpstr>Arial</vt:lpstr>
      <vt:lpstr>Calibri</vt:lpstr>
      <vt:lpstr>Calibri Light</vt:lpstr>
      <vt:lpstr>Courier New</vt:lpstr>
      <vt:lpstr>Matura MT Script Capitals</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13</cp:revision>
  <dcterms:created xsi:type="dcterms:W3CDTF">2021-10-15T10:45:41Z</dcterms:created>
  <dcterms:modified xsi:type="dcterms:W3CDTF">2022-02-27T19:59:41Z</dcterms:modified>
</cp:coreProperties>
</file>