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7"/>
  </p:notesMasterIdLst>
  <p:sldIdLst>
    <p:sldId id="256" r:id="rId2"/>
    <p:sldId id="257" r:id="rId3"/>
    <p:sldId id="258" r:id="rId4"/>
    <p:sldId id="259" r:id="rId5"/>
    <p:sldId id="260" r:id="rId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1" roundtripDataSignature="AMtx7mjR6cRyuNgrXqTOWeT5Bzwf819dy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E7DFD5B-ECCE-4969-967F-D14AFAABB088}">
  <a:tblStyle styleId="{0E7DFD5B-ECCE-4969-967F-D14AFAABB088}"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9EFF7"/>
          </a:solidFill>
        </a:fill>
      </a:tcStyle>
    </a:wholeTbl>
    <a:band1H>
      <a:tcTxStyle/>
      <a:tcStyle>
        <a:tcBdr/>
        <a:fill>
          <a:solidFill>
            <a:srgbClr val="D0DEEF"/>
          </a:solidFill>
        </a:fill>
      </a:tcStyle>
    </a:band1H>
    <a:band2H>
      <a:tcTxStyle/>
      <a:tcStyle>
        <a:tcBdr/>
      </a:tcStyle>
    </a:band2H>
    <a:band1V>
      <a:tcTxStyle/>
      <a:tcStyle>
        <a:tcBdr/>
        <a:fill>
          <a:solidFill>
            <a:srgbClr val="D0DEEF"/>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7" d="100"/>
          <a:sy n="77" d="100"/>
        </p:scale>
        <p:origin x="883"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customschemas.google.com/relationships/presentationmetadata" Target="metadata"/><Relationship Id="rId5" Type="http://schemas.openxmlformats.org/officeDocument/2006/relationships/slide" Target="slides/slide4.xml"/><Relationship Id="rId15" Type="http://schemas.openxmlformats.org/officeDocument/2006/relationships/tableStyles" Target="tableStyles.xml"/><Relationship Id="rId4" Type="http://schemas.openxmlformats.org/officeDocument/2006/relationships/slide" Target="slides/slide3.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ar-L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8" name="Google Shape;88;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1200"/>
              <a:buFont typeface="Calibri"/>
              <a:buNone/>
            </a:pPr>
            <a:r>
              <a:rPr lang="ar-LB" b="1" u="sng"/>
              <a:t>التّسجيلُ الصّوتيُّ</a:t>
            </a:r>
            <a:endParaRPr b="1" u="sng"/>
          </a:p>
          <a:p>
            <a:pPr marL="0" lvl="0" indent="0" algn="r" rtl="1">
              <a:spcBef>
                <a:spcPts val="0"/>
              </a:spcBef>
              <a:spcAft>
                <a:spcPts val="0"/>
              </a:spcAft>
              <a:buNone/>
            </a:pPr>
            <a:r>
              <a:rPr lang="ar-LB"/>
              <a:t>قراءة الشريحة كما هي</a:t>
            </a:r>
            <a:endParaRPr/>
          </a:p>
        </p:txBody>
      </p:sp>
      <p:sp>
        <p:nvSpPr>
          <p:cNvPr id="89" name="Google Shape;89;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ar-LB" sz="1200" b="0" i="0" u="none" strike="noStrike" cap="none">
                <a:solidFill>
                  <a:srgbClr val="000000"/>
                </a:solidFill>
                <a:latin typeface="Calibri"/>
                <a:ea typeface="Calibri"/>
                <a:cs typeface="Calibri"/>
                <a:sym typeface="Calibri"/>
              </a:rPr>
              <a:t>1</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5" name="Google Shape;95;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1200"/>
              <a:buFont typeface="Calibri"/>
              <a:buNone/>
            </a:pPr>
            <a:endParaRPr/>
          </a:p>
        </p:txBody>
      </p:sp>
      <p:sp>
        <p:nvSpPr>
          <p:cNvPr id="96" name="Google Shape;96;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ar-LB" sz="1200" b="0" i="0" u="none" strike="noStrike" cap="none">
                <a:solidFill>
                  <a:srgbClr val="000000"/>
                </a:solidFill>
                <a:latin typeface="Calibri"/>
                <a:ea typeface="Calibri"/>
                <a:cs typeface="Calibri"/>
                <a:sym typeface="Calibri"/>
              </a:rPr>
              <a:t>2</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3" name="Google Shape;103;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1200"/>
              <a:buFont typeface="Calibri"/>
              <a:buNone/>
            </a:pPr>
            <a:r>
              <a:rPr lang="ar-LB" b="1" u="sng"/>
              <a:t>التّسجيلُ الصّوتيُّ</a:t>
            </a:r>
            <a:endParaRPr b="1" u="sng"/>
          </a:p>
          <a:p>
            <a:pPr marL="0" lvl="0" indent="0" algn="r" rtl="1">
              <a:spcBef>
                <a:spcPts val="0"/>
              </a:spcBef>
              <a:spcAft>
                <a:spcPts val="0"/>
              </a:spcAft>
              <a:buNone/>
            </a:pPr>
            <a:r>
              <a:rPr lang="ar-LB"/>
              <a:t>قراءة الشريحة كما هي</a:t>
            </a:r>
            <a:endParaRPr/>
          </a:p>
        </p:txBody>
      </p:sp>
      <p:sp>
        <p:nvSpPr>
          <p:cNvPr id="104" name="Google Shape;104;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ar-LB" sz="1200" b="0" i="0" u="none" strike="noStrike" cap="none">
                <a:solidFill>
                  <a:srgbClr val="000000"/>
                </a:solidFill>
                <a:latin typeface="Calibri"/>
                <a:ea typeface="Calibri"/>
                <a:cs typeface="Calibri"/>
                <a:sym typeface="Calibri"/>
              </a:rPr>
              <a:t>3</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1" name="Google Shape;111;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1200"/>
              <a:buFont typeface="Calibri"/>
              <a:buNone/>
            </a:pPr>
            <a:endParaRPr/>
          </a:p>
        </p:txBody>
      </p:sp>
      <p:sp>
        <p:nvSpPr>
          <p:cNvPr id="112" name="Google Shape;112;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ar-LB" sz="1200" b="0" i="0" u="none" strike="noStrike" cap="none">
                <a:solidFill>
                  <a:srgbClr val="000000"/>
                </a:solidFill>
                <a:latin typeface="Calibri"/>
                <a:ea typeface="Calibri"/>
                <a:cs typeface="Calibri"/>
                <a:sym typeface="Calibri"/>
              </a:rPr>
              <a:t>4</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9" name="Google Shape;119;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1200"/>
              <a:buFont typeface="Calibri"/>
              <a:buNone/>
            </a:pPr>
            <a:endParaRPr/>
          </a:p>
        </p:txBody>
      </p:sp>
      <p:sp>
        <p:nvSpPr>
          <p:cNvPr id="120" name="Google Shape;120;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ar-LB" sz="1200" b="0" i="0" u="none" strike="noStrike" cap="none">
                <a:solidFill>
                  <a:srgbClr val="000000"/>
                </a:solidFill>
                <a:latin typeface="Calibri"/>
                <a:ea typeface="Calibri"/>
                <a:cs typeface="Calibri"/>
                <a:sym typeface="Calibri"/>
              </a:rPr>
              <a:t>5</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شريحة فارغة">
  <p:cSld name="شريحة فارغة">
    <p:spTree>
      <p:nvGrpSpPr>
        <p:cNvPr id="1" name="Shape 15"/>
        <p:cNvGrpSpPr/>
        <p:nvPr/>
      </p:nvGrpSpPr>
      <p:grpSpPr>
        <a:xfrm>
          <a:off x="0" y="0"/>
          <a:ext cx="0" cy="0"/>
          <a:chOff x="0" y="0"/>
          <a:chExt cx="0" cy="0"/>
        </a:xfrm>
      </p:grpSpPr>
      <p:pic>
        <p:nvPicPr>
          <p:cNvPr id="16" name="Google Shape;16;p7"/>
          <p:cNvPicPr preferRelativeResize="0"/>
          <p:nvPr/>
        </p:nvPicPr>
        <p:blipFill rotWithShape="1">
          <a:blip r:embed="rId2">
            <a:alphaModFix/>
          </a:blip>
          <a:srcRect l="86273" t="84400" r="2211" b="3525"/>
          <a:stretch/>
        </p:blipFill>
        <p:spPr>
          <a:xfrm rot="10800000">
            <a:off x="11072089" y="62154"/>
            <a:ext cx="1068274" cy="630621"/>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7"/>
        <p:cNvGrpSpPr/>
        <p:nvPr/>
      </p:nvGrpSpPr>
      <p:grpSpPr>
        <a:xfrm>
          <a:off x="0" y="0"/>
          <a:ext cx="0" cy="0"/>
          <a:chOff x="0" y="0"/>
          <a:chExt cx="0" cy="0"/>
        </a:xfrm>
      </p:grpSpPr>
      <p:sp>
        <p:nvSpPr>
          <p:cNvPr id="68" name="Google Shape;68;p1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9" name="Google Shape;69;p16"/>
          <p:cNvSpPr>
            <a:spLocks noGrp="1"/>
          </p:cNvSpPr>
          <p:nvPr>
            <p:ph type="pic" idx="2"/>
          </p:nvPr>
        </p:nvSpPr>
        <p:spPr>
          <a:xfrm>
            <a:off x="5183188" y="987425"/>
            <a:ext cx="6172200" cy="4873625"/>
          </a:xfrm>
          <a:prstGeom prst="rect">
            <a:avLst/>
          </a:prstGeom>
          <a:noFill/>
          <a:ln>
            <a:noFill/>
          </a:ln>
        </p:spPr>
      </p:sp>
      <p:sp>
        <p:nvSpPr>
          <p:cNvPr id="70" name="Google Shape;70;p16"/>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1" name="Google Shape;71;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ar-L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4"/>
        <p:cNvGrpSpPr/>
        <p:nvPr/>
      </p:nvGrpSpPr>
      <p:grpSpPr>
        <a:xfrm>
          <a:off x="0" y="0"/>
          <a:ext cx="0" cy="0"/>
          <a:chOff x="0" y="0"/>
          <a:chExt cx="0" cy="0"/>
        </a:xfrm>
      </p:grpSpPr>
      <p:sp>
        <p:nvSpPr>
          <p:cNvPr id="75" name="Google Shape;75;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17"/>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ar-L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0"/>
        <p:cNvGrpSpPr/>
        <p:nvPr/>
      </p:nvGrpSpPr>
      <p:grpSpPr>
        <a:xfrm>
          <a:off x="0" y="0"/>
          <a:ext cx="0" cy="0"/>
          <a:chOff x="0" y="0"/>
          <a:chExt cx="0" cy="0"/>
        </a:xfrm>
      </p:grpSpPr>
      <p:sp>
        <p:nvSpPr>
          <p:cNvPr id="81" name="Google Shape;81;p18"/>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2" name="Google Shape;82;p18"/>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3" name="Google Shape;83;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ar-L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7"/>
        <p:cNvGrpSpPr/>
        <p:nvPr/>
      </p:nvGrpSpPr>
      <p:grpSpPr>
        <a:xfrm>
          <a:off x="0" y="0"/>
          <a:ext cx="0" cy="0"/>
          <a:chOff x="0" y="0"/>
          <a:chExt cx="0" cy="0"/>
        </a:xfrm>
      </p:grpSpPr>
      <p:sp>
        <p:nvSpPr>
          <p:cNvPr id="18" name="Google Shape;18;p8"/>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8"/>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0" name="Google Shape;20;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ar-L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ar-L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9"/>
        <p:cNvGrpSpPr/>
        <p:nvPr/>
      </p:nvGrpSpPr>
      <p:grpSpPr>
        <a:xfrm>
          <a:off x="0" y="0"/>
          <a:ext cx="0" cy="0"/>
          <a:chOff x="0" y="0"/>
          <a:chExt cx="0" cy="0"/>
        </a:xfrm>
      </p:grpSpPr>
      <p:sp>
        <p:nvSpPr>
          <p:cNvPr id="30" name="Google Shape;30;p10"/>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10"/>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2" name="Google Shape;32;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3" name="Google Shape;33;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ar-L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5"/>
        <p:cNvGrpSpPr/>
        <p:nvPr/>
      </p:nvGrpSpPr>
      <p:grpSpPr>
        <a:xfrm>
          <a:off x="0" y="0"/>
          <a:ext cx="0" cy="0"/>
          <a:chOff x="0" y="0"/>
          <a:chExt cx="0" cy="0"/>
        </a:xfrm>
      </p:grpSpPr>
      <p:sp>
        <p:nvSpPr>
          <p:cNvPr id="36" name="Google Shape;36;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7" name="Google Shape;37;p11"/>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8" name="Google Shape;38;p11"/>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9" name="Google Shape;39;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 name="Google Shape;40;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ar-L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2"/>
        <p:cNvGrpSpPr/>
        <p:nvPr/>
      </p:nvGrpSpPr>
      <p:grpSpPr>
        <a:xfrm>
          <a:off x="0" y="0"/>
          <a:ext cx="0" cy="0"/>
          <a:chOff x="0" y="0"/>
          <a:chExt cx="0" cy="0"/>
        </a:xfrm>
      </p:grpSpPr>
      <p:sp>
        <p:nvSpPr>
          <p:cNvPr id="43" name="Google Shape;43;p12"/>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4" name="Google Shape;44;p12"/>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12"/>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12"/>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7" name="Google Shape;47;p12"/>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ar-L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1"/>
        <p:cNvGrpSpPr/>
        <p:nvPr/>
      </p:nvGrpSpPr>
      <p:grpSpPr>
        <a:xfrm>
          <a:off x="0" y="0"/>
          <a:ext cx="0" cy="0"/>
          <a:chOff x="0" y="0"/>
          <a:chExt cx="0" cy="0"/>
        </a:xfrm>
      </p:grpSpPr>
      <p:sp>
        <p:nvSpPr>
          <p:cNvPr id="52" name="Google Shape;52;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3" name="Google Shape;53;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ar-L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6"/>
        <p:cNvGrpSpPr/>
        <p:nvPr/>
      </p:nvGrpSpPr>
      <p:grpSpPr>
        <a:xfrm>
          <a:off x="0" y="0"/>
          <a:ext cx="0" cy="0"/>
          <a:chOff x="0" y="0"/>
          <a:chExt cx="0" cy="0"/>
        </a:xfrm>
      </p:grpSpPr>
      <p:sp>
        <p:nvSpPr>
          <p:cNvPr id="57" name="Google Shape;57;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ar-L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0"/>
        <p:cNvGrpSpPr/>
        <p:nvPr/>
      </p:nvGrpSpPr>
      <p:grpSpPr>
        <a:xfrm>
          <a:off x="0" y="0"/>
          <a:ext cx="0" cy="0"/>
          <a:chOff x="0" y="0"/>
          <a:chExt cx="0" cy="0"/>
        </a:xfrm>
      </p:grpSpPr>
      <p:sp>
        <p:nvSpPr>
          <p:cNvPr id="61" name="Google Shape;61;p1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2" name="Google Shape;62;p15"/>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3" name="Google Shape;63;p15"/>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4" name="Google Shape;64;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5" name="Google Shape;65;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ar-L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ar-L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
          <p:cNvSpPr/>
          <p:nvPr/>
        </p:nvSpPr>
        <p:spPr>
          <a:xfrm>
            <a:off x="2460175" y="3429008"/>
            <a:ext cx="7271657" cy="1968007"/>
          </a:xfrm>
          <a:prstGeom prst="rect">
            <a:avLst/>
          </a:prstGeom>
          <a:solidFill>
            <a:srgbClr val="D8E2F3"/>
          </a:solidFill>
          <a:ln w="9525" cap="flat" cmpd="sng">
            <a:solidFill>
              <a:srgbClr val="B3C6E7"/>
            </a:solidFill>
            <a:prstDash val="solid"/>
            <a:miter lim="800000"/>
            <a:headEnd type="none" w="sm" len="sm"/>
            <a:tailEnd type="none" w="sm" len="sm"/>
          </a:ln>
          <a:effectLst>
            <a:outerShdw blurRad="63500" dist="38099" dir="2700000" algn="ctr" rotWithShape="0">
              <a:srgbClr val="000000">
                <a:alpha val="74901"/>
              </a:srgbClr>
            </a:outerShdw>
          </a:effectLst>
        </p:spPr>
        <p:txBody>
          <a:bodyPr spcFirstLastPara="1" wrap="square" lIns="72000" tIns="36000" rIns="72000" bIns="36000" anchor="ctr" anchorCtr="0">
            <a:noAutofit/>
          </a:bodyPr>
          <a:lstStyle/>
          <a:p>
            <a:pPr marL="0" marR="0" lvl="0" indent="0" algn="ctr" rtl="1">
              <a:spcBef>
                <a:spcPts val="0"/>
              </a:spcBef>
              <a:spcAft>
                <a:spcPts val="0"/>
              </a:spcAft>
              <a:buNone/>
            </a:pPr>
            <a:r>
              <a:rPr lang="ar-LB" sz="5400" b="0" i="0" u="none" strike="noStrike" cap="none">
                <a:solidFill>
                  <a:srgbClr val="595959"/>
                </a:solidFill>
                <a:latin typeface="Arial"/>
                <a:ea typeface="Arial"/>
                <a:cs typeface="Arial"/>
                <a:sym typeface="Arial"/>
              </a:rPr>
              <a:t>الإملاء</a:t>
            </a:r>
            <a:endParaRPr sz="5400" b="0" i="0" u="none" strike="noStrike" cap="none">
              <a:solidFill>
                <a:srgbClr val="595959"/>
              </a:solidFill>
              <a:latin typeface="Arial"/>
              <a:ea typeface="Arial"/>
              <a:cs typeface="Arial"/>
              <a:sym typeface="Arial"/>
            </a:endParaRPr>
          </a:p>
        </p:txBody>
      </p:sp>
      <p:pic>
        <p:nvPicPr>
          <p:cNvPr id="92" name="Google Shape;92;p1"/>
          <p:cNvPicPr preferRelativeResize="0"/>
          <p:nvPr/>
        </p:nvPicPr>
        <p:blipFill rotWithShape="1">
          <a:blip r:embed="rId3">
            <a:alphaModFix/>
          </a:blip>
          <a:srcRect/>
          <a:stretch/>
        </p:blipFill>
        <p:spPr>
          <a:xfrm>
            <a:off x="4286519" y="553792"/>
            <a:ext cx="3333750" cy="28765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2"/>
          <p:cNvSpPr txBox="1"/>
          <p:nvPr/>
        </p:nvSpPr>
        <p:spPr>
          <a:xfrm>
            <a:off x="0" y="733180"/>
            <a:ext cx="12192000" cy="707846"/>
          </a:xfrm>
          <a:prstGeom prst="rect">
            <a:avLst/>
          </a:prstGeom>
          <a:solidFill>
            <a:srgbClr val="B3C6E7"/>
          </a:solidFill>
          <a:ln w="19050" cap="flat" cmpd="sng">
            <a:solidFill>
              <a:srgbClr val="F2F2F2"/>
            </a:solidFill>
            <a:prstDash val="solid"/>
            <a:round/>
            <a:headEnd type="none" w="sm" len="sm"/>
            <a:tailEnd type="none" w="sm" len="sm"/>
          </a:ln>
        </p:spPr>
        <p:txBody>
          <a:bodyPr spcFirstLastPara="1" wrap="square" lIns="91425" tIns="45700" rIns="91425" bIns="45700" anchor="t" anchorCtr="0">
            <a:spAutoFit/>
          </a:bodyPr>
          <a:lstStyle/>
          <a:p>
            <a:pPr marL="0" marR="0" lvl="0" indent="0" algn="r" rtl="1">
              <a:spcBef>
                <a:spcPts val="0"/>
              </a:spcBef>
              <a:spcAft>
                <a:spcPts val="0"/>
              </a:spcAft>
              <a:buNone/>
            </a:pPr>
            <a:r>
              <a:rPr lang="ar-LB" sz="4000" b="1" i="0" u="none" strike="noStrike" cap="none" dirty="0">
                <a:solidFill>
                  <a:srgbClr val="595959"/>
                </a:solidFill>
                <a:latin typeface="Adobe Arabic" panose="02040503050201020203" pitchFamily="18" charset="-78"/>
                <a:cs typeface="Adobe Arabic" panose="02040503050201020203" pitchFamily="18" charset="-78"/>
                <a:sym typeface="Arial"/>
              </a:rPr>
              <a:t>	</a:t>
            </a:r>
            <a:r>
              <a:rPr lang="ar-LB" sz="4000" b="1" i="0" u="none" strike="noStrike" cap="none" dirty="0">
                <a:solidFill>
                  <a:srgbClr val="595959"/>
                </a:solidFill>
                <a:latin typeface="Adobe Arabic" panose="02040503050201020203" pitchFamily="18" charset="-78"/>
                <a:ea typeface="Calibri"/>
                <a:cs typeface="Adobe Arabic" panose="02040503050201020203" pitchFamily="18" charset="-78"/>
                <a:sym typeface="Calibri"/>
              </a:rPr>
              <a:t> </a:t>
            </a:r>
            <a:r>
              <a:rPr lang="ar-LB" sz="4000" b="0" i="0" u="sng" strike="noStrike" cap="none" dirty="0">
                <a:solidFill>
                  <a:schemeClr val="dk1"/>
                </a:solidFill>
                <a:latin typeface="Adobe Arabic" panose="02040503050201020203" pitchFamily="18" charset="-78"/>
                <a:cs typeface="Adobe Arabic" panose="02040503050201020203" pitchFamily="18" charset="-78"/>
                <a:sym typeface="Arial"/>
              </a:rPr>
              <a:t>أَقْرَأُ الْفِقْرَةَ الآتِيَةَ وَأَمْلَأُ الْجَدْوَلَ بِالْكَلِماتِ الّتي تَتَضَمَّنُ الْحَرْفَ المُتَقارِبَ لَفْظًا</a:t>
            </a:r>
            <a:r>
              <a:rPr lang="ar-LB" sz="4000" b="1" i="0" u="none" strike="noStrike" cap="none" dirty="0">
                <a:solidFill>
                  <a:srgbClr val="595959"/>
                </a:solidFill>
                <a:latin typeface="Adobe Arabic" panose="02040503050201020203" pitchFamily="18" charset="-78"/>
                <a:ea typeface="Calibri"/>
                <a:cs typeface="Adobe Arabic" panose="02040503050201020203" pitchFamily="18" charset="-78"/>
                <a:sym typeface="Calibri"/>
              </a:rPr>
              <a:t>:</a:t>
            </a:r>
            <a:endParaRPr sz="4000" b="1" i="0" u="none" strike="noStrike" cap="none" dirty="0">
              <a:solidFill>
                <a:srgbClr val="595959"/>
              </a:solidFill>
              <a:latin typeface="Adobe Arabic" panose="02040503050201020203" pitchFamily="18" charset="-78"/>
              <a:cs typeface="Adobe Arabic" panose="02040503050201020203" pitchFamily="18" charset="-78"/>
              <a:sym typeface="Arial"/>
            </a:endParaRPr>
          </a:p>
        </p:txBody>
      </p:sp>
      <p:sp>
        <p:nvSpPr>
          <p:cNvPr id="99" name="Google Shape;99;p2"/>
          <p:cNvSpPr/>
          <p:nvPr/>
        </p:nvSpPr>
        <p:spPr>
          <a:xfrm>
            <a:off x="850430" y="1757474"/>
            <a:ext cx="10491139" cy="1384954"/>
          </a:xfrm>
          <a:prstGeom prst="rect">
            <a:avLst/>
          </a:prstGeom>
          <a:noFill/>
          <a:ln>
            <a:noFill/>
          </a:ln>
        </p:spPr>
        <p:txBody>
          <a:bodyPr spcFirstLastPara="1" wrap="square" lIns="91425" tIns="45700" rIns="91425" bIns="45700" anchor="t" anchorCtr="0">
            <a:spAutoFit/>
          </a:bodyPr>
          <a:lstStyle/>
          <a:p>
            <a:pPr marL="0" marR="0" lvl="0" indent="0" algn="r" rtl="1">
              <a:spcBef>
                <a:spcPts val="0"/>
              </a:spcBef>
              <a:spcAft>
                <a:spcPts val="0"/>
              </a:spcAft>
              <a:buNone/>
            </a:pPr>
            <a:r>
              <a:rPr lang="ar-LB" sz="2800" b="1" i="0" u="none" strike="noStrike" cap="none" dirty="0">
                <a:solidFill>
                  <a:schemeClr val="dk1"/>
                </a:solidFill>
                <a:latin typeface="Arial"/>
                <a:ea typeface="Arial"/>
                <a:cs typeface="Arial"/>
                <a:sym typeface="Arial"/>
              </a:rPr>
              <a:t>ظَلَّت هذِهِ الأوراقُ الْخَضْراءُ تَتَمَسَّكُ بِأَغْصانِها حَتّى طَلَعَ الصّباحُ، وَسَكَتَتِ الرّيحُ. وَعِنْدَئِذٍ أَفاقَ نِزارٌ مِنْ نَوْمِهِ وَوَقَفَ على شُرْفَةِ مَنْزِلِهِ يَتَأَمَّلُ الْحَديقَةَ، فَوَجَدَ أَوْراقَ شَجَرَتِهِ مُبَعْثَرًةً على الأَرْضِ</a:t>
            </a:r>
            <a:r>
              <a:rPr lang="ar-LB" sz="2800" b="0" i="0" u="none" strike="noStrike" cap="none" dirty="0">
                <a:solidFill>
                  <a:schemeClr val="dk1"/>
                </a:solidFill>
                <a:latin typeface="Arial"/>
                <a:ea typeface="Arial"/>
                <a:cs typeface="Arial"/>
                <a:sym typeface="Arial"/>
              </a:rPr>
              <a:t>.</a:t>
            </a:r>
            <a:endParaRPr sz="2800" b="0" i="0" u="none" strike="noStrike" cap="none" dirty="0">
              <a:solidFill>
                <a:schemeClr val="dk1"/>
              </a:solidFill>
              <a:latin typeface="Arial"/>
              <a:ea typeface="Arial"/>
              <a:cs typeface="Arial"/>
              <a:sym typeface="Arial"/>
            </a:endParaRPr>
          </a:p>
        </p:txBody>
      </p:sp>
      <p:graphicFrame>
        <p:nvGraphicFramePr>
          <p:cNvPr id="100" name="Google Shape;100;p2"/>
          <p:cNvGraphicFramePr/>
          <p:nvPr>
            <p:extLst>
              <p:ext uri="{D42A27DB-BD31-4B8C-83A1-F6EECF244321}">
                <p14:modId xmlns:p14="http://schemas.microsoft.com/office/powerpoint/2010/main" val="3104869652"/>
              </p:ext>
            </p:extLst>
          </p:nvPr>
        </p:nvGraphicFramePr>
        <p:xfrm>
          <a:off x="386862" y="3027989"/>
          <a:ext cx="11278725" cy="2725780"/>
        </p:xfrm>
        <a:graphic>
          <a:graphicData uri="http://schemas.openxmlformats.org/drawingml/2006/table">
            <a:tbl>
              <a:tblPr firstRow="1" bandRow="1">
                <a:noFill/>
                <a:tableStyleId>{0E7DFD5B-ECCE-4969-967F-D14AFAABB088}</a:tableStyleId>
              </a:tblPr>
              <a:tblGrid>
                <a:gridCol w="1969475">
                  <a:extLst>
                    <a:ext uri="{9D8B030D-6E8A-4147-A177-3AD203B41FA5}">
                      <a16:colId xmlns:a16="http://schemas.microsoft.com/office/drawing/2014/main" val="20000"/>
                    </a:ext>
                  </a:extLst>
                </a:gridCol>
                <a:gridCol w="2338750">
                  <a:extLst>
                    <a:ext uri="{9D8B030D-6E8A-4147-A177-3AD203B41FA5}">
                      <a16:colId xmlns:a16="http://schemas.microsoft.com/office/drawing/2014/main" val="20001"/>
                    </a:ext>
                  </a:extLst>
                </a:gridCol>
                <a:gridCol w="2356350">
                  <a:extLst>
                    <a:ext uri="{9D8B030D-6E8A-4147-A177-3AD203B41FA5}">
                      <a16:colId xmlns:a16="http://schemas.microsoft.com/office/drawing/2014/main" val="20002"/>
                    </a:ext>
                  </a:extLst>
                </a:gridCol>
                <a:gridCol w="2409100">
                  <a:extLst>
                    <a:ext uri="{9D8B030D-6E8A-4147-A177-3AD203B41FA5}">
                      <a16:colId xmlns:a16="http://schemas.microsoft.com/office/drawing/2014/main" val="20003"/>
                    </a:ext>
                  </a:extLst>
                </a:gridCol>
                <a:gridCol w="2205050">
                  <a:extLst>
                    <a:ext uri="{9D8B030D-6E8A-4147-A177-3AD203B41FA5}">
                      <a16:colId xmlns:a16="http://schemas.microsoft.com/office/drawing/2014/main" val="20004"/>
                    </a:ext>
                  </a:extLst>
                </a:gridCol>
              </a:tblGrid>
              <a:tr h="1614350">
                <a:tc>
                  <a:txBody>
                    <a:bodyPr/>
                    <a:lstStyle/>
                    <a:p>
                      <a:pPr marL="0" marR="0" lvl="0" indent="0" algn="ctr" rtl="1">
                        <a:lnSpc>
                          <a:spcPct val="100000"/>
                        </a:lnSpc>
                        <a:spcBef>
                          <a:spcPts val="0"/>
                        </a:spcBef>
                        <a:spcAft>
                          <a:spcPts val="0"/>
                        </a:spcAft>
                        <a:buClr>
                          <a:schemeClr val="dk1"/>
                        </a:buClr>
                        <a:buSzPts val="2800"/>
                        <a:buFont typeface="Arial"/>
                        <a:buNone/>
                      </a:pPr>
                      <a:r>
                        <a:rPr lang="ar-LB" sz="2800" b="0" u="none" strike="noStrike" cap="none" dirty="0">
                          <a:latin typeface="Adobe Arabic" panose="02040503050201020203" pitchFamily="18" charset="-78"/>
                          <a:ea typeface="Arial"/>
                          <a:cs typeface="Adobe Arabic" panose="02040503050201020203" pitchFamily="18" charset="-78"/>
                          <a:sym typeface="Arial"/>
                        </a:rPr>
                        <a:t>كَلِماتٌ تَتَضَمَّنُ حَرْفًا مُتَقارِبًا لَفْظًا مَعَ الحَرْفِ </a:t>
                      </a:r>
                      <a:r>
                        <a:rPr lang="ar-LB" sz="2800" b="0" u="none" strike="noStrike" cap="none" dirty="0">
                          <a:solidFill>
                            <a:srgbClr val="FF0000"/>
                          </a:solidFill>
                          <a:latin typeface="Adobe Arabic" panose="02040503050201020203" pitchFamily="18" charset="-78"/>
                          <a:ea typeface="Arial"/>
                          <a:cs typeface="Adobe Arabic" panose="02040503050201020203" pitchFamily="18" charset="-78"/>
                          <a:sym typeface="Arial"/>
                        </a:rPr>
                        <a:t>د</a:t>
                      </a:r>
                      <a:endParaRPr sz="2800" b="0" u="none" strike="noStrike" cap="none" dirty="0">
                        <a:solidFill>
                          <a:srgbClr val="FF0000"/>
                        </a:solidFill>
                        <a:latin typeface="Adobe Arabic" panose="02040503050201020203" pitchFamily="18" charset="-78"/>
                        <a:ea typeface="Arial"/>
                        <a:cs typeface="Adobe Arabic" panose="02040503050201020203" pitchFamily="18" charset="-78"/>
                        <a:sym typeface="Arial"/>
                      </a:endParaRPr>
                    </a:p>
                  </a:txBody>
                  <a:tcPr marL="91450" marR="91450" marT="45725" marB="45725"/>
                </a:tc>
                <a:tc>
                  <a:txBody>
                    <a:bodyPr/>
                    <a:lstStyle/>
                    <a:p>
                      <a:pPr marL="0" marR="0" lvl="0" indent="0" algn="ctr" rtl="1">
                        <a:lnSpc>
                          <a:spcPct val="100000"/>
                        </a:lnSpc>
                        <a:spcBef>
                          <a:spcPts val="0"/>
                        </a:spcBef>
                        <a:spcAft>
                          <a:spcPts val="0"/>
                        </a:spcAft>
                        <a:buClr>
                          <a:schemeClr val="dk1"/>
                        </a:buClr>
                        <a:buSzPts val="2800"/>
                        <a:buFont typeface="Arial"/>
                        <a:buNone/>
                      </a:pPr>
                      <a:r>
                        <a:rPr lang="ar-LB" sz="2800" b="0" u="none" strike="noStrike" cap="none" dirty="0">
                          <a:latin typeface="Adobe Arabic" panose="02040503050201020203" pitchFamily="18" charset="-78"/>
                          <a:ea typeface="Arial"/>
                          <a:cs typeface="Adobe Arabic" panose="02040503050201020203" pitchFamily="18" charset="-78"/>
                          <a:sym typeface="Arial"/>
                        </a:rPr>
                        <a:t>كَلِماتٌ تَتَضَمَّنُ حَرْفًا مُتَقارِبًا لَفْظًا مَعَ الحَرْفِ </a:t>
                      </a:r>
                      <a:r>
                        <a:rPr lang="ar-LB" sz="2800" b="0" u="none" strike="noStrike" cap="none" dirty="0">
                          <a:solidFill>
                            <a:srgbClr val="FF0000"/>
                          </a:solidFill>
                          <a:latin typeface="Adobe Arabic" panose="02040503050201020203" pitchFamily="18" charset="-78"/>
                          <a:ea typeface="Arial"/>
                          <a:cs typeface="Adobe Arabic" panose="02040503050201020203" pitchFamily="18" charset="-78"/>
                          <a:sym typeface="Arial"/>
                        </a:rPr>
                        <a:t>ق</a:t>
                      </a:r>
                      <a:endParaRPr sz="2800" b="0" u="none" strike="noStrike" cap="none" dirty="0">
                        <a:solidFill>
                          <a:srgbClr val="FF0000"/>
                        </a:solidFill>
                        <a:latin typeface="Adobe Arabic" panose="02040503050201020203" pitchFamily="18" charset="-78"/>
                        <a:ea typeface="Arial"/>
                        <a:cs typeface="Adobe Arabic" panose="02040503050201020203" pitchFamily="18" charset="-78"/>
                        <a:sym typeface="Arial"/>
                      </a:endParaRPr>
                    </a:p>
                  </a:txBody>
                  <a:tcPr marL="91450" marR="91450" marT="45725" marB="45725"/>
                </a:tc>
                <a:tc>
                  <a:txBody>
                    <a:bodyPr/>
                    <a:lstStyle/>
                    <a:p>
                      <a:pPr marL="0" marR="0" lvl="0" indent="0" algn="ctr" rtl="1">
                        <a:lnSpc>
                          <a:spcPct val="100000"/>
                        </a:lnSpc>
                        <a:spcBef>
                          <a:spcPts val="0"/>
                        </a:spcBef>
                        <a:spcAft>
                          <a:spcPts val="0"/>
                        </a:spcAft>
                        <a:buClr>
                          <a:schemeClr val="dk1"/>
                        </a:buClr>
                        <a:buSzPts val="2800"/>
                        <a:buFont typeface="Arial"/>
                        <a:buNone/>
                      </a:pPr>
                      <a:r>
                        <a:rPr lang="ar-LB" sz="2800" b="0" u="none" strike="noStrike" cap="none" dirty="0">
                          <a:latin typeface="Adobe Arabic" panose="02040503050201020203" pitchFamily="18" charset="-78"/>
                          <a:ea typeface="Arial"/>
                          <a:cs typeface="Adobe Arabic" panose="02040503050201020203" pitchFamily="18" charset="-78"/>
                          <a:sym typeface="Arial"/>
                        </a:rPr>
                        <a:t>كَلِماتٌ تَتَضَمَّنُ حَرْفًا مُتَقارِبًا لَفْظًا مَعَ الحَرْفِ </a:t>
                      </a:r>
                      <a:r>
                        <a:rPr lang="ar-LB" sz="2800" b="0" u="none" strike="noStrike" cap="none" dirty="0">
                          <a:solidFill>
                            <a:srgbClr val="FF0000"/>
                          </a:solidFill>
                          <a:latin typeface="Adobe Arabic" panose="02040503050201020203" pitchFamily="18" charset="-78"/>
                          <a:ea typeface="Arial"/>
                          <a:cs typeface="Adobe Arabic" panose="02040503050201020203" pitchFamily="18" charset="-78"/>
                          <a:sym typeface="Arial"/>
                        </a:rPr>
                        <a:t>ذ</a:t>
                      </a:r>
                      <a:endParaRPr sz="2800" b="0" u="none" strike="noStrike" cap="none" dirty="0">
                        <a:solidFill>
                          <a:srgbClr val="FF0000"/>
                        </a:solidFill>
                        <a:latin typeface="Adobe Arabic" panose="02040503050201020203" pitchFamily="18" charset="-78"/>
                        <a:ea typeface="Arial"/>
                        <a:cs typeface="Adobe Arabic" panose="02040503050201020203" pitchFamily="18" charset="-78"/>
                        <a:sym typeface="Arial"/>
                      </a:endParaRPr>
                    </a:p>
                  </a:txBody>
                  <a:tcPr marL="91450" marR="91450" marT="45725" marB="45725"/>
                </a:tc>
                <a:tc>
                  <a:txBody>
                    <a:bodyPr/>
                    <a:lstStyle/>
                    <a:p>
                      <a:pPr marL="0" marR="0" lvl="0" indent="0" algn="ctr" rtl="1">
                        <a:lnSpc>
                          <a:spcPct val="100000"/>
                        </a:lnSpc>
                        <a:spcBef>
                          <a:spcPts val="0"/>
                        </a:spcBef>
                        <a:spcAft>
                          <a:spcPts val="0"/>
                        </a:spcAft>
                        <a:buClr>
                          <a:schemeClr val="dk1"/>
                        </a:buClr>
                        <a:buSzPts val="2800"/>
                        <a:buFont typeface="Arial"/>
                        <a:buNone/>
                      </a:pPr>
                      <a:r>
                        <a:rPr lang="ar-LB" sz="2800" b="0" u="none" strike="noStrike" cap="none" dirty="0">
                          <a:latin typeface="Adobe Arabic" panose="02040503050201020203" pitchFamily="18" charset="-78"/>
                          <a:ea typeface="Arial"/>
                          <a:cs typeface="Adobe Arabic" panose="02040503050201020203" pitchFamily="18" charset="-78"/>
                          <a:sym typeface="Arial"/>
                        </a:rPr>
                        <a:t>كَلِماتٌ تَتَضَمَّنُ حَرْفًا مُتَقارِبًا لَفْظًا مَعَ الحَرْفِ </a:t>
                      </a:r>
                      <a:r>
                        <a:rPr lang="ar-LB" sz="2800" b="0" u="none" strike="noStrike" cap="none" dirty="0">
                          <a:solidFill>
                            <a:srgbClr val="FF0000"/>
                          </a:solidFill>
                          <a:latin typeface="Adobe Arabic" panose="02040503050201020203" pitchFamily="18" charset="-78"/>
                          <a:ea typeface="Arial"/>
                          <a:cs typeface="Adobe Arabic" panose="02040503050201020203" pitchFamily="18" charset="-78"/>
                          <a:sym typeface="Arial"/>
                        </a:rPr>
                        <a:t>س</a:t>
                      </a:r>
                      <a:endParaRPr sz="2800" b="0" u="none" strike="noStrike" cap="none" dirty="0">
                        <a:solidFill>
                          <a:srgbClr val="FF0000"/>
                        </a:solidFill>
                        <a:latin typeface="Adobe Arabic" panose="02040503050201020203" pitchFamily="18" charset="-78"/>
                        <a:ea typeface="Arial"/>
                        <a:cs typeface="Adobe Arabic" panose="02040503050201020203" pitchFamily="18" charset="-78"/>
                        <a:sym typeface="Arial"/>
                      </a:endParaRPr>
                    </a:p>
                    <a:p>
                      <a:pPr marL="0" marR="0" lvl="0" indent="0" algn="l" rtl="0">
                        <a:spcBef>
                          <a:spcPts val="0"/>
                        </a:spcBef>
                        <a:spcAft>
                          <a:spcPts val="0"/>
                        </a:spcAft>
                        <a:buNone/>
                      </a:pPr>
                      <a:endParaRPr sz="1800" dirty="0">
                        <a:latin typeface="Adobe Arabic" panose="02040503050201020203" pitchFamily="18" charset="-78"/>
                        <a:cs typeface="Adobe Arabic" panose="02040503050201020203" pitchFamily="18" charset="-78"/>
                      </a:endParaRPr>
                    </a:p>
                  </a:txBody>
                  <a:tcPr marL="91450" marR="91450" marT="45725" marB="45725"/>
                </a:tc>
                <a:tc>
                  <a:txBody>
                    <a:bodyPr/>
                    <a:lstStyle/>
                    <a:p>
                      <a:pPr marL="0" marR="0" lvl="0" indent="0" algn="ctr" rtl="1">
                        <a:spcBef>
                          <a:spcPts val="0"/>
                        </a:spcBef>
                        <a:spcAft>
                          <a:spcPts val="0"/>
                        </a:spcAft>
                        <a:buNone/>
                      </a:pPr>
                      <a:r>
                        <a:rPr lang="ar-LB" sz="2800" b="0" dirty="0">
                          <a:latin typeface="Adobe Arabic" panose="02040503050201020203" pitchFamily="18" charset="-78"/>
                          <a:ea typeface="Arial"/>
                          <a:cs typeface="Adobe Arabic" panose="02040503050201020203" pitchFamily="18" charset="-78"/>
                          <a:sym typeface="Arial"/>
                        </a:rPr>
                        <a:t>كلماتٌ تَتَضَمَّنُ حَرْفًا مُتَقارِبًا لَفْظًا مَعَ الْحَرْفِ </a:t>
                      </a:r>
                      <a:r>
                        <a:rPr lang="ar-LB" sz="2800" b="0" dirty="0">
                          <a:solidFill>
                            <a:srgbClr val="FF0000"/>
                          </a:solidFill>
                          <a:latin typeface="Adobe Arabic" panose="02040503050201020203" pitchFamily="18" charset="-78"/>
                          <a:ea typeface="Arial"/>
                          <a:cs typeface="Adobe Arabic" panose="02040503050201020203" pitchFamily="18" charset="-78"/>
                          <a:sym typeface="Arial"/>
                        </a:rPr>
                        <a:t>ت</a:t>
                      </a:r>
                      <a:endParaRPr sz="2800" b="0" dirty="0">
                        <a:solidFill>
                          <a:srgbClr val="FF0000"/>
                        </a:solidFill>
                        <a:latin typeface="Adobe Arabic" panose="02040503050201020203" pitchFamily="18" charset="-78"/>
                        <a:ea typeface="Arial"/>
                        <a:cs typeface="Adobe Arabic" panose="02040503050201020203" pitchFamily="18" charset="-78"/>
                        <a:sym typeface="Arial"/>
                      </a:endParaRPr>
                    </a:p>
                  </a:txBody>
                  <a:tcPr marL="91450" marR="91450" marT="45725" marB="45725"/>
                </a:tc>
                <a:extLst>
                  <a:ext uri="{0D108BD9-81ED-4DB2-BD59-A6C34878D82A}">
                    <a16:rowId xmlns:a16="http://schemas.microsoft.com/office/drawing/2014/main" val="10000"/>
                  </a:ext>
                </a:extLst>
              </a:tr>
              <a:tr h="1079850">
                <a:tc>
                  <a:txBody>
                    <a:bodyPr/>
                    <a:lstStyle/>
                    <a:p>
                      <a:pPr marL="0" marR="0" lvl="0" indent="0" algn="ctr" rtl="1">
                        <a:spcBef>
                          <a:spcPts val="0"/>
                        </a:spcBef>
                        <a:spcAft>
                          <a:spcPts val="0"/>
                        </a:spcAft>
                        <a:buNone/>
                      </a:pPr>
                      <a:endParaRPr sz="3200" b="1">
                        <a:solidFill>
                          <a:srgbClr val="FF0000"/>
                        </a:solidFill>
                        <a:latin typeface="Adobe Arabic" panose="02040503050201020203" pitchFamily="18" charset="-78"/>
                        <a:ea typeface="Arial"/>
                        <a:cs typeface="Adobe Arabic" panose="02040503050201020203" pitchFamily="18" charset="-78"/>
                        <a:sym typeface="Arial"/>
                      </a:endParaRPr>
                    </a:p>
                  </a:txBody>
                  <a:tcPr marL="91450" marR="91450" marT="45725" marB="45725"/>
                </a:tc>
                <a:tc>
                  <a:txBody>
                    <a:bodyPr/>
                    <a:lstStyle/>
                    <a:p>
                      <a:pPr marL="0" marR="0" lvl="0" indent="0" algn="ctr" rtl="1">
                        <a:spcBef>
                          <a:spcPts val="0"/>
                        </a:spcBef>
                        <a:spcAft>
                          <a:spcPts val="0"/>
                        </a:spcAft>
                        <a:buNone/>
                      </a:pPr>
                      <a:endParaRPr sz="2400" b="1">
                        <a:latin typeface="Adobe Arabic" panose="02040503050201020203" pitchFamily="18" charset="-78"/>
                        <a:ea typeface="Arial"/>
                        <a:cs typeface="Adobe Arabic" panose="02040503050201020203" pitchFamily="18" charset="-78"/>
                        <a:sym typeface="Arial"/>
                      </a:endParaRPr>
                    </a:p>
                  </a:txBody>
                  <a:tcPr marL="91450" marR="91450" marT="45725" marB="45725"/>
                </a:tc>
                <a:tc>
                  <a:txBody>
                    <a:bodyPr/>
                    <a:lstStyle/>
                    <a:p>
                      <a:pPr marL="0" marR="0" lvl="0" indent="0" algn="ctr" rtl="1">
                        <a:spcBef>
                          <a:spcPts val="0"/>
                        </a:spcBef>
                        <a:spcAft>
                          <a:spcPts val="0"/>
                        </a:spcAft>
                        <a:buNone/>
                      </a:pPr>
                      <a:endParaRPr sz="2400" b="1">
                        <a:latin typeface="Adobe Arabic" panose="02040503050201020203" pitchFamily="18" charset="-78"/>
                        <a:ea typeface="Arial"/>
                        <a:cs typeface="Adobe Arabic" panose="02040503050201020203" pitchFamily="18" charset="-78"/>
                        <a:sym typeface="Arial"/>
                      </a:endParaRPr>
                    </a:p>
                  </a:txBody>
                  <a:tcPr marL="91450" marR="91450" marT="45725" marB="45725"/>
                </a:tc>
                <a:tc>
                  <a:txBody>
                    <a:bodyPr/>
                    <a:lstStyle/>
                    <a:p>
                      <a:pPr marL="0" marR="0" lvl="0" indent="0" algn="ctr" rtl="1">
                        <a:spcBef>
                          <a:spcPts val="0"/>
                        </a:spcBef>
                        <a:spcAft>
                          <a:spcPts val="0"/>
                        </a:spcAft>
                        <a:buNone/>
                      </a:pPr>
                      <a:endParaRPr sz="3200" b="1">
                        <a:solidFill>
                          <a:schemeClr val="dk1"/>
                        </a:solidFill>
                        <a:latin typeface="Adobe Arabic" panose="02040503050201020203" pitchFamily="18" charset="-78"/>
                        <a:ea typeface="Arial"/>
                        <a:cs typeface="Adobe Arabic" panose="02040503050201020203" pitchFamily="18" charset="-78"/>
                        <a:sym typeface="Arial"/>
                      </a:endParaRPr>
                    </a:p>
                  </a:txBody>
                  <a:tcPr marL="91450" marR="91450" marT="45725" marB="45725"/>
                </a:tc>
                <a:tc>
                  <a:txBody>
                    <a:bodyPr/>
                    <a:lstStyle/>
                    <a:p>
                      <a:pPr marL="0" marR="0" lvl="0" indent="0" algn="ctr" rtl="1">
                        <a:spcBef>
                          <a:spcPts val="0"/>
                        </a:spcBef>
                        <a:spcAft>
                          <a:spcPts val="0"/>
                        </a:spcAft>
                        <a:buNone/>
                      </a:pPr>
                      <a:endParaRPr sz="2400" b="1" dirty="0">
                        <a:latin typeface="Adobe Arabic" panose="02040503050201020203" pitchFamily="18" charset="-78"/>
                        <a:ea typeface="Arial"/>
                        <a:cs typeface="Adobe Arabic" panose="02040503050201020203" pitchFamily="18" charset="-78"/>
                        <a:sym typeface="Arial"/>
                      </a:endParaRPr>
                    </a:p>
                  </a:txBody>
                  <a:tcPr marL="91450" marR="91450" marT="45725" marB="45725"/>
                </a:tc>
                <a:extLst>
                  <a:ext uri="{0D108BD9-81ED-4DB2-BD59-A6C34878D82A}">
                    <a16:rowId xmlns:a16="http://schemas.microsoft.com/office/drawing/2014/main" val="10001"/>
                  </a:ext>
                </a:extLst>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3"/>
          <p:cNvSpPr txBox="1"/>
          <p:nvPr/>
        </p:nvSpPr>
        <p:spPr>
          <a:xfrm>
            <a:off x="0" y="733180"/>
            <a:ext cx="12192000" cy="707846"/>
          </a:xfrm>
          <a:prstGeom prst="rect">
            <a:avLst/>
          </a:prstGeom>
          <a:solidFill>
            <a:srgbClr val="B3C6E7"/>
          </a:solidFill>
          <a:ln w="19050" cap="flat" cmpd="sng">
            <a:solidFill>
              <a:srgbClr val="F2F2F2"/>
            </a:solidFill>
            <a:prstDash val="solid"/>
            <a:round/>
            <a:headEnd type="none" w="sm" len="sm"/>
            <a:tailEnd type="none" w="sm" len="sm"/>
          </a:ln>
        </p:spPr>
        <p:txBody>
          <a:bodyPr spcFirstLastPara="1" wrap="square" lIns="91425" tIns="45700" rIns="91425" bIns="45700" anchor="t" anchorCtr="0">
            <a:spAutoFit/>
          </a:bodyPr>
          <a:lstStyle/>
          <a:p>
            <a:pPr marL="0" marR="0" lvl="0" indent="0" algn="r" rtl="1">
              <a:spcBef>
                <a:spcPts val="0"/>
              </a:spcBef>
              <a:spcAft>
                <a:spcPts val="0"/>
              </a:spcAft>
              <a:buNone/>
            </a:pPr>
            <a:r>
              <a:rPr lang="ar-LB" sz="4000" b="1" i="0" u="none" strike="noStrike" cap="none" dirty="0">
                <a:solidFill>
                  <a:srgbClr val="595959"/>
                </a:solidFill>
                <a:latin typeface="Adobe Arabic" panose="02040503050201020203" pitchFamily="18" charset="-78"/>
                <a:cs typeface="Adobe Arabic" panose="02040503050201020203" pitchFamily="18" charset="-78"/>
                <a:sym typeface="Arial"/>
              </a:rPr>
              <a:t>	</a:t>
            </a:r>
            <a:r>
              <a:rPr lang="ar-LB" sz="4000" b="1" i="0" u="none" strike="noStrike" cap="none" dirty="0">
                <a:solidFill>
                  <a:srgbClr val="595959"/>
                </a:solidFill>
                <a:latin typeface="Adobe Arabic" panose="02040503050201020203" pitchFamily="18" charset="-78"/>
                <a:ea typeface="Calibri"/>
                <a:cs typeface="Adobe Arabic" panose="02040503050201020203" pitchFamily="18" charset="-78"/>
                <a:sym typeface="Calibri"/>
              </a:rPr>
              <a:t> </a:t>
            </a:r>
            <a:r>
              <a:rPr lang="ar-LB" sz="4000" b="0" i="0" u="sng" strike="noStrike" cap="none" dirty="0">
                <a:solidFill>
                  <a:schemeClr val="dk1"/>
                </a:solidFill>
                <a:latin typeface="Adobe Arabic" panose="02040503050201020203" pitchFamily="18" charset="-78"/>
                <a:cs typeface="Adobe Arabic" panose="02040503050201020203" pitchFamily="18" charset="-78"/>
                <a:sym typeface="Arial"/>
              </a:rPr>
              <a:t>أَقْرَأُ الْفِقْرَةَ الآتِيَةَ وَأَمْلَأُ الْجَدْوَلَ بِالْكَلِماتِ الّتي تَتَضَمَّنُ الْحَرْفَ المُتَقارِبَ لَفْظًا</a:t>
            </a:r>
            <a:r>
              <a:rPr lang="ar-LB" sz="4000" b="1" i="0" u="none" strike="noStrike" cap="none" dirty="0">
                <a:solidFill>
                  <a:srgbClr val="595959"/>
                </a:solidFill>
                <a:latin typeface="Adobe Arabic" panose="02040503050201020203" pitchFamily="18" charset="-78"/>
                <a:ea typeface="Calibri"/>
                <a:cs typeface="Adobe Arabic" panose="02040503050201020203" pitchFamily="18" charset="-78"/>
                <a:sym typeface="Calibri"/>
              </a:rPr>
              <a:t>:</a:t>
            </a:r>
            <a:endParaRPr sz="4000" b="1" i="0" u="none" strike="noStrike" cap="none" dirty="0">
              <a:solidFill>
                <a:srgbClr val="595959"/>
              </a:solidFill>
              <a:latin typeface="Adobe Arabic" panose="02040503050201020203" pitchFamily="18" charset="-78"/>
              <a:cs typeface="Adobe Arabic" panose="02040503050201020203" pitchFamily="18" charset="-78"/>
              <a:sym typeface="Arial"/>
            </a:endParaRPr>
          </a:p>
        </p:txBody>
      </p:sp>
      <p:graphicFrame>
        <p:nvGraphicFramePr>
          <p:cNvPr id="108" name="Google Shape;108;p3"/>
          <p:cNvGraphicFramePr/>
          <p:nvPr>
            <p:extLst>
              <p:ext uri="{D42A27DB-BD31-4B8C-83A1-F6EECF244321}">
                <p14:modId xmlns:p14="http://schemas.microsoft.com/office/powerpoint/2010/main" val="3457256882"/>
              </p:ext>
            </p:extLst>
          </p:nvPr>
        </p:nvGraphicFramePr>
        <p:xfrm>
          <a:off x="602619" y="3141188"/>
          <a:ext cx="11278725" cy="2956580"/>
        </p:xfrm>
        <a:graphic>
          <a:graphicData uri="http://schemas.openxmlformats.org/drawingml/2006/table">
            <a:tbl>
              <a:tblPr firstRow="1" bandRow="1">
                <a:noFill/>
                <a:tableStyleId>{0E7DFD5B-ECCE-4969-967F-D14AFAABB088}</a:tableStyleId>
              </a:tblPr>
              <a:tblGrid>
                <a:gridCol w="1969475">
                  <a:extLst>
                    <a:ext uri="{9D8B030D-6E8A-4147-A177-3AD203B41FA5}">
                      <a16:colId xmlns:a16="http://schemas.microsoft.com/office/drawing/2014/main" val="20000"/>
                    </a:ext>
                  </a:extLst>
                </a:gridCol>
                <a:gridCol w="2338750">
                  <a:extLst>
                    <a:ext uri="{9D8B030D-6E8A-4147-A177-3AD203B41FA5}">
                      <a16:colId xmlns:a16="http://schemas.microsoft.com/office/drawing/2014/main" val="20001"/>
                    </a:ext>
                  </a:extLst>
                </a:gridCol>
                <a:gridCol w="2356350">
                  <a:extLst>
                    <a:ext uri="{9D8B030D-6E8A-4147-A177-3AD203B41FA5}">
                      <a16:colId xmlns:a16="http://schemas.microsoft.com/office/drawing/2014/main" val="20002"/>
                    </a:ext>
                  </a:extLst>
                </a:gridCol>
                <a:gridCol w="2409100">
                  <a:extLst>
                    <a:ext uri="{9D8B030D-6E8A-4147-A177-3AD203B41FA5}">
                      <a16:colId xmlns:a16="http://schemas.microsoft.com/office/drawing/2014/main" val="20003"/>
                    </a:ext>
                  </a:extLst>
                </a:gridCol>
                <a:gridCol w="2205050">
                  <a:extLst>
                    <a:ext uri="{9D8B030D-6E8A-4147-A177-3AD203B41FA5}">
                      <a16:colId xmlns:a16="http://schemas.microsoft.com/office/drawing/2014/main" val="20004"/>
                    </a:ext>
                  </a:extLst>
                </a:gridCol>
              </a:tblGrid>
              <a:tr h="1614350">
                <a:tc>
                  <a:txBody>
                    <a:bodyPr/>
                    <a:lstStyle/>
                    <a:p>
                      <a:pPr marL="0" marR="0" lvl="0" indent="0" algn="ctr" rtl="1">
                        <a:lnSpc>
                          <a:spcPct val="100000"/>
                        </a:lnSpc>
                        <a:spcBef>
                          <a:spcPts val="0"/>
                        </a:spcBef>
                        <a:spcAft>
                          <a:spcPts val="0"/>
                        </a:spcAft>
                        <a:buClr>
                          <a:schemeClr val="dk1"/>
                        </a:buClr>
                        <a:buSzPts val="2800"/>
                        <a:buFont typeface="Arial"/>
                        <a:buNone/>
                      </a:pPr>
                      <a:r>
                        <a:rPr lang="ar-LB" sz="2800" b="0" u="none" strike="noStrike" cap="none" dirty="0">
                          <a:latin typeface="Adobe Arabic" panose="02040503050201020203" pitchFamily="18" charset="-78"/>
                          <a:ea typeface="Arial"/>
                          <a:cs typeface="Adobe Arabic" panose="02040503050201020203" pitchFamily="18" charset="-78"/>
                          <a:sym typeface="Arial"/>
                        </a:rPr>
                        <a:t>كَلِماتٌ تَتَضَمَّنُ حَرْفًا مُتَقارِبًا لَفْظًا مَعَ الحَرْفِ </a:t>
                      </a:r>
                      <a:r>
                        <a:rPr lang="ar-LB" sz="2800" b="0" dirty="0">
                          <a:solidFill>
                            <a:srgbClr val="FF0000"/>
                          </a:solidFill>
                          <a:latin typeface="Adobe Arabic" panose="02040503050201020203" pitchFamily="18" charset="-78"/>
                          <a:ea typeface="Arial"/>
                          <a:cs typeface="Adobe Arabic" panose="02040503050201020203" pitchFamily="18" charset="-78"/>
                          <a:sym typeface="Arial"/>
                        </a:rPr>
                        <a:t>د</a:t>
                      </a:r>
                      <a:endParaRPr sz="2800" b="0" dirty="0">
                        <a:solidFill>
                          <a:srgbClr val="FF0000"/>
                        </a:solidFill>
                        <a:latin typeface="Adobe Arabic" panose="02040503050201020203" pitchFamily="18" charset="-78"/>
                        <a:ea typeface="Arial"/>
                        <a:cs typeface="Adobe Arabic" panose="02040503050201020203" pitchFamily="18" charset="-78"/>
                        <a:sym typeface="Arial"/>
                      </a:endParaRPr>
                    </a:p>
                  </a:txBody>
                  <a:tcPr marL="91450" marR="91450" marT="45725" marB="45725"/>
                </a:tc>
                <a:tc>
                  <a:txBody>
                    <a:bodyPr/>
                    <a:lstStyle/>
                    <a:p>
                      <a:pPr marL="0" marR="0" lvl="0" indent="0" algn="ctr" rtl="1">
                        <a:lnSpc>
                          <a:spcPct val="100000"/>
                        </a:lnSpc>
                        <a:spcBef>
                          <a:spcPts val="0"/>
                        </a:spcBef>
                        <a:spcAft>
                          <a:spcPts val="0"/>
                        </a:spcAft>
                        <a:buClr>
                          <a:schemeClr val="dk1"/>
                        </a:buClr>
                        <a:buSzPts val="2800"/>
                        <a:buFont typeface="Arial"/>
                        <a:buNone/>
                      </a:pPr>
                      <a:r>
                        <a:rPr lang="ar-LB" sz="2800" b="0" u="none" strike="noStrike" cap="none" dirty="0">
                          <a:latin typeface="Adobe Arabic" panose="02040503050201020203" pitchFamily="18" charset="-78"/>
                          <a:ea typeface="Arial"/>
                          <a:cs typeface="Adobe Arabic" panose="02040503050201020203" pitchFamily="18" charset="-78"/>
                          <a:sym typeface="Arial"/>
                        </a:rPr>
                        <a:t>كَلِماتٌ تَتَضَمَّنُ حَرْفًا مُتَقارِبًا لَفْظًا مَعَ الحَرْفِ </a:t>
                      </a:r>
                      <a:r>
                        <a:rPr lang="ar-LB" sz="2800" b="0" dirty="0">
                          <a:solidFill>
                            <a:srgbClr val="FF0000"/>
                          </a:solidFill>
                          <a:latin typeface="Adobe Arabic" panose="02040503050201020203" pitchFamily="18" charset="-78"/>
                          <a:ea typeface="Arial"/>
                          <a:cs typeface="Adobe Arabic" panose="02040503050201020203" pitchFamily="18" charset="-78"/>
                          <a:sym typeface="Arial"/>
                        </a:rPr>
                        <a:t>ق</a:t>
                      </a:r>
                      <a:endParaRPr sz="2800" b="0" dirty="0">
                        <a:solidFill>
                          <a:srgbClr val="FF0000"/>
                        </a:solidFill>
                        <a:latin typeface="Adobe Arabic" panose="02040503050201020203" pitchFamily="18" charset="-78"/>
                        <a:ea typeface="Arial"/>
                        <a:cs typeface="Adobe Arabic" panose="02040503050201020203" pitchFamily="18" charset="-78"/>
                        <a:sym typeface="Arial"/>
                      </a:endParaRPr>
                    </a:p>
                  </a:txBody>
                  <a:tcPr marL="91450" marR="91450" marT="45725" marB="45725"/>
                </a:tc>
                <a:tc>
                  <a:txBody>
                    <a:bodyPr/>
                    <a:lstStyle/>
                    <a:p>
                      <a:pPr marL="0" marR="0" lvl="0" indent="0" algn="ctr" rtl="1">
                        <a:lnSpc>
                          <a:spcPct val="100000"/>
                        </a:lnSpc>
                        <a:spcBef>
                          <a:spcPts val="0"/>
                        </a:spcBef>
                        <a:spcAft>
                          <a:spcPts val="0"/>
                        </a:spcAft>
                        <a:buClr>
                          <a:schemeClr val="dk1"/>
                        </a:buClr>
                        <a:buSzPts val="2800"/>
                        <a:buFont typeface="Arial"/>
                        <a:buNone/>
                      </a:pPr>
                      <a:r>
                        <a:rPr lang="ar-LB" sz="2800" b="0" u="none" strike="noStrike" cap="none" dirty="0">
                          <a:latin typeface="Adobe Arabic" panose="02040503050201020203" pitchFamily="18" charset="-78"/>
                          <a:ea typeface="Arial"/>
                          <a:cs typeface="Adobe Arabic" panose="02040503050201020203" pitchFamily="18" charset="-78"/>
                          <a:sym typeface="Arial"/>
                        </a:rPr>
                        <a:t>كَلِماتٌ تَتَضَمَّنُ حَرْفًا مُتَقارِبًا لَفْظًا مَعَ الحَرْفِ </a:t>
                      </a:r>
                      <a:r>
                        <a:rPr lang="ar-LB" sz="2800" b="0" dirty="0">
                          <a:solidFill>
                            <a:srgbClr val="FF0000"/>
                          </a:solidFill>
                          <a:latin typeface="Adobe Arabic" panose="02040503050201020203" pitchFamily="18" charset="-78"/>
                          <a:ea typeface="Arial"/>
                          <a:cs typeface="Adobe Arabic" panose="02040503050201020203" pitchFamily="18" charset="-78"/>
                          <a:sym typeface="Arial"/>
                        </a:rPr>
                        <a:t>ذ</a:t>
                      </a:r>
                      <a:endParaRPr sz="2800" b="0" dirty="0">
                        <a:solidFill>
                          <a:srgbClr val="FF0000"/>
                        </a:solidFill>
                        <a:latin typeface="Adobe Arabic" panose="02040503050201020203" pitchFamily="18" charset="-78"/>
                        <a:ea typeface="Arial"/>
                        <a:cs typeface="Adobe Arabic" panose="02040503050201020203" pitchFamily="18" charset="-78"/>
                        <a:sym typeface="Arial"/>
                      </a:endParaRPr>
                    </a:p>
                  </a:txBody>
                  <a:tcPr marL="91450" marR="91450" marT="45725" marB="45725"/>
                </a:tc>
                <a:tc>
                  <a:txBody>
                    <a:bodyPr/>
                    <a:lstStyle/>
                    <a:p>
                      <a:pPr marL="0" marR="0" lvl="0" indent="0" algn="ctr" rtl="1">
                        <a:lnSpc>
                          <a:spcPct val="100000"/>
                        </a:lnSpc>
                        <a:spcBef>
                          <a:spcPts val="0"/>
                        </a:spcBef>
                        <a:spcAft>
                          <a:spcPts val="0"/>
                        </a:spcAft>
                        <a:buClr>
                          <a:schemeClr val="dk1"/>
                        </a:buClr>
                        <a:buSzPts val="2800"/>
                        <a:buFont typeface="Arial"/>
                        <a:buNone/>
                      </a:pPr>
                      <a:r>
                        <a:rPr lang="ar-LB" sz="2800" b="0" u="none" strike="noStrike" cap="none" dirty="0">
                          <a:latin typeface="Adobe Arabic" panose="02040503050201020203" pitchFamily="18" charset="-78"/>
                          <a:ea typeface="Arial"/>
                          <a:cs typeface="Adobe Arabic" panose="02040503050201020203" pitchFamily="18" charset="-78"/>
                          <a:sym typeface="Arial"/>
                        </a:rPr>
                        <a:t>كَلِماتٌ تَتَضَمَّنُ حَرْفًا مُتَقارِبًا لَفْظًا مَعَ الحَرْفِ </a:t>
                      </a:r>
                      <a:r>
                        <a:rPr lang="ar-LB" sz="2800" b="0" dirty="0">
                          <a:solidFill>
                            <a:srgbClr val="FF0000"/>
                          </a:solidFill>
                          <a:latin typeface="Adobe Arabic" panose="02040503050201020203" pitchFamily="18" charset="-78"/>
                          <a:ea typeface="Arial"/>
                          <a:cs typeface="Adobe Arabic" panose="02040503050201020203" pitchFamily="18" charset="-78"/>
                          <a:sym typeface="Arial"/>
                        </a:rPr>
                        <a:t>س</a:t>
                      </a:r>
                      <a:endParaRPr sz="2800" b="0" dirty="0">
                        <a:solidFill>
                          <a:srgbClr val="FF0000"/>
                        </a:solidFill>
                        <a:latin typeface="Adobe Arabic" panose="02040503050201020203" pitchFamily="18" charset="-78"/>
                        <a:ea typeface="Arial"/>
                        <a:cs typeface="Adobe Arabic" panose="02040503050201020203" pitchFamily="18" charset="-78"/>
                        <a:sym typeface="Arial"/>
                      </a:endParaRPr>
                    </a:p>
                    <a:p>
                      <a:pPr marL="0" marR="0" lvl="0" indent="0" algn="l" rtl="0">
                        <a:spcBef>
                          <a:spcPts val="0"/>
                        </a:spcBef>
                        <a:spcAft>
                          <a:spcPts val="0"/>
                        </a:spcAft>
                        <a:buNone/>
                      </a:pPr>
                      <a:endParaRPr sz="1800" dirty="0">
                        <a:latin typeface="Adobe Arabic" panose="02040503050201020203" pitchFamily="18" charset="-78"/>
                        <a:cs typeface="Adobe Arabic" panose="02040503050201020203" pitchFamily="18" charset="-78"/>
                      </a:endParaRPr>
                    </a:p>
                  </a:txBody>
                  <a:tcPr marL="91450" marR="91450" marT="45725" marB="45725"/>
                </a:tc>
                <a:tc>
                  <a:txBody>
                    <a:bodyPr/>
                    <a:lstStyle/>
                    <a:p>
                      <a:pPr marL="0" marR="0" lvl="0" indent="0" algn="ctr" rtl="1">
                        <a:spcBef>
                          <a:spcPts val="0"/>
                        </a:spcBef>
                        <a:spcAft>
                          <a:spcPts val="0"/>
                        </a:spcAft>
                        <a:buNone/>
                      </a:pPr>
                      <a:r>
                        <a:rPr lang="ar-LB" sz="2800" b="0" u="none" strike="noStrike" cap="none" dirty="0">
                          <a:latin typeface="Adobe Arabic" panose="02040503050201020203" pitchFamily="18" charset="-78"/>
                          <a:ea typeface="Arial"/>
                          <a:cs typeface="Adobe Arabic" panose="02040503050201020203" pitchFamily="18" charset="-78"/>
                          <a:sym typeface="Arial"/>
                        </a:rPr>
                        <a:t>كَلِماتٌ تَتَضَمَّنُ حَرْفًا مُتَقارِبًا لَفْظًا مَعَ الحَرْفِ </a:t>
                      </a:r>
                      <a:r>
                        <a:rPr lang="ar-LB" sz="2800" b="0" dirty="0">
                          <a:solidFill>
                            <a:srgbClr val="FF0000"/>
                          </a:solidFill>
                          <a:latin typeface="Adobe Arabic" panose="02040503050201020203" pitchFamily="18" charset="-78"/>
                          <a:ea typeface="Arial"/>
                          <a:cs typeface="Adobe Arabic" panose="02040503050201020203" pitchFamily="18" charset="-78"/>
                          <a:sym typeface="Arial"/>
                        </a:rPr>
                        <a:t>ت</a:t>
                      </a:r>
                      <a:endParaRPr sz="2800" b="0" dirty="0">
                        <a:solidFill>
                          <a:srgbClr val="FF0000"/>
                        </a:solidFill>
                        <a:latin typeface="Adobe Arabic" panose="02040503050201020203" pitchFamily="18" charset="-78"/>
                        <a:ea typeface="Arial"/>
                        <a:cs typeface="Adobe Arabic" panose="02040503050201020203" pitchFamily="18" charset="-78"/>
                        <a:sym typeface="Arial"/>
                      </a:endParaRPr>
                    </a:p>
                  </a:txBody>
                  <a:tcPr marL="91450" marR="91450" marT="45725" marB="45725"/>
                </a:tc>
                <a:extLst>
                  <a:ext uri="{0D108BD9-81ED-4DB2-BD59-A6C34878D82A}">
                    <a16:rowId xmlns:a16="http://schemas.microsoft.com/office/drawing/2014/main" val="10000"/>
                  </a:ext>
                </a:extLst>
              </a:tr>
              <a:tr h="1079850">
                <a:tc>
                  <a:txBody>
                    <a:bodyPr/>
                    <a:lstStyle/>
                    <a:p>
                      <a:pPr marL="0" marR="0" lvl="0" indent="0" algn="ctr" rtl="1">
                        <a:spcBef>
                          <a:spcPts val="0"/>
                        </a:spcBef>
                        <a:spcAft>
                          <a:spcPts val="0"/>
                        </a:spcAft>
                        <a:buNone/>
                      </a:pPr>
                      <a:r>
                        <a:rPr lang="ar-LB" sz="3200" b="1">
                          <a:solidFill>
                            <a:schemeClr val="dk1"/>
                          </a:solidFill>
                          <a:latin typeface="Adobe Arabic" panose="02040503050201020203" pitchFamily="18" charset="-78"/>
                          <a:ea typeface="Arial"/>
                          <a:cs typeface="Adobe Arabic" panose="02040503050201020203" pitchFamily="18" charset="-78"/>
                          <a:sym typeface="Arial"/>
                        </a:rPr>
                        <a:t>ال</a:t>
                      </a:r>
                      <a:r>
                        <a:rPr lang="ar-LB" sz="3200" b="1">
                          <a:solidFill>
                            <a:srgbClr val="FF0000"/>
                          </a:solidFill>
                          <a:latin typeface="Adobe Arabic" panose="02040503050201020203" pitchFamily="18" charset="-78"/>
                          <a:ea typeface="Arial"/>
                          <a:cs typeface="Adobe Arabic" panose="02040503050201020203" pitchFamily="18" charset="-78"/>
                          <a:sym typeface="Arial"/>
                        </a:rPr>
                        <a:t>خض</a:t>
                      </a:r>
                      <a:r>
                        <a:rPr lang="ar-LB" sz="3200" b="1">
                          <a:solidFill>
                            <a:schemeClr val="dk1"/>
                          </a:solidFill>
                          <a:latin typeface="Adobe Arabic" panose="02040503050201020203" pitchFamily="18" charset="-78"/>
                          <a:ea typeface="Arial"/>
                          <a:cs typeface="Adobe Arabic" panose="02040503050201020203" pitchFamily="18" charset="-78"/>
                          <a:sym typeface="Arial"/>
                        </a:rPr>
                        <a:t>راء</a:t>
                      </a:r>
                      <a:endParaRPr>
                        <a:latin typeface="Adobe Arabic" panose="02040503050201020203" pitchFamily="18" charset="-78"/>
                        <a:cs typeface="Adobe Arabic" panose="02040503050201020203" pitchFamily="18" charset="-78"/>
                      </a:endParaRPr>
                    </a:p>
                    <a:p>
                      <a:pPr marL="0" marR="0" lvl="0" indent="0" algn="ctr" rtl="1">
                        <a:spcBef>
                          <a:spcPts val="0"/>
                        </a:spcBef>
                        <a:spcAft>
                          <a:spcPts val="0"/>
                        </a:spcAft>
                        <a:buNone/>
                      </a:pPr>
                      <a:r>
                        <a:rPr lang="ar-LB" sz="3200" b="1">
                          <a:latin typeface="Adobe Arabic" panose="02040503050201020203" pitchFamily="18" charset="-78"/>
                          <a:ea typeface="Arial"/>
                          <a:cs typeface="Adobe Arabic" panose="02040503050201020203" pitchFamily="18" charset="-78"/>
                          <a:sym typeface="Arial"/>
                        </a:rPr>
                        <a:t>الأر</a:t>
                      </a:r>
                      <a:r>
                        <a:rPr lang="ar-LB" sz="3200" b="1">
                          <a:solidFill>
                            <a:srgbClr val="FF0000"/>
                          </a:solidFill>
                          <a:latin typeface="Adobe Arabic" panose="02040503050201020203" pitchFamily="18" charset="-78"/>
                          <a:ea typeface="Arial"/>
                          <a:cs typeface="Adobe Arabic" panose="02040503050201020203" pitchFamily="18" charset="-78"/>
                          <a:sym typeface="Arial"/>
                        </a:rPr>
                        <a:t>ض</a:t>
                      </a:r>
                      <a:endParaRPr sz="3200" b="1">
                        <a:solidFill>
                          <a:srgbClr val="FF0000"/>
                        </a:solidFill>
                        <a:latin typeface="Adobe Arabic" panose="02040503050201020203" pitchFamily="18" charset="-78"/>
                        <a:ea typeface="Arial"/>
                        <a:cs typeface="Adobe Arabic" panose="02040503050201020203" pitchFamily="18" charset="-78"/>
                        <a:sym typeface="Arial"/>
                      </a:endParaRPr>
                    </a:p>
                  </a:txBody>
                  <a:tcPr marL="91450" marR="91450" marT="45725" marB="45725"/>
                </a:tc>
                <a:tc>
                  <a:txBody>
                    <a:bodyPr/>
                    <a:lstStyle/>
                    <a:p>
                      <a:pPr marL="0" marR="0" lvl="0" indent="0" algn="ctr" rtl="1">
                        <a:spcBef>
                          <a:spcPts val="0"/>
                        </a:spcBef>
                        <a:spcAft>
                          <a:spcPts val="0"/>
                        </a:spcAft>
                        <a:buNone/>
                      </a:pPr>
                      <a:r>
                        <a:rPr lang="ar-LB" sz="2400" b="1">
                          <a:latin typeface="Adobe Arabic" panose="02040503050201020203" pitchFamily="18" charset="-78"/>
                          <a:ea typeface="Arial"/>
                          <a:cs typeface="Adobe Arabic" panose="02040503050201020203" pitchFamily="18" charset="-78"/>
                          <a:sym typeface="Arial"/>
                        </a:rPr>
                        <a:t>تتمس</a:t>
                      </a:r>
                      <a:r>
                        <a:rPr lang="ar-LB" sz="2400" b="1">
                          <a:solidFill>
                            <a:srgbClr val="FF0000"/>
                          </a:solidFill>
                          <a:latin typeface="Adobe Arabic" panose="02040503050201020203" pitchFamily="18" charset="-78"/>
                          <a:ea typeface="Arial"/>
                          <a:cs typeface="Adobe Arabic" panose="02040503050201020203" pitchFamily="18" charset="-78"/>
                          <a:sym typeface="Arial"/>
                        </a:rPr>
                        <a:t>ك</a:t>
                      </a:r>
                      <a:endParaRPr>
                        <a:latin typeface="Adobe Arabic" panose="02040503050201020203" pitchFamily="18" charset="-78"/>
                        <a:cs typeface="Adobe Arabic" panose="02040503050201020203" pitchFamily="18" charset="-78"/>
                      </a:endParaRPr>
                    </a:p>
                    <a:p>
                      <a:pPr marL="0" marR="0" lvl="0" indent="0" algn="ctr" rtl="1">
                        <a:spcBef>
                          <a:spcPts val="0"/>
                        </a:spcBef>
                        <a:spcAft>
                          <a:spcPts val="0"/>
                        </a:spcAft>
                        <a:buNone/>
                      </a:pPr>
                      <a:r>
                        <a:rPr lang="ar-LB" sz="2400" b="1">
                          <a:latin typeface="Adobe Arabic" panose="02040503050201020203" pitchFamily="18" charset="-78"/>
                          <a:ea typeface="Arial"/>
                          <a:cs typeface="Adobe Arabic" panose="02040503050201020203" pitchFamily="18" charset="-78"/>
                          <a:sym typeface="Arial"/>
                        </a:rPr>
                        <a:t>س</a:t>
                      </a:r>
                      <a:r>
                        <a:rPr lang="ar-LB" sz="2400" b="1">
                          <a:solidFill>
                            <a:srgbClr val="FF0000"/>
                          </a:solidFill>
                          <a:latin typeface="Adobe Arabic" panose="02040503050201020203" pitchFamily="18" charset="-78"/>
                          <a:ea typeface="Arial"/>
                          <a:cs typeface="Adobe Arabic" panose="02040503050201020203" pitchFamily="18" charset="-78"/>
                          <a:sym typeface="Arial"/>
                        </a:rPr>
                        <a:t>ك</a:t>
                      </a:r>
                      <a:r>
                        <a:rPr lang="ar-LB" sz="2400" b="1">
                          <a:latin typeface="Adobe Arabic" panose="02040503050201020203" pitchFamily="18" charset="-78"/>
                          <a:ea typeface="Arial"/>
                          <a:cs typeface="Adobe Arabic" panose="02040503050201020203" pitchFamily="18" charset="-78"/>
                          <a:sym typeface="Arial"/>
                        </a:rPr>
                        <a:t>تت</a:t>
                      </a:r>
                      <a:endParaRPr sz="2400" b="1">
                        <a:latin typeface="Adobe Arabic" panose="02040503050201020203" pitchFamily="18" charset="-78"/>
                        <a:ea typeface="Arial"/>
                        <a:cs typeface="Adobe Arabic" panose="02040503050201020203" pitchFamily="18" charset="-78"/>
                        <a:sym typeface="Arial"/>
                      </a:endParaRPr>
                    </a:p>
                  </a:txBody>
                  <a:tcPr marL="91450" marR="91450" marT="45725" marB="45725"/>
                </a:tc>
                <a:tc>
                  <a:txBody>
                    <a:bodyPr/>
                    <a:lstStyle/>
                    <a:p>
                      <a:pPr marL="0" marR="0" lvl="0" indent="0" algn="ctr" rtl="1">
                        <a:spcBef>
                          <a:spcPts val="0"/>
                        </a:spcBef>
                        <a:spcAft>
                          <a:spcPts val="0"/>
                        </a:spcAft>
                        <a:buNone/>
                      </a:pPr>
                      <a:r>
                        <a:rPr lang="ar-LB" sz="2400" b="1" dirty="0">
                          <a:solidFill>
                            <a:srgbClr val="FF0000"/>
                          </a:solidFill>
                          <a:latin typeface="Adobe Arabic" panose="02040503050201020203" pitchFamily="18" charset="-78"/>
                          <a:ea typeface="Arial"/>
                          <a:cs typeface="Adobe Arabic" panose="02040503050201020203" pitchFamily="18" charset="-78"/>
                          <a:sym typeface="Arial"/>
                        </a:rPr>
                        <a:t>ظ</a:t>
                      </a:r>
                      <a:r>
                        <a:rPr lang="ar-LB" sz="2400" b="1" dirty="0">
                          <a:latin typeface="Adobe Arabic" panose="02040503050201020203" pitchFamily="18" charset="-78"/>
                          <a:ea typeface="Arial"/>
                          <a:cs typeface="Adobe Arabic" panose="02040503050201020203" pitchFamily="18" charset="-78"/>
                          <a:sym typeface="Arial"/>
                        </a:rPr>
                        <a:t>لت</a:t>
                      </a:r>
                      <a:endParaRPr dirty="0">
                        <a:latin typeface="Adobe Arabic" panose="02040503050201020203" pitchFamily="18" charset="-78"/>
                        <a:cs typeface="Adobe Arabic" panose="02040503050201020203" pitchFamily="18" charset="-78"/>
                      </a:endParaRPr>
                    </a:p>
                    <a:p>
                      <a:pPr marL="0" marR="0" lvl="0" indent="0" algn="ctr" rtl="1">
                        <a:spcBef>
                          <a:spcPts val="0"/>
                        </a:spcBef>
                        <a:spcAft>
                          <a:spcPts val="0"/>
                        </a:spcAft>
                        <a:buNone/>
                      </a:pPr>
                      <a:r>
                        <a:rPr lang="ar-LB" sz="2400" b="1" dirty="0">
                          <a:latin typeface="Adobe Arabic" panose="02040503050201020203" pitchFamily="18" charset="-78"/>
                          <a:ea typeface="Arial"/>
                          <a:cs typeface="Adobe Arabic" panose="02040503050201020203" pitchFamily="18" charset="-78"/>
                          <a:sym typeface="Arial"/>
                        </a:rPr>
                        <a:t>ن</a:t>
                      </a:r>
                      <a:r>
                        <a:rPr lang="ar-LB" sz="2400" b="1" dirty="0">
                          <a:solidFill>
                            <a:srgbClr val="FF0000"/>
                          </a:solidFill>
                          <a:latin typeface="Adobe Arabic" panose="02040503050201020203" pitchFamily="18" charset="-78"/>
                          <a:ea typeface="Arial"/>
                          <a:cs typeface="Adobe Arabic" panose="02040503050201020203" pitchFamily="18" charset="-78"/>
                          <a:sym typeface="Arial"/>
                        </a:rPr>
                        <a:t>ز</a:t>
                      </a:r>
                      <a:r>
                        <a:rPr lang="ar-LB" sz="2400" b="1" dirty="0">
                          <a:latin typeface="Adobe Arabic" panose="02040503050201020203" pitchFamily="18" charset="-78"/>
                          <a:ea typeface="Arial"/>
                          <a:cs typeface="Adobe Arabic" panose="02040503050201020203" pitchFamily="18" charset="-78"/>
                          <a:sym typeface="Arial"/>
                        </a:rPr>
                        <a:t>ار</a:t>
                      </a:r>
                      <a:endParaRPr dirty="0">
                        <a:latin typeface="Adobe Arabic" panose="02040503050201020203" pitchFamily="18" charset="-78"/>
                        <a:cs typeface="Adobe Arabic" panose="02040503050201020203" pitchFamily="18" charset="-78"/>
                      </a:endParaRPr>
                    </a:p>
                    <a:p>
                      <a:pPr marL="0" marR="0" lvl="0" indent="0" algn="ctr" rtl="1">
                        <a:spcBef>
                          <a:spcPts val="0"/>
                        </a:spcBef>
                        <a:spcAft>
                          <a:spcPts val="0"/>
                        </a:spcAft>
                        <a:buNone/>
                      </a:pPr>
                      <a:r>
                        <a:rPr lang="ar-LB" sz="2400" b="1" dirty="0">
                          <a:latin typeface="Adobe Arabic" panose="02040503050201020203" pitchFamily="18" charset="-78"/>
                          <a:ea typeface="Arial"/>
                          <a:cs typeface="Adobe Arabic" panose="02040503050201020203" pitchFamily="18" charset="-78"/>
                          <a:sym typeface="Arial"/>
                        </a:rPr>
                        <a:t>من</a:t>
                      </a:r>
                      <a:r>
                        <a:rPr lang="ar-LB" sz="2400" b="1" dirty="0">
                          <a:solidFill>
                            <a:srgbClr val="FF0000"/>
                          </a:solidFill>
                          <a:latin typeface="Adobe Arabic" panose="02040503050201020203" pitchFamily="18" charset="-78"/>
                          <a:ea typeface="Arial"/>
                          <a:cs typeface="Adobe Arabic" panose="02040503050201020203" pitchFamily="18" charset="-78"/>
                          <a:sym typeface="Arial"/>
                        </a:rPr>
                        <a:t>ز</a:t>
                      </a:r>
                      <a:r>
                        <a:rPr lang="ar-LB" sz="2400" b="1" dirty="0">
                          <a:latin typeface="Adobe Arabic" panose="02040503050201020203" pitchFamily="18" charset="-78"/>
                          <a:ea typeface="Arial"/>
                          <a:cs typeface="Adobe Arabic" panose="02040503050201020203" pitchFamily="18" charset="-78"/>
                          <a:sym typeface="Arial"/>
                        </a:rPr>
                        <a:t>له</a:t>
                      </a:r>
                      <a:endParaRPr sz="2400" b="1" dirty="0">
                        <a:latin typeface="Adobe Arabic" panose="02040503050201020203" pitchFamily="18" charset="-78"/>
                        <a:ea typeface="Arial"/>
                        <a:cs typeface="Adobe Arabic" panose="02040503050201020203" pitchFamily="18" charset="-78"/>
                        <a:sym typeface="Arial"/>
                      </a:endParaRPr>
                    </a:p>
                  </a:txBody>
                  <a:tcPr marL="91450" marR="91450" marT="45725" marB="45725"/>
                </a:tc>
                <a:tc>
                  <a:txBody>
                    <a:bodyPr/>
                    <a:lstStyle/>
                    <a:p>
                      <a:pPr marL="0" marR="0" lvl="0" indent="0" algn="ctr" rtl="1">
                        <a:spcBef>
                          <a:spcPts val="0"/>
                        </a:spcBef>
                        <a:spcAft>
                          <a:spcPts val="0"/>
                        </a:spcAft>
                        <a:buNone/>
                      </a:pPr>
                      <a:r>
                        <a:rPr lang="ar-LB" sz="2400" b="1">
                          <a:latin typeface="Adobe Arabic" panose="02040503050201020203" pitchFamily="18" charset="-78"/>
                          <a:ea typeface="Arial"/>
                          <a:cs typeface="Adobe Arabic" panose="02040503050201020203" pitchFamily="18" charset="-78"/>
                          <a:sym typeface="Arial"/>
                        </a:rPr>
                        <a:t>بأغ</a:t>
                      </a:r>
                      <a:r>
                        <a:rPr lang="ar-LB" sz="2400" b="1">
                          <a:solidFill>
                            <a:srgbClr val="FF0000"/>
                          </a:solidFill>
                          <a:latin typeface="Adobe Arabic" panose="02040503050201020203" pitchFamily="18" charset="-78"/>
                          <a:ea typeface="Arial"/>
                          <a:cs typeface="Adobe Arabic" panose="02040503050201020203" pitchFamily="18" charset="-78"/>
                          <a:sym typeface="Arial"/>
                        </a:rPr>
                        <a:t>ص</a:t>
                      </a:r>
                      <a:r>
                        <a:rPr lang="ar-LB" sz="2400" b="1">
                          <a:latin typeface="Adobe Arabic" panose="02040503050201020203" pitchFamily="18" charset="-78"/>
                          <a:ea typeface="Arial"/>
                          <a:cs typeface="Adobe Arabic" panose="02040503050201020203" pitchFamily="18" charset="-78"/>
                          <a:sym typeface="Arial"/>
                        </a:rPr>
                        <a:t>انها</a:t>
                      </a:r>
                      <a:endParaRPr>
                        <a:latin typeface="Adobe Arabic" panose="02040503050201020203" pitchFamily="18" charset="-78"/>
                        <a:cs typeface="Adobe Arabic" panose="02040503050201020203" pitchFamily="18" charset="-78"/>
                      </a:endParaRPr>
                    </a:p>
                    <a:p>
                      <a:pPr marL="0" marR="0" lvl="0" indent="0" algn="ctr" rtl="1">
                        <a:spcBef>
                          <a:spcPts val="0"/>
                        </a:spcBef>
                        <a:spcAft>
                          <a:spcPts val="0"/>
                        </a:spcAft>
                        <a:buNone/>
                      </a:pPr>
                      <a:r>
                        <a:rPr lang="ar-LB" sz="2400" b="1">
                          <a:latin typeface="Adobe Arabic" panose="02040503050201020203" pitchFamily="18" charset="-78"/>
                          <a:ea typeface="Arial"/>
                          <a:cs typeface="Adobe Arabic" panose="02040503050201020203" pitchFamily="18" charset="-78"/>
                          <a:sym typeface="Arial"/>
                        </a:rPr>
                        <a:t>ال</a:t>
                      </a:r>
                      <a:r>
                        <a:rPr lang="ar-LB" sz="2400" b="1">
                          <a:solidFill>
                            <a:srgbClr val="FF0000"/>
                          </a:solidFill>
                          <a:latin typeface="Adobe Arabic" panose="02040503050201020203" pitchFamily="18" charset="-78"/>
                          <a:ea typeface="Arial"/>
                          <a:cs typeface="Adobe Arabic" panose="02040503050201020203" pitchFamily="18" charset="-78"/>
                          <a:sym typeface="Arial"/>
                        </a:rPr>
                        <a:t>ص</a:t>
                      </a:r>
                      <a:r>
                        <a:rPr lang="ar-LB" sz="2400" b="1">
                          <a:latin typeface="Adobe Arabic" panose="02040503050201020203" pitchFamily="18" charset="-78"/>
                          <a:ea typeface="Arial"/>
                          <a:cs typeface="Adobe Arabic" panose="02040503050201020203" pitchFamily="18" charset="-78"/>
                          <a:sym typeface="Arial"/>
                        </a:rPr>
                        <a:t>ّباح</a:t>
                      </a:r>
                      <a:endParaRPr>
                        <a:latin typeface="Adobe Arabic" panose="02040503050201020203" pitchFamily="18" charset="-78"/>
                        <a:cs typeface="Adobe Arabic" panose="02040503050201020203" pitchFamily="18" charset="-78"/>
                      </a:endParaRPr>
                    </a:p>
                    <a:p>
                      <a:pPr marL="0" marR="0" lvl="0" indent="0" algn="ctr" rtl="1">
                        <a:spcBef>
                          <a:spcPts val="0"/>
                        </a:spcBef>
                        <a:spcAft>
                          <a:spcPts val="0"/>
                        </a:spcAft>
                        <a:buNone/>
                      </a:pPr>
                      <a:r>
                        <a:rPr lang="ar-LB" sz="3200" b="1">
                          <a:solidFill>
                            <a:schemeClr val="dk1"/>
                          </a:solidFill>
                          <a:latin typeface="Adobe Arabic" panose="02040503050201020203" pitchFamily="18" charset="-78"/>
                          <a:ea typeface="Arial"/>
                          <a:cs typeface="Adobe Arabic" panose="02040503050201020203" pitchFamily="18" charset="-78"/>
                          <a:sym typeface="Arial"/>
                        </a:rPr>
                        <a:t>مبع</a:t>
                      </a:r>
                      <a:r>
                        <a:rPr lang="ar-LB" sz="3200" b="1">
                          <a:solidFill>
                            <a:srgbClr val="FF0000"/>
                          </a:solidFill>
                          <a:latin typeface="Adobe Arabic" panose="02040503050201020203" pitchFamily="18" charset="-78"/>
                          <a:ea typeface="Arial"/>
                          <a:cs typeface="Adobe Arabic" panose="02040503050201020203" pitchFamily="18" charset="-78"/>
                          <a:sym typeface="Arial"/>
                        </a:rPr>
                        <a:t>ث</a:t>
                      </a:r>
                      <a:r>
                        <a:rPr lang="ar-LB" sz="3200" b="1">
                          <a:solidFill>
                            <a:schemeClr val="dk1"/>
                          </a:solidFill>
                          <a:latin typeface="Adobe Arabic" panose="02040503050201020203" pitchFamily="18" charset="-78"/>
                          <a:ea typeface="Arial"/>
                          <a:cs typeface="Adobe Arabic" panose="02040503050201020203" pitchFamily="18" charset="-78"/>
                          <a:sym typeface="Arial"/>
                        </a:rPr>
                        <a:t>رة</a:t>
                      </a:r>
                      <a:endParaRPr sz="3200" b="1">
                        <a:solidFill>
                          <a:schemeClr val="dk1"/>
                        </a:solidFill>
                        <a:latin typeface="Adobe Arabic" panose="02040503050201020203" pitchFamily="18" charset="-78"/>
                        <a:ea typeface="Arial"/>
                        <a:cs typeface="Adobe Arabic" panose="02040503050201020203" pitchFamily="18" charset="-78"/>
                        <a:sym typeface="Arial"/>
                      </a:endParaRPr>
                    </a:p>
                  </a:txBody>
                  <a:tcPr marL="91450" marR="91450" marT="45725" marB="45725"/>
                </a:tc>
                <a:tc>
                  <a:txBody>
                    <a:bodyPr/>
                    <a:lstStyle/>
                    <a:p>
                      <a:pPr marL="0" marR="0" lvl="0" indent="0" algn="ctr" rtl="1">
                        <a:spcBef>
                          <a:spcPts val="0"/>
                        </a:spcBef>
                        <a:spcAft>
                          <a:spcPts val="0"/>
                        </a:spcAft>
                        <a:buNone/>
                      </a:pPr>
                      <a:r>
                        <a:rPr lang="ar-LB" sz="2400" b="1" dirty="0">
                          <a:solidFill>
                            <a:srgbClr val="FF0000"/>
                          </a:solidFill>
                          <a:latin typeface="Adobe Arabic" panose="02040503050201020203" pitchFamily="18" charset="-78"/>
                          <a:ea typeface="Arial"/>
                          <a:cs typeface="Adobe Arabic" panose="02040503050201020203" pitchFamily="18" charset="-78"/>
                          <a:sym typeface="Arial"/>
                        </a:rPr>
                        <a:t>ط</a:t>
                      </a:r>
                      <a:r>
                        <a:rPr lang="ar-LB" sz="2400" b="1" dirty="0">
                          <a:latin typeface="Adobe Arabic" panose="02040503050201020203" pitchFamily="18" charset="-78"/>
                          <a:ea typeface="Arial"/>
                          <a:cs typeface="Adobe Arabic" panose="02040503050201020203" pitchFamily="18" charset="-78"/>
                          <a:sym typeface="Arial"/>
                        </a:rPr>
                        <a:t>لع</a:t>
                      </a:r>
                      <a:endParaRPr sz="2400" b="1" dirty="0">
                        <a:latin typeface="Adobe Arabic" panose="02040503050201020203" pitchFamily="18" charset="-78"/>
                        <a:ea typeface="Arial"/>
                        <a:cs typeface="Adobe Arabic" panose="02040503050201020203" pitchFamily="18" charset="-78"/>
                        <a:sym typeface="Arial"/>
                      </a:endParaRPr>
                    </a:p>
                  </a:txBody>
                  <a:tcPr marL="91450" marR="91450" marT="45725" marB="45725"/>
                </a:tc>
                <a:extLst>
                  <a:ext uri="{0D108BD9-81ED-4DB2-BD59-A6C34878D82A}">
                    <a16:rowId xmlns:a16="http://schemas.microsoft.com/office/drawing/2014/main" val="10001"/>
                  </a:ext>
                </a:extLst>
              </a:tr>
            </a:tbl>
          </a:graphicData>
        </a:graphic>
      </p:graphicFrame>
      <p:sp>
        <p:nvSpPr>
          <p:cNvPr id="5" name="Google Shape;99;p2">
            <a:extLst>
              <a:ext uri="{FF2B5EF4-FFF2-40B4-BE49-F238E27FC236}">
                <a16:creationId xmlns:a16="http://schemas.microsoft.com/office/drawing/2014/main" id="{1738A3BE-44BB-48FE-8345-5972691C8638}"/>
              </a:ext>
            </a:extLst>
          </p:cNvPr>
          <p:cNvSpPr/>
          <p:nvPr/>
        </p:nvSpPr>
        <p:spPr>
          <a:xfrm>
            <a:off x="996411" y="1690251"/>
            <a:ext cx="10491139" cy="954067"/>
          </a:xfrm>
          <a:prstGeom prst="rect">
            <a:avLst/>
          </a:prstGeom>
          <a:noFill/>
          <a:ln>
            <a:noFill/>
          </a:ln>
        </p:spPr>
        <p:txBody>
          <a:bodyPr spcFirstLastPara="1" wrap="square" lIns="91425" tIns="45700" rIns="91425" bIns="45700" anchor="t" anchorCtr="0">
            <a:spAutoFit/>
          </a:bodyPr>
          <a:lstStyle/>
          <a:p>
            <a:pPr marL="0" marR="0" lvl="0" indent="0" algn="r" rtl="1">
              <a:spcBef>
                <a:spcPts val="0"/>
              </a:spcBef>
              <a:spcAft>
                <a:spcPts val="0"/>
              </a:spcAft>
              <a:buNone/>
            </a:pPr>
            <a:r>
              <a:rPr lang="ar-LB" sz="2800" b="1" i="0" u="none" strike="noStrike" cap="none" dirty="0">
                <a:solidFill>
                  <a:schemeClr val="dk1"/>
                </a:solidFill>
                <a:latin typeface="Adobe Arabic" panose="02040503050201020203" pitchFamily="18" charset="-78"/>
                <a:cs typeface="Adobe Arabic" panose="02040503050201020203" pitchFamily="18" charset="-78"/>
                <a:sym typeface="Arial"/>
              </a:rPr>
              <a:t>ظَلَّت هذِهِ الأوراقُ الْخَضْراءُ تَتَمَسَّكُ بِأَغْصانِها حَتّى طَلَعَ الصّباحُ، وَسَكَتَتِ الرّيحُ. وَعِنْدَئِذٍ أَفاقَ نِزارٌ مِنْ نَوْمِهِ وَوَقَفَ على شُرْفَةِ مَنْزِلِهِ يَتَأَمَّلُ الْحَديقَةَ، فَوَجَدَ أَوْراقَ شَجَرَتِهِ مُبَعْثَرًةً على الأَرْضِ</a:t>
            </a:r>
            <a:r>
              <a:rPr lang="ar-LB" sz="2800" b="0" i="0" u="none" strike="noStrike" cap="none" dirty="0">
                <a:solidFill>
                  <a:schemeClr val="dk1"/>
                </a:solidFill>
                <a:latin typeface="Adobe Arabic" panose="02040503050201020203" pitchFamily="18" charset="-78"/>
                <a:cs typeface="Adobe Arabic" panose="02040503050201020203" pitchFamily="18" charset="-78"/>
                <a:sym typeface="Arial"/>
              </a:rPr>
              <a:t>.</a:t>
            </a:r>
            <a:endParaRPr sz="2800" b="0" i="0" u="none" strike="noStrike" cap="none" dirty="0">
              <a:solidFill>
                <a:schemeClr val="dk1"/>
              </a:solidFill>
              <a:latin typeface="Adobe Arabic" panose="02040503050201020203" pitchFamily="18" charset="-78"/>
              <a:cs typeface="Adobe Arabic" panose="02040503050201020203" pitchFamily="18" charset="-78"/>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4"/>
          <p:cNvSpPr txBox="1"/>
          <p:nvPr/>
        </p:nvSpPr>
        <p:spPr>
          <a:xfrm>
            <a:off x="0" y="443468"/>
            <a:ext cx="12192000" cy="707846"/>
          </a:xfrm>
          <a:prstGeom prst="rect">
            <a:avLst/>
          </a:prstGeom>
          <a:solidFill>
            <a:srgbClr val="B3C6E7"/>
          </a:solidFill>
          <a:ln w="19050" cap="flat" cmpd="sng">
            <a:solidFill>
              <a:srgbClr val="F2F2F2"/>
            </a:solidFill>
            <a:prstDash val="solid"/>
            <a:round/>
            <a:headEnd type="none" w="sm" len="sm"/>
            <a:tailEnd type="none" w="sm" len="sm"/>
          </a:ln>
        </p:spPr>
        <p:txBody>
          <a:bodyPr spcFirstLastPara="1" wrap="square" lIns="91425" tIns="45700" rIns="91425" bIns="45700" anchor="t" anchorCtr="0">
            <a:spAutoFit/>
          </a:bodyPr>
          <a:lstStyle/>
          <a:p>
            <a:pPr marL="0" marR="0" lvl="0" indent="0" algn="r" rtl="1">
              <a:spcBef>
                <a:spcPts val="0"/>
              </a:spcBef>
              <a:spcAft>
                <a:spcPts val="0"/>
              </a:spcAft>
              <a:buNone/>
            </a:pPr>
            <a:r>
              <a:rPr lang="ar-LB" sz="4000" b="1" i="0" u="none" strike="noStrike" cap="none" dirty="0">
                <a:solidFill>
                  <a:srgbClr val="595959"/>
                </a:solidFill>
                <a:latin typeface="Adobe Arabic" panose="02040503050201020203" pitchFamily="18" charset="-78"/>
                <a:cs typeface="Adobe Arabic" panose="02040503050201020203" pitchFamily="18" charset="-78"/>
                <a:sym typeface="Arial"/>
              </a:rPr>
              <a:t>	</a:t>
            </a:r>
            <a:r>
              <a:rPr lang="ar-LB" sz="4000" b="1" i="0" u="none" strike="noStrike" cap="none" dirty="0">
                <a:solidFill>
                  <a:srgbClr val="595959"/>
                </a:solidFill>
                <a:latin typeface="Adobe Arabic" panose="02040503050201020203" pitchFamily="18" charset="-78"/>
                <a:ea typeface="Calibri"/>
                <a:cs typeface="Adobe Arabic" panose="02040503050201020203" pitchFamily="18" charset="-78"/>
                <a:sym typeface="Calibri"/>
              </a:rPr>
              <a:t> </a:t>
            </a:r>
            <a:r>
              <a:rPr lang="ar-LB" sz="4000" b="0" i="0" u="sng" strike="noStrike" cap="none" dirty="0">
                <a:solidFill>
                  <a:schemeClr val="dk1"/>
                </a:solidFill>
                <a:latin typeface="Adobe Arabic" panose="02040503050201020203" pitchFamily="18" charset="-78"/>
                <a:cs typeface="Adobe Arabic" panose="02040503050201020203" pitchFamily="18" charset="-78"/>
                <a:sym typeface="Arial"/>
              </a:rPr>
              <a:t>أَقْرَأُ الْفِقْرَةَ الآتِيَةَ وَأَمْلَأُ الْجَدْوَلَ بِالْكَلِماتِ الّتي تَتَضَمَّنُ الْحَرْفَ المُتَقارِبَ لَفْظًا</a:t>
            </a:r>
            <a:r>
              <a:rPr lang="ar-LB" sz="4000" b="1" i="0" u="none" strike="noStrike" cap="none" dirty="0">
                <a:solidFill>
                  <a:srgbClr val="595959"/>
                </a:solidFill>
                <a:latin typeface="Adobe Arabic" panose="02040503050201020203" pitchFamily="18" charset="-78"/>
                <a:ea typeface="Calibri"/>
                <a:cs typeface="Adobe Arabic" panose="02040503050201020203" pitchFamily="18" charset="-78"/>
                <a:sym typeface="Calibri"/>
              </a:rPr>
              <a:t>:</a:t>
            </a:r>
            <a:endParaRPr sz="4000" b="1" i="0" u="none" strike="noStrike" cap="none" dirty="0">
              <a:solidFill>
                <a:srgbClr val="595959"/>
              </a:solidFill>
              <a:latin typeface="Adobe Arabic" panose="02040503050201020203" pitchFamily="18" charset="-78"/>
              <a:cs typeface="Adobe Arabic" panose="02040503050201020203" pitchFamily="18" charset="-78"/>
              <a:sym typeface="Arial"/>
            </a:endParaRPr>
          </a:p>
        </p:txBody>
      </p:sp>
      <p:graphicFrame>
        <p:nvGraphicFramePr>
          <p:cNvPr id="115" name="Google Shape;115;p4"/>
          <p:cNvGraphicFramePr/>
          <p:nvPr>
            <p:extLst>
              <p:ext uri="{D42A27DB-BD31-4B8C-83A1-F6EECF244321}">
                <p14:modId xmlns:p14="http://schemas.microsoft.com/office/powerpoint/2010/main" val="3511730186"/>
              </p:ext>
            </p:extLst>
          </p:nvPr>
        </p:nvGraphicFramePr>
        <p:xfrm>
          <a:off x="456637" y="3838263"/>
          <a:ext cx="11278725" cy="2725780"/>
        </p:xfrm>
        <a:graphic>
          <a:graphicData uri="http://schemas.openxmlformats.org/drawingml/2006/table">
            <a:tbl>
              <a:tblPr firstRow="1" bandRow="1">
                <a:noFill/>
                <a:tableStyleId>{0E7DFD5B-ECCE-4969-967F-D14AFAABB088}</a:tableStyleId>
              </a:tblPr>
              <a:tblGrid>
                <a:gridCol w="1969475">
                  <a:extLst>
                    <a:ext uri="{9D8B030D-6E8A-4147-A177-3AD203B41FA5}">
                      <a16:colId xmlns:a16="http://schemas.microsoft.com/office/drawing/2014/main" val="20000"/>
                    </a:ext>
                  </a:extLst>
                </a:gridCol>
                <a:gridCol w="2338750">
                  <a:extLst>
                    <a:ext uri="{9D8B030D-6E8A-4147-A177-3AD203B41FA5}">
                      <a16:colId xmlns:a16="http://schemas.microsoft.com/office/drawing/2014/main" val="20001"/>
                    </a:ext>
                  </a:extLst>
                </a:gridCol>
                <a:gridCol w="2356350">
                  <a:extLst>
                    <a:ext uri="{9D8B030D-6E8A-4147-A177-3AD203B41FA5}">
                      <a16:colId xmlns:a16="http://schemas.microsoft.com/office/drawing/2014/main" val="20002"/>
                    </a:ext>
                  </a:extLst>
                </a:gridCol>
                <a:gridCol w="2409100">
                  <a:extLst>
                    <a:ext uri="{9D8B030D-6E8A-4147-A177-3AD203B41FA5}">
                      <a16:colId xmlns:a16="http://schemas.microsoft.com/office/drawing/2014/main" val="20003"/>
                    </a:ext>
                  </a:extLst>
                </a:gridCol>
                <a:gridCol w="2205050">
                  <a:extLst>
                    <a:ext uri="{9D8B030D-6E8A-4147-A177-3AD203B41FA5}">
                      <a16:colId xmlns:a16="http://schemas.microsoft.com/office/drawing/2014/main" val="20004"/>
                    </a:ext>
                  </a:extLst>
                </a:gridCol>
              </a:tblGrid>
              <a:tr h="1614350">
                <a:tc>
                  <a:txBody>
                    <a:bodyPr/>
                    <a:lstStyle/>
                    <a:p>
                      <a:pPr marL="0" marR="0" lvl="0" indent="0" algn="ctr" rtl="1">
                        <a:lnSpc>
                          <a:spcPct val="100000"/>
                        </a:lnSpc>
                        <a:spcBef>
                          <a:spcPts val="0"/>
                        </a:spcBef>
                        <a:spcAft>
                          <a:spcPts val="0"/>
                        </a:spcAft>
                        <a:buClr>
                          <a:schemeClr val="dk1"/>
                        </a:buClr>
                        <a:buSzPts val="2800"/>
                        <a:buFont typeface="Arial"/>
                        <a:buNone/>
                      </a:pPr>
                      <a:r>
                        <a:rPr lang="ar-LB" sz="2800" b="0" u="none" strike="noStrike" cap="none" dirty="0">
                          <a:latin typeface="Adobe Arabic" panose="02040503050201020203" pitchFamily="18" charset="-78"/>
                          <a:ea typeface="Arial"/>
                          <a:cs typeface="Adobe Arabic" panose="02040503050201020203" pitchFamily="18" charset="-78"/>
                          <a:sym typeface="Arial"/>
                        </a:rPr>
                        <a:t>كَلِماتٌ تَتَضَمَّنُ حَرْفًا مُتَقارِبًا لَفْظًا مَعَ الحَرْفِ </a:t>
                      </a:r>
                      <a:r>
                        <a:rPr lang="ar-LB" sz="2800" b="0" dirty="0">
                          <a:solidFill>
                            <a:srgbClr val="FF0000"/>
                          </a:solidFill>
                          <a:latin typeface="Adobe Arabic" panose="02040503050201020203" pitchFamily="18" charset="-78"/>
                          <a:ea typeface="Arial"/>
                          <a:cs typeface="Adobe Arabic" panose="02040503050201020203" pitchFamily="18" charset="-78"/>
                          <a:sym typeface="Arial"/>
                        </a:rPr>
                        <a:t>د</a:t>
                      </a:r>
                      <a:endParaRPr sz="2800" b="0" dirty="0">
                        <a:solidFill>
                          <a:srgbClr val="FF0000"/>
                        </a:solidFill>
                        <a:latin typeface="Adobe Arabic" panose="02040503050201020203" pitchFamily="18" charset="-78"/>
                        <a:ea typeface="Arial"/>
                        <a:cs typeface="Adobe Arabic" panose="02040503050201020203" pitchFamily="18" charset="-78"/>
                        <a:sym typeface="Arial"/>
                      </a:endParaRPr>
                    </a:p>
                  </a:txBody>
                  <a:tcPr marL="91450" marR="91450" marT="45725" marB="45725"/>
                </a:tc>
                <a:tc>
                  <a:txBody>
                    <a:bodyPr/>
                    <a:lstStyle/>
                    <a:p>
                      <a:pPr marL="0" marR="0" lvl="0" indent="0" algn="ctr" rtl="1">
                        <a:lnSpc>
                          <a:spcPct val="100000"/>
                        </a:lnSpc>
                        <a:spcBef>
                          <a:spcPts val="0"/>
                        </a:spcBef>
                        <a:spcAft>
                          <a:spcPts val="0"/>
                        </a:spcAft>
                        <a:buClr>
                          <a:schemeClr val="dk1"/>
                        </a:buClr>
                        <a:buSzPts val="2800"/>
                        <a:buFont typeface="Arial"/>
                        <a:buNone/>
                      </a:pPr>
                      <a:r>
                        <a:rPr lang="ar-LB" sz="2800" b="0" u="none" strike="noStrike" cap="none" dirty="0">
                          <a:latin typeface="Adobe Arabic" panose="02040503050201020203" pitchFamily="18" charset="-78"/>
                          <a:ea typeface="Arial"/>
                          <a:cs typeface="Adobe Arabic" panose="02040503050201020203" pitchFamily="18" charset="-78"/>
                          <a:sym typeface="Arial"/>
                        </a:rPr>
                        <a:t>كَلِماتٌ تَتَضَمَّنُ حَرْفًا مُتَقارِبًا لَفْظًا مَعَ الحَرْفِ </a:t>
                      </a:r>
                      <a:r>
                        <a:rPr lang="ar-LB" sz="2800" b="0" dirty="0">
                          <a:solidFill>
                            <a:srgbClr val="FF0000"/>
                          </a:solidFill>
                          <a:latin typeface="Adobe Arabic" panose="02040503050201020203" pitchFamily="18" charset="-78"/>
                          <a:ea typeface="Arial"/>
                          <a:cs typeface="Adobe Arabic" panose="02040503050201020203" pitchFamily="18" charset="-78"/>
                          <a:sym typeface="Arial"/>
                        </a:rPr>
                        <a:t>ق</a:t>
                      </a:r>
                      <a:endParaRPr sz="2800" b="0" dirty="0">
                        <a:solidFill>
                          <a:srgbClr val="FF0000"/>
                        </a:solidFill>
                        <a:latin typeface="Adobe Arabic" panose="02040503050201020203" pitchFamily="18" charset="-78"/>
                        <a:ea typeface="Arial"/>
                        <a:cs typeface="Adobe Arabic" panose="02040503050201020203" pitchFamily="18" charset="-78"/>
                        <a:sym typeface="Arial"/>
                      </a:endParaRPr>
                    </a:p>
                  </a:txBody>
                  <a:tcPr marL="91450" marR="91450" marT="45725" marB="45725"/>
                </a:tc>
                <a:tc>
                  <a:txBody>
                    <a:bodyPr/>
                    <a:lstStyle/>
                    <a:p>
                      <a:pPr marL="0" marR="0" lvl="0" indent="0" algn="ctr" rtl="1">
                        <a:lnSpc>
                          <a:spcPct val="100000"/>
                        </a:lnSpc>
                        <a:spcBef>
                          <a:spcPts val="0"/>
                        </a:spcBef>
                        <a:spcAft>
                          <a:spcPts val="0"/>
                        </a:spcAft>
                        <a:buClr>
                          <a:schemeClr val="dk1"/>
                        </a:buClr>
                        <a:buSzPts val="2800"/>
                        <a:buFont typeface="Arial"/>
                        <a:buNone/>
                      </a:pPr>
                      <a:r>
                        <a:rPr lang="ar-LB" sz="2800" b="0" u="none" strike="noStrike" cap="none" dirty="0">
                          <a:latin typeface="Adobe Arabic" panose="02040503050201020203" pitchFamily="18" charset="-78"/>
                          <a:ea typeface="Arial"/>
                          <a:cs typeface="Adobe Arabic" panose="02040503050201020203" pitchFamily="18" charset="-78"/>
                          <a:sym typeface="Arial"/>
                        </a:rPr>
                        <a:t>كَلِماتٌ تَتَضَمَّنُ حَرْفًا مُتَقارِبًا لَفْظًا مَعَ الحَرْفِ </a:t>
                      </a:r>
                      <a:r>
                        <a:rPr lang="ar-LB" sz="2800" b="0" dirty="0">
                          <a:solidFill>
                            <a:srgbClr val="FF0000"/>
                          </a:solidFill>
                          <a:latin typeface="Adobe Arabic" panose="02040503050201020203" pitchFamily="18" charset="-78"/>
                          <a:ea typeface="Arial"/>
                          <a:cs typeface="Adobe Arabic" panose="02040503050201020203" pitchFamily="18" charset="-78"/>
                          <a:sym typeface="Arial"/>
                        </a:rPr>
                        <a:t>ذ</a:t>
                      </a:r>
                      <a:endParaRPr sz="2800" b="0" dirty="0">
                        <a:solidFill>
                          <a:srgbClr val="FF0000"/>
                        </a:solidFill>
                        <a:latin typeface="Adobe Arabic" panose="02040503050201020203" pitchFamily="18" charset="-78"/>
                        <a:ea typeface="Arial"/>
                        <a:cs typeface="Adobe Arabic" panose="02040503050201020203" pitchFamily="18" charset="-78"/>
                        <a:sym typeface="Arial"/>
                      </a:endParaRPr>
                    </a:p>
                  </a:txBody>
                  <a:tcPr marL="91450" marR="91450" marT="45725" marB="45725"/>
                </a:tc>
                <a:tc>
                  <a:txBody>
                    <a:bodyPr/>
                    <a:lstStyle/>
                    <a:p>
                      <a:pPr marL="0" marR="0" lvl="0" indent="0" algn="ctr" rtl="1">
                        <a:lnSpc>
                          <a:spcPct val="100000"/>
                        </a:lnSpc>
                        <a:spcBef>
                          <a:spcPts val="0"/>
                        </a:spcBef>
                        <a:spcAft>
                          <a:spcPts val="0"/>
                        </a:spcAft>
                        <a:buClr>
                          <a:schemeClr val="dk1"/>
                        </a:buClr>
                        <a:buSzPts val="2800"/>
                        <a:buFont typeface="Arial"/>
                        <a:buNone/>
                      </a:pPr>
                      <a:r>
                        <a:rPr lang="ar-LB" sz="2800" b="0" u="none" strike="noStrike" cap="none" dirty="0">
                          <a:latin typeface="Adobe Arabic" panose="02040503050201020203" pitchFamily="18" charset="-78"/>
                          <a:ea typeface="Arial"/>
                          <a:cs typeface="Adobe Arabic" panose="02040503050201020203" pitchFamily="18" charset="-78"/>
                          <a:sym typeface="Arial"/>
                        </a:rPr>
                        <a:t>كَلِماتٌ تَتَضَمَّنُ حَرْفًا مُتَقارِبًا لَفْظًا مَعَ الحَرْفِ </a:t>
                      </a:r>
                      <a:r>
                        <a:rPr lang="ar-LB" sz="2800" b="0" dirty="0">
                          <a:solidFill>
                            <a:srgbClr val="FF0000"/>
                          </a:solidFill>
                          <a:latin typeface="Adobe Arabic" panose="02040503050201020203" pitchFamily="18" charset="-78"/>
                          <a:ea typeface="Arial"/>
                          <a:cs typeface="Adobe Arabic" panose="02040503050201020203" pitchFamily="18" charset="-78"/>
                          <a:sym typeface="Arial"/>
                        </a:rPr>
                        <a:t>س</a:t>
                      </a:r>
                      <a:endParaRPr sz="2800" b="0" dirty="0">
                        <a:solidFill>
                          <a:srgbClr val="FF0000"/>
                        </a:solidFill>
                        <a:latin typeface="Adobe Arabic" panose="02040503050201020203" pitchFamily="18" charset="-78"/>
                        <a:ea typeface="Arial"/>
                        <a:cs typeface="Adobe Arabic" panose="02040503050201020203" pitchFamily="18" charset="-78"/>
                        <a:sym typeface="Arial"/>
                      </a:endParaRPr>
                    </a:p>
                    <a:p>
                      <a:pPr marL="0" marR="0" lvl="0" indent="0" algn="l" rtl="0">
                        <a:spcBef>
                          <a:spcPts val="0"/>
                        </a:spcBef>
                        <a:spcAft>
                          <a:spcPts val="0"/>
                        </a:spcAft>
                        <a:buNone/>
                      </a:pPr>
                      <a:endParaRPr sz="1800" dirty="0">
                        <a:latin typeface="Adobe Arabic" panose="02040503050201020203" pitchFamily="18" charset="-78"/>
                        <a:cs typeface="Adobe Arabic" panose="02040503050201020203" pitchFamily="18" charset="-78"/>
                      </a:endParaRPr>
                    </a:p>
                  </a:txBody>
                  <a:tcPr marL="91450" marR="91450" marT="45725" marB="45725"/>
                </a:tc>
                <a:tc>
                  <a:txBody>
                    <a:bodyPr/>
                    <a:lstStyle/>
                    <a:p>
                      <a:pPr marL="0" marR="0" lvl="0" indent="0" algn="ctr" rtl="1">
                        <a:spcBef>
                          <a:spcPts val="0"/>
                        </a:spcBef>
                        <a:spcAft>
                          <a:spcPts val="0"/>
                        </a:spcAft>
                        <a:buNone/>
                      </a:pPr>
                      <a:r>
                        <a:rPr lang="ar-LB" sz="2800" b="0" u="none" strike="noStrike" cap="none" dirty="0">
                          <a:latin typeface="Adobe Arabic" panose="02040503050201020203" pitchFamily="18" charset="-78"/>
                          <a:ea typeface="Arial"/>
                          <a:cs typeface="Adobe Arabic" panose="02040503050201020203" pitchFamily="18" charset="-78"/>
                          <a:sym typeface="Arial"/>
                        </a:rPr>
                        <a:t>كَلِماتٌ تَتَضَمَّنُ حَرْفًا مُتَقارِبًا لَفْظًا مَعَ الحَرْفِ </a:t>
                      </a:r>
                      <a:r>
                        <a:rPr lang="ar-LB" sz="2800" b="0" dirty="0">
                          <a:solidFill>
                            <a:srgbClr val="FF0000"/>
                          </a:solidFill>
                          <a:latin typeface="Adobe Arabic" panose="02040503050201020203" pitchFamily="18" charset="-78"/>
                          <a:ea typeface="Arial"/>
                          <a:cs typeface="Adobe Arabic" panose="02040503050201020203" pitchFamily="18" charset="-78"/>
                          <a:sym typeface="Arial"/>
                        </a:rPr>
                        <a:t>ت</a:t>
                      </a:r>
                      <a:endParaRPr sz="2800" b="0" dirty="0">
                        <a:solidFill>
                          <a:srgbClr val="FF0000"/>
                        </a:solidFill>
                        <a:latin typeface="Adobe Arabic" panose="02040503050201020203" pitchFamily="18" charset="-78"/>
                        <a:ea typeface="Arial"/>
                        <a:cs typeface="Adobe Arabic" panose="02040503050201020203" pitchFamily="18" charset="-78"/>
                        <a:sym typeface="Arial"/>
                      </a:endParaRPr>
                    </a:p>
                  </a:txBody>
                  <a:tcPr marL="91450" marR="91450" marT="45725" marB="45725"/>
                </a:tc>
                <a:extLst>
                  <a:ext uri="{0D108BD9-81ED-4DB2-BD59-A6C34878D82A}">
                    <a16:rowId xmlns:a16="http://schemas.microsoft.com/office/drawing/2014/main" val="10000"/>
                  </a:ext>
                </a:extLst>
              </a:tr>
              <a:tr h="1079850">
                <a:tc>
                  <a:txBody>
                    <a:bodyPr/>
                    <a:lstStyle/>
                    <a:p>
                      <a:pPr marL="0" marR="0" lvl="0" indent="0" algn="ctr" rtl="0">
                        <a:lnSpc>
                          <a:spcPct val="100000"/>
                        </a:lnSpc>
                        <a:spcBef>
                          <a:spcPts val="0"/>
                        </a:spcBef>
                        <a:spcAft>
                          <a:spcPts val="0"/>
                        </a:spcAft>
                        <a:buClr>
                          <a:schemeClr val="dk1"/>
                        </a:buClr>
                        <a:buSzPts val="3200"/>
                        <a:buFont typeface="Calibri"/>
                        <a:buNone/>
                      </a:pPr>
                      <a:endParaRPr sz="3200" b="1">
                        <a:latin typeface="Adobe Arabic" panose="02040503050201020203" pitchFamily="18" charset="-78"/>
                        <a:ea typeface="Arial"/>
                        <a:cs typeface="Adobe Arabic" panose="02040503050201020203" pitchFamily="18" charset="-78"/>
                        <a:sym typeface="Arial"/>
                      </a:endParaRPr>
                    </a:p>
                  </a:txBody>
                  <a:tcPr marL="91450" marR="91450" marT="45725" marB="45725"/>
                </a:tc>
                <a:tc>
                  <a:txBody>
                    <a:bodyPr/>
                    <a:lstStyle/>
                    <a:p>
                      <a:pPr marL="0" marR="0" lvl="0" indent="0" algn="ctr" rtl="0">
                        <a:spcBef>
                          <a:spcPts val="0"/>
                        </a:spcBef>
                        <a:spcAft>
                          <a:spcPts val="0"/>
                        </a:spcAft>
                        <a:buNone/>
                      </a:pPr>
                      <a:endParaRPr sz="3200" b="1">
                        <a:latin typeface="Adobe Arabic" panose="02040503050201020203" pitchFamily="18" charset="-78"/>
                        <a:ea typeface="Arial"/>
                        <a:cs typeface="Adobe Arabic" panose="02040503050201020203" pitchFamily="18" charset="-78"/>
                        <a:sym typeface="Arial"/>
                      </a:endParaRPr>
                    </a:p>
                  </a:txBody>
                  <a:tcPr marL="91450" marR="91450" marT="45725" marB="45725"/>
                </a:tc>
                <a:tc>
                  <a:txBody>
                    <a:bodyPr/>
                    <a:lstStyle/>
                    <a:p>
                      <a:pPr marL="0" marR="0" lvl="0" indent="0" algn="ctr" rtl="0">
                        <a:spcBef>
                          <a:spcPts val="0"/>
                        </a:spcBef>
                        <a:spcAft>
                          <a:spcPts val="0"/>
                        </a:spcAft>
                        <a:buNone/>
                      </a:pPr>
                      <a:endParaRPr sz="3200" b="1">
                        <a:latin typeface="Adobe Arabic" panose="02040503050201020203" pitchFamily="18" charset="-78"/>
                        <a:ea typeface="Arial"/>
                        <a:cs typeface="Adobe Arabic" panose="02040503050201020203" pitchFamily="18" charset="-78"/>
                        <a:sym typeface="Arial"/>
                      </a:endParaRPr>
                    </a:p>
                  </a:txBody>
                  <a:tcPr marL="91450" marR="91450" marT="45725" marB="45725"/>
                </a:tc>
                <a:tc>
                  <a:txBody>
                    <a:bodyPr/>
                    <a:lstStyle/>
                    <a:p>
                      <a:pPr marL="0" marR="0" lvl="0" indent="0" algn="ctr" rtl="0">
                        <a:spcBef>
                          <a:spcPts val="0"/>
                        </a:spcBef>
                        <a:spcAft>
                          <a:spcPts val="0"/>
                        </a:spcAft>
                        <a:buNone/>
                      </a:pPr>
                      <a:endParaRPr sz="3200" b="1">
                        <a:latin typeface="Adobe Arabic" panose="02040503050201020203" pitchFamily="18" charset="-78"/>
                        <a:ea typeface="Arial"/>
                        <a:cs typeface="Adobe Arabic" panose="02040503050201020203" pitchFamily="18" charset="-78"/>
                        <a:sym typeface="Arial"/>
                      </a:endParaRPr>
                    </a:p>
                  </a:txBody>
                  <a:tcPr marL="91450" marR="91450" marT="45725" marB="45725"/>
                </a:tc>
                <a:tc>
                  <a:txBody>
                    <a:bodyPr/>
                    <a:lstStyle/>
                    <a:p>
                      <a:pPr marL="0" marR="0" lvl="0" indent="0" algn="ctr" rtl="0">
                        <a:spcBef>
                          <a:spcPts val="0"/>
                        </a:spcBef>
                        <a:spcAft>
                          <a:spcPts val="0"/>
                        </a:spcAft>
                        <a:buNone/>
                      </a:pPr>
                      <a:endParaRPr sz="3200" b="1" dirty="0">
                        <a:latin typeface="Adobe Arabic" panose="02040503050201020203" pitchFamily="18" charset="-78"/>
                        <a:ea typeface="Arial"/>
                        <a:cs typeface="Adobe Arabic" panose="02040503050201020203" pitchFamily="18" charset="-78"/>
                        <a:sym typeface="Arial"/>
                      </a:endParaRPr>
                    </a:p>
                  </a:txBody>
                  <a:tcPr marL="91450" marR="91450" marT="45725" marB="45725"/>
                </a:tc>
                <a:extLst>
                  <a:ext uri="{0D108BD9-81ED-4DB2-BD59-A6C34878D82A}">
                    <a16:rowId xmlns:a16="http://schemas.microsoft.com/office/drawing/2014/main" val="10001"/>
                  </a:ext>
                </a:extLst>
              </a:tr>
            </a:tbl>
          </a:graphicData>
        </a:graphic>
      </p:graphicFrame>
      <p:sp>
        <p:nvSpPr>
          <p:cNvPr id="116" name="Google Shape;116;p4"/>
          <p:cNvSpPr txBox="1"/>
          <p:nvPr/>
        </p:nvSpPr>
        <p:spPr>
          <a:xfrm>
            <a:off x="113015" y="1928872"/>
            <a:ext cx="11415069" cy="1747386"/>
          </a:xfrm>
          <a:prstGeom prst="rect">
            <a:avLst/>
          </a:prstGeom>
          <a:noFill/>
          <a:ln>
            <a:noFill/>
          </a:ln>
        </p:spPr>
        <p:txBody>
          <a:bodyPr spcFirstLastPara="1" wrap="square" lIns="91425" tIns="45700" rIns="91425" bIns="45700" anchor="ctr" anchorCtr="0">
            <a:noAutofit/>
          </a:bodyPr>
          <a:lstStyle/>
          <a:p>
            <a:pPr marL="0" marR="0" lvl="0" indent="0" algn="r" rtl="1">
              <a:spcBef>
                <a:spcPts val="0"/>
              </a:spcBef>
              <a:spcAft>
                <a:spcPts val="0"/>
              </a:spcAft>
              <a:buClr>
                <a:schemeClr val="dk1"/>
              </a:buClr>
              <a:buSzPts val="3200"/>
              <a:buFont typeface="Arial"/>
              <a:buNone/>
            </a:pPr>
            <a:r>
              <a:rPr lang="ar-LB" sz="3200" b="0" i="0" u="none" strike="noStrike" cap="none" dirty="0">
                <a:solidFill>
                  <a:schemeClr val="dk1"/>
                </a:solidFill>
                <a:latin typeface="Adobe Arabic" panose="02040503050201020203" pitchFamily="18" charset="-78"/>
                <a:cs typeface="Adobe Arabic" panose="02040503050201020203" pitchFamily="18" charset="-78"/>
                <a:sym typeface="Arial"/>
              </a:rPr>
              <a:t>     وَضَعَتْ أُمّي إبْريقَ الشّاي على النّارِ. ظَلَّ الْماءُ يَغْلي فَتْرَةً، فَتَصاعَدَ البُخارُ مِنْهُ. صَبَّتْ أُمّي الشّايَ في أَكْوابٍ زُجاجِيَّةٍ. ذاقَ أَفْرادُ الْعائِلَةِ طَعْمَ الشّاي. عِنْدَئِذٍ، بَدَأَتْ جَدَّتي تُوَزِّعُ قِطَعًا مِنَ الفَطائِرِ، فَتَحَلّقْنا حَوْلَها نَنْتَظِرُ حِكاياتِها المُشَوِّقَةَ. ثَرْثَرَ أَخي الصَّغيرُ فَثارَتْ أُمّي غاضِبَةً وأَسْكَتَتْهُ.</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5"/>
          <p:cNvSpPr txBox="1"/>
          <p:nvPr/>
        </p:nvSpPr>
        <p:spPr>
          <a:xfrm>
            <a:off x="0" y="443468"/>
            <a:ext cx="12192000" cy="707846"/>
          </a:xfrm>
          <a:prstGeom prst="rect">
            <a:avLst/>
          </a:prstGeom>
          <a:solidFill>
            <a:srgbClr val="B3C6E7"/>
          </a:solidFill>
          <a:ln w="19050" cap="flat" cmpd="sng">
            <a:solidFill>
              <a:srgbClr val="F2F2F2"/>
            </a:solidFill>
            <a:prstDash val="solid"/>
            <a:round/>
            <a:headEnd type="none" w="sm" len="sm"/>
            <a:tailEnd type="none" w="sm" len="sm"/>
          </a:ln>
        </p:spPr>
        <p:txBody>
          <a:bodyPr spcFirstLastPara="1" wrap="square" lIns="91425" tIns="45700" rIns="91425" bIns="45700" anchor="t" anchorCtr="0">
            <a:spAutoFit/>
          </a:bodyPr>
          <a:lstStyle/>
          <a:p>
            <a:pPr marL="0" marR="0" lvl="0" indent="0" algn="r" rtl="1">
              <a:spcBef>
                <a:spcPts val="0"/>
              </a:spcBef>
              <a:spcAft>
                <a:spcPts val="0"/>
              </a:spcAft>
              <a:buNone/>
            </a:pPr>
            <a:r>
              <a:rPr lang="ar-LB" sz="4000" b="1" i="0" u="none" strike="noStrike" cap="none" dirty="0">
                <a:solidFill>
                  <a:srgbClr val="595959"/>
                </a:solidFill>
                <a:latin typeface="Adobe Arabic" panose="02040503050201020203" pitchFamily="18" charset="-78"/>
                <a:cs typeface="Adobe Arabic" panose="02040503050201020203" pitchFamily="18" charset="-78"/>
                <a:sym typeface="Arial"/>
              </a:rPr>
              <a:t>	</a:t>
            </a:r>
            <a:r>
              <a:rPr lang="ar-LB" sz="4000" b="1" i="0" u="none" strike="noStrike" cap="none" dirty="0">
                <a:solidFill>
                  <a:srgbClr val="595959"/>
                </a:solidFill>
                <a:latin typeface="Adobe Arabic" panose="02040503050201020203" pitchFamily="18" charset="-78"/>
                <a:ea typeface="Calibri"/>
                <a:cs typeface="Adobe Arabic" panose="02040503050201020203" pitchFamily="18" charset="-78"/>
                <a:sym typeface="Calibri"/>
              </a:rPr>
              <a:t>  </a:t>
            </a:r>
            <a:r>
              <a:rPr lang="ar-LB" sz="4000" b="0" i="0" u="sng" strike="noStrike" cap="none" dirty="0">
                <a:solidFill>
                  <a:schemeClr val="dk1"/>
                </a:solidFill>
                <a:latin typeface="Adobe Arabic" panose="02040503050201020203" pitchFamily="18" charset="-78"/>
                <a:cs typeface="Adobe Arabic" panose="02040503050201020203" pitchFamily="18" charset="-78"/>
                <a:sym typeface="Arial"/>
              </a:rPr>
              <a:t>أَقْرَأُ الْفِقْرَةَ الآتِيَةَ وَأَمْلَأُ الْجَدْوَلَ بِالْكَلِماتِ الّتي تَتَضَمَّنُ الْحَرْفَ المُتَقارِبَ لَفْظًا</a:t>
            </a:r>
            <a:endParaRPr sz="4000" b="1" i="0" u="none" strike="noStrike" cap="none" dirty="0">
              <a:solidFill>
                <a:srgbClr val="595959"/>
              </a:solidFill>
              <a:latin typeface="Adobe Arabic" panose="02040503050201020203" pitchFamily="18" charset="-78"/>
              <a:cs typeface="Adobe Arabic" panose="02040503050201020203" pitchFamily="18" charset="-78"/>
              <a:sym typeface="Arial"/>
            </a:endParaRPr>
          </a:p>
        </p:txBody>
      </p:sp>
      <p:graphicFrame>
        <p:nvGraphicFramePr>
          <p:cNvPr id="123" name="Google Shape;123;p5"/>
          <p:cNvGraphicFramePr/>
          <p:nvPr>
            <p:extLst>
              <p:ext uri="{D42A27DB-BD31-4B8C-83A1-F6EECF244321}">
                <p14:modId xmlns:p14="http://schemas.microsoft.com/office/powerpoint/2010/main" val="372505137"/>
              </p:ext>
            </p:extLst>
          </p:nvPr>
        </p:nvGraphicFramePr>
        <p:xfrm>
          <a:off x="456637" y="3603342"/>
          <a:ext cx="11278725" cy="2725780"/>
        </p:xfrm>
        <a:graphic>
          <a:graphicData uri="http://schemas.openxmlformats.org/drawingml/2006/table">
            <a:tbl>
              <a:tblPr firstRow="1" bandRow="1">
                <a:noFill/>
                <a:tableStyleId>{0E7DFD5B-ECCE-4969-967F-D14AFAABB088}</a:tableStyleId>
              </a:tblPr>
              <a:tblGrid>
                <a:gridCol w="1969475">
                  <a:extLst>
                    <a:ext uri="{9D8B030D-6E8A-4147-A177-3AD203B41FA5}">
                      <a16:colId xmlns:a16="http://schemas.microsoft.com/office/drawing/2014/main" val="20000"/>
                    </a:ext>
                  </a:extLst>
                </a:gridCol>
                <a:gridCol w="2338750">
                  <a:extLst>
                    <a:ext uri="{9D8B030D-6E8A-4147-A177-3AD203B41FA5}">
                      <a16:colId xmlns:a16="http://schemas.microsoft.com/office/drawing/2014/main" val="20001"/>
                    </a:ext>
                  </a:extLst>
                </a:gridCol>
                <a:gridCol w="2356350">
                  <a:extLst>
                    <a:ext uri="{9D8B030D-6E8A-4147-A177-3AD203B41FA5}">
                      <a16:colId xmlns:a16="http://schemas.microsoft.com/office/drawing/2014/main" val="20002"/>
                    </a:ext>
                  </a:extLst>
                </a:gridCol>
                <a:gridCol w="2409100">
                  <a:extLst>
                    <a:ext uri="{9D8B030D-6E8A-4147-A177-3AD203B41FA5}">
                      <a16:colId xmlns:a16="http://schemas.microsoft.com/office/drawing/2014/main" val="20003"/>
                    </a:ext>
                  </a:extLst>
                </a:gridCol>
                <a:gridCol w="2205050">
                  <a:extLst>
                    <a:ext uri="{9D8B030D-6E8A-4147-A177-3AD203B41FA5}">
                      <a16:colId xmlns:a16="http://schemas.microsoft.com/office/drawing/2014/main" val="20004"/>
                    </a:ext>
                  </a:extLst>
                </a:gridCol>
              </a:tblGrid>
              <a:tr h="1614350">
                <a:tc>
                  <a:txBody>
                    <a:bodyPr/>
                    <a:lstStyle/>
                    <a:p>
                      <a:pPr marL="0" marR="0" lvl="0" indent="0" algn="ctr" rtl="1">
                        <a:lnSpc>
                          <a:spcPct val="100000"/>
                        </a:lnSpc>
                        <a:spcBef>
                          <a:spcPts val="0"/>
                        </a:spcBef>
                        <a:spcAft>
                          <a:spcPts val="0"/>
                        </a:spcAft>
                        <a:buClr>
                          <a:schemeClr val="dk1"/>
                        </a:buClr>
                        <a:buSzPts val="2800"/>
                        <a:buFont typeface="Arial"/>
                        <a:buNone/>
                      </a:pPr>
                      <a:r>
                        <a:rPr lang="ar-LB" sz="2800" b="0" u="none" strike="noStrike" cap="none" dirty="0">
                          <a:latin typeface="Adobe Arabic" panose="02040503050201020203" pitchFamily="18" charset="-78"/>
                          <a:ea typeface="Arial"/>
                          <a:cs typeface="Adobe Arabic" panose="02040503050201020203" pitchFamily="18" charset="-78"/>
                          <a:sym typeface="Arial"/>
                        </a:rPr>
                        <a:t>كَلِماتٌ تَتَضَمَّنُ حَرْفًا مُتَقارِبًا لَفْظًا مَعَ الحَرْفِ </a:t>
                      </a:r>
                      <a:r>
                        <a:rPr lang="ar-LB" sz="2800" b="0" dirty="0">
                          <a:solidFill>
                            <a:srgbClr val="FF0000"/>
                          </a:solidFill>
                          <a:latin typeface="Adobe Arabic" panose="02040503050201020203" pitchFamily="18" charset="-78"/>
                          <a:ea typeface="Arial"/>
                          <a:cs typeface="Adobe Arabic" panose="02040503050201020203" pitchFamily="18" charset="-78"/>
                          <a:sym typeface="Arial"/>
                        </a:rPr>
                        <a:t>د</a:t>
                      </a:r>
                      <a:endParaRPr sz="2800" b="0" dirty="0">
                        <a:solidFill>
                          <a:srgbClr val="FF0000"/>
                        </a:solidFill>
                        <a:latin typeface="Adobe Arabic" panose="02040503050201020203" pitchFamily="18" charset="-78"/>
                        <a:ea typeface="Arial"/>
                        <a:cs typeface="Adobe Arabic" panose="02040503050201020203" pitchFamily="18" charset="-78"/>
                        <a:sym typeface="Arial"/>
                      </a:endParaRPr>
                    </a:p>
                  </a:txBody>
                  <a:tcPr marL="91450" marR="91450" marT="45725" marB="45725"/>
                </a:tc>
                <a:tc>
                  <a:txBody>
                    <a:bodyPr/>
                    <a:lstStyle/>
                    <a:p>
                      <a:pPr marL="0" marR="0" lvl="0" indent="0" algn="ctr" rtl="1">
                        <a:lnSpc>
                          <a:spcPct val="100000"/>
                        </a:lnSpc>
                        <a:spcBef>
                          <a:spcPts val="0"/>
                        </a:spcBef>
                        <a:spcAft>
                          <a:spcPts val="0"/>
                        </a:spcAft>
                        <a:buClr>
                          <a:schemeClr val="dk1"/>
                        </a:buClr>
                        <a:buSzPts val="2800"/>
                        <a:buFont typeface="Arial"/>
                        <a:buNone/>
                      </a:pPr>
                      <a:r>
                        <a:rPr lang="ar-LB" sz="2800" b="0" u="none" strike="noStrike" cap="none" dirty="0">
                          <a:latin typeface="Adobe Arabic" panose="02040503050201020203" pitchFamily="18" charset="-78"/>
                          <a:ea typeface="Arial"/>
                          <a:cs typeface="Adobe Arabic" panose="02040503050201020203" pitchFamily="18" charset="-78"/>
                          <a:sym typeface="Arial"/>
                        </a:rPr>
                        <a:t>كَلِماتٌ تَتَضَمَّنُ حَرْفًا مُتَقارِبًا لَفْظًا مَعَ الحَرْفِ </a:t>
                      </a:r>
                      <a:r>
                        <a:rPr lang="ar-LB" sz="2800" b="0" dirty="0">
                          <a:solidFill>
                            <a:srgbClr val="FF0000"/>
                          </a:solidFill>
                          <a:latin typeface="Adobe Arabic" panose="02040503050201020203" pitchFamily="18" charset="-78"/>
                          <a:ea typeface="Arial"/>
                          <a:cs typeface="Adobe Arabic" panose="02040503050201020203" pitchFamily="18" charset="-78"/>
                          <a:sym typeface="Arial"/>
                        </a:rPr>
                        <a:t>ق</a:t>
                      </a:r>
                      <a:endParaRPr sz="2800" b="0" dirty="0">
                        <a:solidFill>
                          <a:srgbClr val="FF0000"/>
                        </a:solidFill>
                        <a:latin typeface="Adobe Arabic" panose="02040503050201020203" pitchFamily="18" charset="-78"/>
                        <a:ea typeface="Arial"/>
                        <a:cs typeface="Adobe Arabic" panose="02040503050201020203" pitchFamily="18" charset="-78"/>
                        <a:sym typeface="Arial"/>
                      </a:endParaRPr>
                    </a:p>
                  </a:txBody>
                  <a:tcPr marL="91450" marR="91450" marT="45725" marB="45725"/>
                </a:tc>
                <a:tc>
                  <a:txBody>
                    <a:bodyPr/>
                    <a:lstStyle/>
                    <a:p>
                      <a:pPr marL="0" marR="0" lvl="0" indent="0" algn="ctr" rtl="1">
                        <a:lnSpc>
                          <a:spcPct val="100000"/>
                        </a:lnSpc>
                        <a:spcBef>
                          <a:spcPts val="0"/>
                        </a:spcBef>
                        <a:spcAft>
                          <a:spcPts val="0"/>
                        </a:spcAft>
                        <a:buClr>
                          <a:schemeClr val="dk1"/>
                        </a:buClr>
                        <a:buSzPts val="2800"/>
                        <a:buFont typeface="Arial"/>
                        <a:buNone/>
                      </a:pPr>
                      <a:r>
                        <a:rPr lang="ar-LB" sz="2800" b="0" u="none" strike="noStrike" cap="none" dirty="0">
                          <a:latin typeface="Adobe Arabic" panose="02040503050201020203" pitchFamily="18" charset="-78"/>
                          <a:ea typeface="Arial"/>
                          <a:cs typeface="Adobe Arabic" panose="02040503050201020203" pitchFamily="18" charset="-78"/>
                          <a:sym typeface="Arial"/>
                        </a:rPr>
                        <a:t>كَلِماتٌ تَتَضَمَّنُ حَرْفًا مُتَقارِبًا لَفْظًا مَعَ الحَرْفِ </a:t>
                      </a:r>
                      <a:r>
                        <a:rPr lang="ar-LB" sz="2800" b="0" dirty="0">
                          <a:solidFill>
                            <a:srgbClr val="FF0000"/>
                          </a:solidFill>
                          <a:latin typeface="Adobe Arabic" panose="02040503050201020203" pitchFamily="18" charset="-78"/>
                          <a:ea typeface="Arial"/>
                          <a:cs typeface="Adobe Arabic" panose="02040503050201020203" pitchFamily="18" charset="-78"/>
                          <a:sym typeface="Arial"/>
                        </a:rPr>
                        <a:t>ذ</a:t>
                      </a:r>
                      <a:endParaRPr sz="2800" b="0" dirty="0">
                        <a:solidFill>
                          <a:srgbClr val="FF0000"/>
                        </a:solidFill>
                        <a:latin typeface="Adobe Arabic" panose="02040503050201020203" pitchFamily="18" charset="-78"/>
                        <a:ea typeface="Arial"/>
                        <a:cs typeface="Adobe Arabic" panose="02040503050201020203" pitchFamily="18" charset="-78"/>
                        <a:sym typeface="Arial"/>
                      </a:endParaRPr>
                    </a:p>
                  </a:txBody>
                  <a:tcPr marL="91450" marR="91450" marT="45725" marB="45725"/>
                </a:tc>
                <a:tc>
                  <a:txBody>
                    <a:bodyPr/>
                    <a:lstStyle/>
                    <a:p>
                      <a:pPr marL="0" marR="0" lvl="0" indent="0" algn="ctr" rtl="1">
                        <a:lnSpc>
                          <a:spcPct val="100000"/>
                        </a:lnSpc>
                        <a:spcBef>
                          <a:spcPts val="0"/>
                        </a:spcBef>
                        <a:spcAft>
                          <a:spcPts val="0"/>
                        </a:spcAft>
                        <a:buClr>
                          <a:schemeClr val="dk1"/>
                        </a:buClr>
                        <a:buSzPts val="2800"/>
                        <a:buFont typeface="Arial"/>
                        <a:buNone/>
                      </a:pPr>
                      <a:r>
                        <a:rPr lang="ar-LB" sz="2800" b="0" u="none" strike="noStrike" cap="none" dirty="0">
                          <a:latin typeface="Adobe Arabic" panose="02040503050201020203" pitchFamily="18" charset="-78"/>
                          <a:ea typeface="Arial"/>
                          <a:cs typeface="Adobe Arabic" panose="02040503050201020203" pitchFamily="18" charset="-78"/>
                          <a:sym typeface="Arial"/>
                        </a:rPr>
                        <a:t>كَلِماتٌ تَتَضَمَّنُ حَرْفًا مُتَقارِبًا لَفْظًا مَعَ الحَرْفِ </a:t>
                      </a:r>
                      <a:r>
                        <a:rPr lang="ar-LB" sz="2800" b="0" dirty="0">
                          <a:solidFill>
                            <a:srgbClr val="FF0000"/>
                          </a:solidFill>
                          <a:latin typeface="Adobe Arabic" panose="02040503050201020203" pitchFamily="18" charset="-78"/>
                          <a:ea typeface="Arial"/>
                          <a:cs typeface="Adobe Arabic" panose="02040503050201020203" pitchFamily="18" charset="-78"/>
                          <a:sym typeface="Arial"/>
                        </a:rPr>
                        <a:t>س</a:t>
                      </a:r>
                      <a:endParaRPr sz="2800" b="0" dirty="0">
                        <a:solidFill>
                          <a:srgbClr val="FF0000"/>
                        </a:solidFill>
                        <a:latin typeface="Adobe Arabic" panose="02040503050201020203" pitchFamily="18" charset="-78"/>
                        <a:ea typeface="Arial"/>
                        <a:cs typeface="Adobe Arabic" panose="02040503050201020203" pitchFamily="18" charset="-78"/>
                        <a:sym typeface="Arial"/>
                      </a:endParaRPr>
                    </a:p>
                    <a:p>
                      <a:pPr marL="0" marR="0" lvl="0" indent="0" algn="l" rtl="0">
                        <a:spcBef>
                          <a:spcPts val="0"/>
                        </a:spcBef>
                        <a:spcAft>
                          <a:spcPts val="0"/>
                        </a:spcAft>
                        <a:buNone/>
                      </a:pPr>
                      <a:endParaRPr sz="1800" dirty="0">
                        <a:latin typeface="Adobe Arabic" panose="02040503050201020203" pitchFamily="18" charset="-78"/>
                        <a:cs typeface="Adobe Arabic" panose="02040503050201020203" pitchFamily="18" charset="-78"/>
                      </a:endParaRPr>
                    </a:p>
                  </a:txBody>
                  <a:tcPr marL="91450" marR="91450" marT="45725" marB="45725"/>
                </a:tc>
                <a:tc>
                  <a:txBody>
                    <a:bodyPr/>
                    <a:lstStyle/>
                    <a:p>
                      <a:pPr marL="0" marR="0" lvl="0" indent="0" algn="ctr" rtl="1">
                        <a:spcBef>
                          <a:spcPts val="0"/>
                        </a:spcBef>
                        <a:spcAft>
                          <a:spcPts val="0"/>
                        </a:spcAft>
                        <a:buNone/>
                      </a:pPr>
                      <a:r>
                        <a:rPr lang="ar-LB" sz="2800" b="0" u="none" strike="noStrike" cap="none" dirty="0">
                          <a:latin typeface="Adobe Arabic" panose="02040503050201020203" pitchFamily="18" charset="-78"/>
                          <a:ea typeface="Arial"/>
                          <a:cs typeface="Adobe Arabic" panose="02040503050201020203" pitchFamily="18" charset="-78"/>
                          <a:sym typeface="Arial"/>
                        </a:rPr>
                        <a:t>كَلِماتٌ تَتَضَمَّنُ حَرْفًا مُتَقارِبًا لَفْظًا مَعَ الحَرْفِ </a:t>
                      </a:r>
                      <a:r>
                        <a:rPr lang="ar-LB" sz="2800" b="0" dirty="0">
                          <a:solidFill>
                            <a:srgbClr val="FF0000"/>
                          </a:solidFill>
                          <a:latin typeface="Adobe Arabic" panose="02040503050201020203" pitchFamily="18" charset="-78"/>
                          <a:ea typeface="Arial"/>
                          <a:cs typeface="Adobe Arabic" panose="02040503050201020203" pitchFamily="18" charset="-78"/>
                          <a:sym typeface="Arial"/>
                        </a:rPr>
                        <a:t>ت</a:t>
                      </a:r>
                      <a:endParaRPr sz="2800" b="0" dirty="0">
                        <a:solidFill>
                          <a:srgbClr val="FF0000"/>
                        </a:solidFill>
                        <a:latin typeface="Adobe Arabic" panose="02040503050201020203" pitchFamily="18" charset="-78"/>
                        <a:ea typeface="Arial"/>
                        <a:cs typeface="Adobe Arabic" panose="02040503050201020203" pitchFamily="18" charset="-78"/>
                        <a:sym typeface="Arial"/>
                      </a:endParaRPr>
                    </a:p>
                  </a:txBody>
                  <a:tcPr marL="91450" marR="91450" marT="45725" marB="45725"/>
                </a:tc>
                <a:extLst>
                  <a:ext uri="{0D108BD9-81ED-4DB2-BD59-A6C34878D82A}">
                    <a16:rowId xmlns:a16="http://schemas.microsoft.com/office/drawing/2014/main" val="10000"/>
                  </a:ext>
                </a:extLst>
              </a:tr>
              <a:tr h="1079850">
                <a:tc>
                  <a:txBody>
                    <a:bodyPr/>
                    <a:lstStyle/>
                    <a:p>
                      <a:pPr marL="0" marR="0" lvl="0" indent="0" algn="ctr" rtl="0">
                        <a:spcBef>
                          <a:spcPts val="0"/>
                        </a:spcBef>
                        <a:spcAft>
                          <a:spcPts val="0"/>
                        </a:spcAft>
                        <a:buNone/>
                      </a:pPr>
                      <a:r>
                        <a:rPr lang="ar-LB" sz="3200" b="1">
                          <a:latin typeface="Adobe Arabic" panose="02040503050201020203" pitchFamily="18" charset="-78"/>
                          <a:ea typeface="Arial"/>
                          <a:cs typeface="Adobe Arabic" panose="02040503050201020203" pitchFamily="18" charset="-78"/>
                          <a:sym typeface="Arial"/>
                        </a:rPr>
                        <a:t>و</a:t>
                      </a:r>
                      <a:r>
                        <a:rPr lang="ar-LB" sz="3200" b="1">
                          <a:solidFill>
                            <a:srgbClr val="FF0000"/>
                          </a:solidFill>
                          <a:latin typeface="Adobe Arabic" panose="02040503050201020203" pitchFamily="18" charset="-78"/>
                          <a:ea typeface="Arial"/>
                          <a:cs typeface="Adobe Arabic" panose="02040503050201020203" pitchFamily="18" charset="-78"/>
                          <a:sym typeface="Arial"/>
                        </a:rPr>
                        <a:t>ض</a:t>
                      </a:r>
                      <a:r>
                        <a:rPr lang="ar-LB" sz="3200" b="1">
                          <a:latin typeface="Adobe Arabic" panose="02040503050201020203" pitchFamily="18" charset="-78"/>
                          <a:ea typeface="Arial"/>
                          <a:cs typeface="Adobe Arabic" panose="02040503050201020203" pitchFamily="18" charset="-78"/>
                          <a:sym typeface="Arial"/>
                        </a:rPr>
                        <a:t>عت-غا</a:t>
                      </a:r>
                      <a:r>
                        <a:rPr lang="ar-LB" sz="3200" b="1">
                          <a:solidFill>
                            <a:srgbClr val="FF0000"/>
                          </a:solidFill>
                          <a:latin typeface="Adobe Arabic" panose="02040503050201020203" pitchFamily="18" charset="-78"/>
                          <a:ea typeface="Arial"/>
                          <a:cs typeface="Adobe Arabic" panose="02040503050201020203" pitchFamily="18" charset="-78"/>
                          <a:sym typeface="Arial"/>
                        </a:rPr>
                        <a:t>ض</a:t>
                      </a:r>
                      <a:r>
                        <a:rPr lang="ar-LB" sz="3200" b="1">
                          <a:latin typeface="Adobe Arabic" panose="02040503050201020203" pitchFamily="18" charset="-78"/>
                          <a:ea typeface="Arial"/>
                          <a:cs typeface="Adobe Arabic" panose="02040503050201020203" pitchFamily="18" charset="-78"/>
                          <a:sym typeface="Arial"/>
                        </a:rPr>
                        <a:t>بة.</a:t>
                      </a:r>
                      <a:endParaRPr sz="3200" b="1">
                        <a:latin typeface="Adobe Arabic" panose="02040503050201020203" pitchFamily="18" charset="-78"/>
                        <a:ea typeface="Arial"/>
                        <a:cs typeface="Adobe Arabic" panose="02040503050201020203" pitchFamily="18" charset="-78"/>
                        <a:sym typeface="Arial"/>
                      </a:endParaRPr>
                    </a:p>
                  </a:txBody>
                  <a:tcPr marL="91450" marR="91450" marT="45725" marB="45725"/>
                </a:tc>
                <a:tc>
                  <a:txBody>
                    <a:bodyPr/>
                    <a:lstStyle/>
                    <a:p>
                      <a:pPr marL="0" marR="0" lvl="0" indent="0" algn="ctr" rtl="0">
                        <a:spcBef>
                          <a:spcPts val="0"/>
                        </a:spcBef>
                        <a:spcAft>
                          <a:spcPts val="0"/>
                        </a:spcAft>
                        <a:buNone/>
                      </a:pPr>
                      <a:r>
                        <a:rPr lang="ar-LB" sz="3200" b="1">
                          <a:latin typeface="Adobe Arabic" panose="02040503050201020203" pitchFamily="18" charset="-78"/>
                          <a:ea typeface="Arial"/>
                          <a:cs typeface="Adobe Arabic" panose="02040503050201020203" pitchFamily="18" charset="-78"/>
                          <a:sym typeface="Arial"/>
                        </a:rPr>
                        <a:t>بأ</a:t>
                      </a:r>
                      <a:r>
                        <a:rPr lang="ar-LB" sz="3200" b="1">
                          <a:solidFill>
                            <a:srgbClr val="FF0000"/>
                          </a:solidFill>
                          <a:latin typeface="Adobe Arabic" panose="02040503050201020203" pitchFamily="18" charset="-78"/>
                          <a:ea typeface="Arial"/>
                          <a:cs typeface="Adobe Arabic" panose="02040503050201020203" pitchFamily="18" charset="-78"/>
                          <a:sym typeface="Arial"/>
                        </a:rPr>
                        <a:t>ك</a:t>
                      </a:r>
                      <a:r>
                        <a:rPr lang="ar-LB" sz="3200" b="1">
                          <a:latin typeface="Adobe Arabic" panose="02040503050201020203" pitchFamily="18" charset="-78"/>
                          <a:ea typeface="Arial"/>
                          <a:cs typeface="Adobe Arabic" panose="02040503050201020203" pitchFamily="18" charset="-78"/>
                          <a:sym typeface="Arial"/>
                        </a:rPr>
                        <a:t>واب-ح</a:t>
                      </a:r>
                      <a:r>
                        <a:rPr lang="ar-LB" sz="3200" b="1">
                          <a:solidFill>
                            <a:srgbClr val="FF0000"/>
                          </a:solidFill>
                          <a:latin typeface="Adobe Arabic" panose="02040503050201020203" pitchFamily="18" charset="-78"/>
                          <a:ea typeface="Arial"/>
                          <a:cs typeface="Adobe Arabic" panose="02040503050201020203" pitchFamily="18" charset="-78"/>
                          <a:sym typeface="Arial"/>
                        </a:rPr>
                        <a:t>ك</a:t>
                      </a:r>
                      <a:r>
                        <a:rPr lang="ar-LB" sz="3200" b="1">
                          <a:latin typeface="Adobe Arabic" panose="02040503050201020203" pitchFamily="18" charset="-78"/>
                          <a:ea typeface="Arial"/>
                          <a:cs typeface="Adobe Arabic" panose="02040503050201020203" pitchFamily="18" charset="-78"/>
                          <a:sym typeface="Arial"/>
                        </a:rPr>
                        <a:t>اياتها-وأس</a:t>
                      </a:r>
                      <a:r>
                        <a:rPr lang="ar-LB" sz="3200" b="1">
                          <a:solidFill>
                            <a:srgbClr val="FF0000"/>
                          </a:solidFill>
                          <a:latin typeface="Adobe Arabic" panose="02040503050201020203" pitchFamily="18" charset="-78"/>
                          <a:ea typeface="Arial"/>
                          <a:cs typeface="Adobe Arabic" panose="02040503050201020203" pitchFamily="18" charset="-78"/>
                          <a:sym typeface="Arial"/>
                        </a:rPr>
                        <a:t>ك</a:t>
                      </a:r>
                      <a:r>
                        <a:rPr lang="ar-LB" sz="3200" b="1">
                          <a:latin typeface="Adobe Arabic" panose="02040503050201020203" pitchFamily="18" charset="-78"/>
                          <a:ea typeface="Arial"/>
                          <a:cs typeface="Adobe Arabic" panose="02040503050201020203" pitchFamily="18" charset="-78"/>
                          <a:sym typeface="Arial"/>
                        </a:rPr>
                        <a:t>تته.</a:t>
                      </a:r>
                      <a:endParaRPr sz="3200" b="1">
                        <a:latin typeface="Adobe Arabic" panose="02040503050201020203" pitchFamily="18" charset="-78"/>
                        <a:ea typeface="Arial"/>
                        <a:cs typeface="Adobe Arabic" panose="02040503050201020203" pitchFamily="18" charset="-78"/>
                        <a:sym typeface="Arial"/>
                      </a:endParaRPr>
                    </a:p>
                  </a:txBody>
                  <a:tcPr marL="91450" marR="91450" marT="45725" marB="45725"/>
                </a:tc>
                <a:tc>
                  <a:txBody>
                    <a:bodyPr/>
                    <a:lstStyle/>
                    <a:p>
                      <a:pPr marL="0" marR="0" lvl="0" indent="0" algn="ctr" rtl="0">
                        <a:spcBef>
                          <a:spcPts val="0"/>
                        </a:spcBef>
                        <a:spcAft>
                          <a:spcPts val="0"/>
                        </a:spcAft>
                        <a:buNone/>
                      </a:pPr>
                      <a:r>
                        <a:rPr lang="ar-LB" sz="3200" b="1">
                          <a:solidFill>
                            <a:srgbClr val="FF0000"/>
                          </a:solidFill>
                          <a:latin typeface="Adobe Arabic" panose="02040503050201020203" pitchFamily="18" charset="-78"/>
                          <a:ea typeface="Arial"/>
                          <a:cs typeface="Adobe Arabic" panose="02040503050201020203" pitchFamily="18" charset="-78"/>
                          <a:sym typeface="Arial"/>
                        </a:rPr>
                        <a:t>ظ</a:t>
                      </a:r>
                      <a:r>
                        <a:rPr lang="ar-LB" sz="3200" b="1">
                          <a:latin typeface="Adobe Arabic" panose="02040503050201020203" pitchFamily="18" charset="-78"/>
                          <a:ea typeface="Arial"/>
                          <a:cs typeface="Adobe Arabic" panose="02040503050201020203" pitchFamily="18" charset="-78"/>
                          <a:sym typeface="Arial"/>
                        </a:rPr>
                        <a:t>لّ-</a:t>
                      </a:r>
                      <a:r>
                        <a:rPr lang="ar-LB" sz="3200" b="1">
                          <a:solidFill>
                            <a:srgbClr val="FF0000"/>
                          </a:solidFill>
                          <a:latin typeface="Adobe Arabic" panose="02040503050201020203" pitchFamily="18" charset="-78"/>
                          <a:ea typeface="Arial"/>
                          <a:cs typeface="Adobe Arabic" panose="02040503050201020203" pitchFamily="18" charset="-78"/>
                          <a:sym typeface="Arial"/>
                        </a:rPr>
                        <a:t>ز</a:t>
                      </a:r>
                      <a:r>
                        <a:rPr lang="ar-LB" sz="3200" b="1">
                          <a:latin typeface="Adobe Arabic" panose="02040503050201020203" pitchFamily="18" charset="-78"/>
                          <a:ea typeface="Arial"/>
                          <a:cs typeface="Adobe Arabic" panose="02040503050201020203" pitchFamily="18" charset="-78"/>
                          <a:sym typeface="Arial"/>
                        </a:rPr>
                        <a:t>جاجية-تو</a:t>
                      </a:r>
                      <a:r>
                        <a:rPr lang="ar-LB" sz="3200" b="1">
                          <a:solidFill>
                            <a:srgbClr val="FF0000"/>
                          </a:solidFill>
                          <a:latin typeface="Adobe Arabic" panose="02040503050201020203" pitchFamily="18" charset="-78"/>
                          <a:ea typeface="Arial"/>
                          <a:cs typeface="Adobe Arabic" panose="02040503050201020203" pitchFamily="18" charset="-78"/>
                          <a:sym typeface="Arial"/>
                        </a:rPr>
                        <a:t>زّ</a:t>
                      </a:r>
                      <a:r>
                        <a:rPr lang="ar-LB" sz="3200" b="1">
                          <a:latin typeface="Adobe Arabic" panose="02040503050201020203" pitchFamily="18" charset="-78"/>
                          <a:ea typeface="Arial"/>
                          <a:cs typeface="Adobe Arabic" panose="02040503050201020203" pitchFamily="18" charset="-78"/>
                          <a:sym typeface="Arial"/>
                        </a:rPr>
                        <a:t>ع-ننت</a:t>
                      </a:r>
                      <a:r>
                        <a:rPr lang="ar-LB" sz="3200" b="1">
                          <a:solidFill>
                            <a:srgbClr val="FF0000"/>
                          </a:solidFill>
                          <a:latin typeface="Adobe Arabic" panose="02040503050201020203" pitchFamily="18" charset="-78"/>
                          <a:ea typeface="Arial"/>
                          <a:cs typeface="Adobe Arabic" panose="02040503050201020203" pitchFamily="18" charset="-78"/>
                          <a:sym typeface="Arial"/>
                        </a:rPr>
                        <a:t>ظ</a:t>
                      </a:r>
                      <a:r>
                        <a:rPr lang="ar-LB" sz="3200" b="1">
                          <a:latin typeface="Adobe Arabic" panose="02040503050201020203" pitchFamily="18" charset="-78"/>
                          <a:ea typeface="Arial"/>
                          <a:cs typeface="Adobe Arabic" panose="02040503050201020203" pitchFamily="18" charset="-78"/>
                          <a:sym typeface="Arial"/>
                        </a:rPr>
                        <a:t>ر.</a:t>
                      </a:r>
                      <a:endParaRPr sz="3200" b="1">
                        <a:latin typeface="Adobe Arabic" panose="02040503050201020203" pitchFamily="18" charset="-78"/>
                        <a:ea typeface="Arial"/>
                        <a:cs typeface="Adobe Arabic" panose="02040503050201020203" pitchFamily="18" charset="-78"/>
                        <a:sym typeface="Arial"/>
                      </a:endParaRPr>
                    </a:p>
                  </a:txBody>
                  <a:tcPr marL="91450" marR="91450" marT="45725" marB="45725"/>
                </a:tc>
                <a:tc>
                  <a:txBody>
                    <a:bodyPr/>
                    <a:lstStyle/>
                    <a:p>
                      <a:pPr marL="0" marR="0" lvl="0" indent="0" algn="ctr" rtl="0">
                        <a:spcBef>
                          <a:spcPts val="0"/>
                        </a:spcBef>
                        <a:spcAft>
                          <a:spcPts val="0"/>
                        </a:spcAft>
                        <a:buNone/>
                      </a:pPr>
                      <a:r>
                        <a:rPr lang="ar-LB" sz="3200" b="1">
                          <a:latin typeface="Adobe Arabic" panose="02040503050201020203" pitchFamily="18" charset="-78"/>
                          <a:ea typeface="Arial"/>
                          <a:cs typeface="Adobe Arabic" panose="02040503050201020203" pitchFamily="18" charset="-78"/>
                          <a:sym typeface="Arial"/>
                        </a:rPr>
                        <a:t>فت</a:t>
                      </a:r>
                      <a:r>
                        <a:rPr lang="ar-LB" sz="3200" b="1">
                          <a:solidFill>
                            <a:srgbClr val="FF0000"/>
                          </a:solidFill>
                          <a:latin typeface="Adobe Arabic" panose="02040503050201020203" pitchFamily="18" charset="-78"/>
                          <a:ea typeface="Arial"/>
                          <a:cs typeface="Adobe Arabic" panose="02040503050201020203" pitchFamily="18" charset="-78"/>
                          <a:sym typeface="Arial"/>
                        </a:rPr>
                        <a:t>ص</a:t>
                      </a:r>
                      <a:r>
                        <a:rPr lang="ar-LB" sz="3200" b="1">
                          <a:latin typeface="Adobe Arabic" panose="02040503050201020203" pitchFamily="18" charset="-78"/>
                          <a:ea typeface="Arial"/>
                          <a:cs typeface="Adobe Arabic" panose="02040503050201020203" pitchFamily="18" charset="-78"/>
                          <a:sym typeface="Arial"/>
                        </a:rPr>
                        <a:t>اعد-</a:t>
                      </a:r>
                      <a:r>
                        <a:rPr lang="ar-LB" sz="3200" b="1">
                          <a:solidFill>
                            <a:srgbClr val="FF0000"/>
                          </a:solidFill>
                          <a:latin typeface="Adobe Arabic" panose="02040503050201020203" pitchFamily="18" charset="-78"/>
                          <a:ea typeface="Arial"/>
                          <a:cs typeface="Adobe Arabic" panose="02040503050201020203" pitchFamily="18" charset="-78"/>
                          <a:sym typeface="Arial"/>
                        </a:rPr>
                        <a:t>ص</a:t>
                      </a:r>
                      <a:r>
                        <a:rPr lang="ar-LB" sz="3200" b="1">
                          <a:latin typeface="Adobe Arabic" panose="02040503050201020203" pitchFamily="18" charset="-78"/>
                          <a:ea typeface="Arial"/>
                          <a:cs typeface="Adobe Arabic" panose="02040503050201020203" pitchFamily="18" charset="-78"/>
                          <a:sym typeface="Arial"/>
                        </a:rPr>
                        <a:t>بّت-ال</a:t>
                      </a:r>
                      <a:r>
                        <a:rPr lang="ar-LB" sz="3200" b="1">
                          <a:solidFill>
                            <a:srgbClr val="FF0000"/>
                          </a:solidFill>
                          <a:latin typeface="Adobe Arabic" panose="02040503050201020203" pitchFamily="18" charset="-78"/>
                          <a:ea typeface="Arial"/>
                          <a:cs typeface="Adobe Arabic" panose="02040503050201020203" pitchFamily="18" charset="-78"/>
                          <a:sym typeface="Arial"/>
                        </a:rPr>
                        <a:t>ص</a:t>
                      </a:r>
                      <a:r>
                        <a:rPr lang="ar-LB" sz="3200" b="1">
                          <a:latin typeface="Adobe Arabic" panose="02040503050201020203" pitchFamily="18" charset="-78"/>
                          <a:ea typeface="Arial"/>
                          <a:cs typeface="Adobe Arabic" panose="02040503050201020203" pitchFamily="18" charset="-78"/>
                          <a:sym typeface="Arial"/>
                        </a:rPr>
                        <a:t>غير.</a:t>
                      </a:r>
                      <a:endParaRPr sz="3200" b="1">
                        <a:latin typeface="Adobe Arabic" panose="02040503050201020203" pitchFamily="18" charset="-78"/>
                        <a:ea typeface="Arial"/>
                        <a:cs typeface="Adobe Arabic" panose="02040503050201020203" pitchFamily="18" charset="-78"/>
                        <a:sym typeface="Arial"/>
                      </a:endParaRPr>
                    </a:p>
                  </a:txBody>
                  <a:tcPr marL="91450" marR="91450" marT="45725" marB="45725"/>
                </a:tc>
                <a:tc>
                  <a:txBody>
                    <a:bodyPr/>
                    <a:lstStyle/>
                    <a:p>
                      <a:pPr marL="0" marR="0" lvl="0" indent="0" algn="ctr" rtl="0">
                        <a:spcBef>
                          <a:spcPts val="0"/>
                        </a:spcBef>
                        <a:spcAft>
                          <a:spcPts val="0"/>
                        </a:spcAft>
                        <a:buNone/>
                      </a:pPr>
                      <a:r>
                        <a:rPr lang="ar-LB" sz="3200" b="1" dirty="0">
                          <a:solidFill>
                            <a:srgbClr val="FF0000"/>
                          </a:solidFill>
                          <a:latin typeface="Adobe Arabic" panose="02040503050201020203" pitchFamily="18" charset="-78"/>
                          <a:ea typeface="Arial"/>
                          <a:cs typeface="Adobe Arabic" panose="02040503050201020203" pitchFamily="18" charset="-78"/>
                          <a:sym typeface="Arial"/>
                        </a:rPr>
                        <a:t>ط</a:t>
                      </a:r>
                      <a:r>
                        <a:rPr lang="ar-LB" sz="3200" b="1" dirty="0">
                          <a:latin typeface="Adobe Arabic" panose="02040503050201020203" pitchFamily="18" charset="-78"/>
                          <a:ea typeface="Arial"/>
                          <a:cs typeface="Adobe Arabic" panose="02040503050201020203" pitchFamily="18" charset="-78"/>
                          <a:sym typeface="Arial"/>
                        </a:rPr>
                        <a:t>عم-ق</a:t>
                      </a:r>
                      <a:r>
                        <a:rPr lang="ar-LB" sz="3200" b="1" dirty="0">
                          <a:solidFill>
                            <a:srgbClr val="FF0000"/>
                          </a:solidFill>
                          <a:latin typeface="Adobe Arabic" panose="02040503050201020203" pitchFamily="18" charset="-78"/>
                          <a:ea typeface="Arial"/>
                          <a:cs typeface="Adobe Arabic" panose="02040503050201020203" pitchFamily="18" charset="-78"/>
                          <a:sym typeface="Arial"/>
                        </a:rPr>
                        <a:t>ط</a:t>
                      </a:r>
                      <a:r>
                        <a:rPr lang="ar-LB" sz="3200" b="1" dirty="0">
                          <a:latin typeface="Adobe Arabic" panose="02040503050201020203" pitchFamily="18" charset="-78"/>
                          <a:ea typeface="Arial"/>
                          <a:cs typeface="Adobe Arabic" panose="02040503050201020203" pitchFamily="18" charset="-78"/>
                          <a:sym typeface="Arial"/>
                        </a:rPr>
                        <a:t>عًا-ف</a:t>
                      </a:r>
                      <a:r>
                        <a:rPr lang="ar-LB" sz="3200" b="1" dirty="0">
                          <a:solidFill>
                            <a:srgbClr val="FF0000"/>
                          </a:solidFill>
                          <a:latin typeface="Adobe Arabic" panose="02040503050201020203" pitchFamily="18" charset="-78"/>
                          <a:ea typeface="Arial"/>
                          <a:cs typeface="Adobe Arabic" panose="02040503050201020203" pitchFamily="18" charset="-78"/>
                          <a:sym typeface="Arial"/>
                        </a:rPr>
                        <a:t>ط</a:t>
                      </a:r>
                      <a:r>
                        <a:rPr lang="ar-LB" sz="3200" b="1" dirty="0">
                          <a:latin typeface="Adobe Arabic" panose="02040503050201020203" pitchFamily="18" charset="-78"/>
                          <a:ea typeface="Arial"/>
                          <a:cs typeface="Adobe Arabic" panose="02040503050201020203" pitchFamily="18" charset="-78"/>
                          <a:sym typeface="Arial"/>
                        </a:rPr>
                        <a:t>ائر.</a:t>
                      </a:r>
                      <a:endParaRPr sz="3200" b="1" dirty="0">
                        <a:latin typeface="Adobe Arabic" panose="02040503050201020203" pitchFamily="18" charset="-78"/>
                        <a:ea typeface="Arial"/>
                        <a:cs typeface="Adobe Arabic" panose="02040503050201020203" pitchFamily="18" charset="-78"/>
                        <a:sym typeface="Arial"/>
                      </a:endParaRPr>
                    </a:p>
                  </a:txBody>
                  <a:tcPr marL="91450" marR="91450" marT="45725" marB="45725"/>
                </a:tc>
                <a:extLst>
                  <a:ext uri="{0D108BD9-81ED-4DB2-BD59-A6C34878D82A}">
                    <a16:rowId xmlns:a16="http://schemas.microsoft.com/office/drawing/2014/main" val="10001"/>
                  </a:ext>
                </a:extLst>
              </a:tr>
            </a:tbl>
          </a:graphicData>
        </a:graphic>
      </p:graphicFrame>
      <p:sp>
        <p:nvSpPr>
          <p:cNvPr id="5" name="Google Shape;116;p4">
            <a:extLst>
              <a:ext uri="{FF2B5EF4-FFF2-40B4-BE49-F238E27FC236}">
                <a16:creationId xmlns:a16="http://schemas.microsoft.com/office/drawing/2014/main" id="{99149F47-3B38-4A86-8747-956BF6F4527C}"/>
              </a:ext>
            </a:extLst>
          </p:cNvPr>
          <p:cNvSpPr txBox="1"/>
          <p:nvPr/>
        </p:nvSpPr>
        <p:spPr>
          <a:xfrm>
            <a:off x="113016" y="1811411"/>
            <a:ext cx="11415069" cy="1747386"/>
          </a:xfrm>
          <a:prstGeom prst="rect">
            <a:avLst/>
          </a:prstGeom>
          <a:noFill/>
          <a:ln>
            <a:noFill/>
          </a:ln>
        </p:spPr>
        <p:txBody>
          <a:bodyPr spcFirstLastPara="1" wrap="square" lIns="91425" tIns="45700" rIns="91425" bIns="45700" anchor="ctr" anchorCtr="0">
            <a:noAutofit/>
          </a:bodyPr>
          <a:lstStyle/>
          <a:p>
            <a:pPr marL="0" marR="0" lvl="0" indent="0" algn="r" rtl="1">
              <a:spcBef>
                <a:spcPts val="0"/>
              </a:spcBef>
              <a:spcAft>
                <a:spcPts val="0"/>
              </a:spcAft>
              <a:buClr>
                <a:schemeClr val="dk1"/>
              </a:buClr>
              <a:buSzPts val="3200"/>
              <a:buFont typeface="Arial"/>
              <a:buNone/>
            </a:pPr>
            <a:r>
              <a:rPr lang="ar-LB" sz="3200" b="0" i="0" u="none" strike="noStrike" cap="none" dirty="0">
                <a:solidFill>
                  <a:schemeClr val="dk1"/>
                </a:solidFill>
                <a:latin typeface="Adobe Arabic" panose="02040503050201020203" pitchFamily="18" charset="-78"/>
                <a:cs typeface="Adobe Arabic" panose="02040503050201020203" pitchFamily="18" charset="-78"/>
                <a:sym typeface="Arial"/>
              </a:rPr>
              <a:t>     وَضَعَتْ أُمّي إبْريقَ الشّاي على النّارِ. ظَلَّ الْماءُ يَغْلي فَتْرَةً، فَتَصاعَدَ البُخارُ مِنْهُ. صَبَّتْ أُمّي الشّايَ في أَكْوابٍ زُجاجِيَّةٍ. ذاقَ أَفْرادُ الْعائِلَةِ طَعْمَ الشّاي. عِنْدَئِذٍ، بَدَأَتْ جَدَّتي تُوَزِّعُ قِطَعًا مِنَ الفَطائِرِ، فَتَحَلّقْنا حَوْلَها نَنْتَظِرُ حِكاياتِها المُشَوِّقَةَ. ثَرْثَرَ أَخي الصَّغيرُ فَثارَتْ أُمّي غاضِبَةً وأَسْكَتَتْهُ.</a:t>
            </a: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424</Words>
  <Application>Microsoft Office PowerPoint</Application>
  <PresentationFormat>Widescreen</PresentationFormat>
  <Paragraphs>54</Paragraphs>
  <Slides>5</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Adobe Arabic</vt:lpstr>
      <vt:lpstr>Arial</vt:lpstr>
      <vt:lpstr>Calibri</vt:lpstr>
      <vt:lpstr>Office Theme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Ruba El Nouaime</dc:creator>
  <cp:lastModifiedBy>Samia Ghorayeb</cp:lastModifiedBy>
  <cp:revision>2</cp:revision>
  <dcterms:created xsi:type="dcterms:W3CDTF">2021-10-15T12:00:30Z</dcterms:created>
  <dcterms:modified xsi:type="dcterms:W3CDTF">2022-02-26T16:31:49Z</dcterms:modified>
</cp:coreProperties>
</file>