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0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9273" autoAdjust="0"/>
  </p:normalViewPr>
  <p:slideViewPr>
    <p:cSldViewPr snapToGrid="0">
      <p:cViewPr varScale="1">
        <p:scale>
          <a:sx n="48" d="100"/>
          <a:sy n="48" d="100"/>
        </p:scale>
        <p:origin x="200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B6E47-701D-44FC-855A-6684EE997B0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7ED7B-B1E5-4346-B37A-7B70834F8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80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b="1" u="sng" dirty="0"/>
              <a:t>التّسجيلُ</a:t>
            </a:r>
            <a:r>
              <a:rPr lang="ar-LB" b="1" u="sng" baseline="0" dirty="0"/>
              <a:t> الصّوتيُّ</a:t>
            </a:r>
            <a:endParaRPr lang="en-US" b="1" u="sng" dirty="0"/>
          </a:p>
          <a:p>
            <a:pPr algn="r" rtl="1"/>
            <a:r>
              <a:rPr lang="ar-LB" dirty="0"/>
              <a:t>قراءة الشريحة</a:t>
            </a:r>
            <a:r>
              <a:rPr lang="ar-LB" baseline="0" dirty="0"/>
              <a:t> كما هي</a:t>
            </a:r>
            <a:endParaRPr lang="ar-L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6551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b="1" u="sng" dirty="0"/>
              <a:t>التّسجيلُ</a:t>
            </a:r>
            <a:r>
              <a:rPr lang="ar-LB" b="1" u="sng" baseline="0" dirty="0"/>
              <a:t> الصّوتيُّ</a:t>
            </a:r>
            <a:endParaRPr lang="en-US" b="1" u="sng" dirty="0"/>
          </a:p>
          <a:p>
            <a:pPr algn="r" rtl="1"/>
            <a:r>
              <a:rPr lang="ar-LB" dirty="0"/>
              <a:t>قراءة الشريحة</a:t>
            </a:r>
            <a:r>
              <a:rPr lang="ar-LB" baseline="0" dirty="0"/>
              <a:t> كما هي</a:t>
            </a:r>
            <a:endParaRPr lang="ar-L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6185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kumimoji="0" lang="ar-L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تقول المعلّمة:</a:t>
            </a:r>
          </a:p>
          <a:p>
            <a:pPr algn="r" rtl="1"/>
            <a:r>
              <a:rPr lang="ar-LB" sz="1200" b="1" u="sng" dirty="0">
                <a:solidFill>
                  <a:prstClr val="black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أسمعُ الجُملَ الآتيةَ وأكتُبُ الكلماتِ المنونّة في الجدول الآتي</a:t>
            </a:r>
            <a:r>
              <a:rPr kumimoji="0" lang="ar-L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457200" lvl="0" indent="-457200" algn="r" rtl="1">
              <a:buFont typeface="Wingdings" panose="05000000000000000000" pitchFamily="2" charset="2"/>
              <a:buChar char="§"/>
            </a:pP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زرتُ </a:t>
            </a:r>
            <a:r>
              <a:rPr lang="ar-LB" sz="1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مأوىً لأيتامٍ </a:t>
            </a: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، فلمستُ </a:t>
            </a:r>
            <a:r>
              <a:rPr lang="ar-LB" sz="1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ذَكاءً</a:t>
            </a: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 و</a:t>
            </a:r>
            <a:r>
              <a:rPr lang="ar-LB" sz="1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فطنةً</a:t>
            </a: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 عند </a:t>
            </a:r>
            <a:r>
              <a:rPr lang="ar-LB" sz="1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شابةٍّ</a:t>
            </a: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. </a:t>
            </a:r>
          </a:p>
          <a:p>
            <a:pPr marL="457200" lvl="0" indent="-457200" algn="r" rtl="1">
              <a:buFont typeface="Wingdings" panose="05000000000000000000" pitchFamily="2" charset="2"/>
              <a:buChar char="§"/>
            </a:pP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عاد والدي إلى البيت وقال</a:t>
            </a:r>
            <a:r>
              <a:rPr lang="ar-LB" sz="1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بلهفةٍ </a:t>
            </a: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: "ستسمعون </a:t>
            </a:r>
            <a:r>
              <a:rPr lang="ar-LB" sz="1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نبأً</a:t>
            </a: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1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سارًا </a:t>
            </a: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".</a:t>
            </a:r>
          </a:p>
          <a:p>
            <a:pPr marL="457200" lvl="0" indent="-457200" algn="r" rtl="1">
              <a:buFont typeface="Wingdings" panose="05000000000000000000" pitchFamily="2" charset="2"/>
              <a:buChar char="§"/>
            </a:pP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 كنت أتنزّه في </a:t>
            </a:r>
            <a:r>
              <a:rPr lang="ar-LB" sz="1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حديقة</a:t>
            </a: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ٍ فوجدت </a:t>
            </a:r>
            <a:r>
              <a:rPr lang="ar-LB" sz="1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صندوقًا</a:t>
            </a: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 فيه </a:t>
            </a:r>
            <a:r>
              <a:rPr lang="ar-LB" sz="1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ثيابٌ</a:t>
            </a: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1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قديمة</a:t>
            </a: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ٌ ، فوقه </a:t>
            </a:r>
            <a:r>
              <a:rPr lang="ar-LB" sz="12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رفوفٌ عديدةٌ </a:t>
            </a:r>
            <a:r>
              <a:rPr lang="ar-LB" sz="1200" dirty="0">
                <a:latin typeface="Adobe Arabic" panose="02040503050201020203" pitchFamily="18" charset="-78"/>
                <a:cs typeface="Adobe Arabic" panose="02040503050201020203" pitchFamily="18" charset="-78"/>
              </a:rPr>
              <a:t>.</a:t>
            </a:r>
            <a:endParaRPr lang="ar-LB" sz="1200" dirty="0">
              <a:solidFill>
                <a:prstClr val="black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5336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2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465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82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55269-41AE-4EEE-9803-B53009A79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072089" y="62154"/>
            <a:ext cx="1068274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1345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15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448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012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22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154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89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78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146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34311-6246-48A7-9B5F-47CB632F8D9B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CF419-AA25-46B5-8F67-C5E11EE09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903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6">
            <a:extLst>
              <a:ext uri="{FF2B5EF4-FFF2-40B4-BE49-F238E27FC236}">
                <a16:creationId xmlns:a16="http://schemas.microsoft.com/office/drawing/2014/main" id="{70024C2C-BCCE-4F62-8110-6EB6D5E78BCF}"/>
              </a:ext>
            </a:extLst>
          </p:cNvPr>
          <p:cNvSpPr>
            <a:spLocks noChangeArrowheads="1"/>
          </p:cNvSpPr>
          <p:nvPr/>
        </p:nvSpPr>
        <p:spPr bwMode="gray">
          <a:xfrm>
            <a:off x="2460175" y="3429008"/>
            <a:ext cx="7271657" cy="1968007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9525">
            <a:solidFill>
              <a:srgbClr val="4472C4">
                <a:lumMod val="40000"/>
                <a:lumOff val="60000"/>
              </a:srgbClr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lvl="0" algn="ctr" rtl="1"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5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/>
                <a:cs typeface="Adobe Arabic"/>
              </a:rPr>
              <a:t>الإملاء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519" y="553792"/>
            <a:ext cx="33337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0980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060514"/>
              </p:ext>
            </p:extLst>
          </p:nvPr>
        </p:nvGraphicFramePr>
        <p:xfrm>
          <a:off x="2286001" y="1925053"/>
          <a:ext cx="7964903" cy="3875364"/>
        </p:xfrm>
        <a:graphic>
          <a:graphicData uri="http://schemas.openxmlformats.org/drawingml/2006/table">
            <a:tbl>
              <a:tblPr rtl="1" firstRow="1" bandRow="1">
                <a:tableStyleId>{BDBED569-4797-4DF1-A0F4-6AAB3CD982D8}</a:tableStyleId>
              </a:tblPr>
              <a:tblGrid>
                <a:gridCol w="2321078">
                  <a:extLst>
                    <a:ext uri="{9D8B030D-6E8A-4147-A177-3AD203B41FA5}">
                      <a16:colId xmlns:a16="http://schemas.microsoft.com/office/drawing/2014/main" val="1282630473"/>
                    </a:ext>
                  </a:extLst>
                </a:gridCol>
                <a:gridCol w="2592171">
                  <a:extLst>
                    <a:ext uri="{9D8B030D-6E8A-4147-A177-3AD203B41FA5}">
                      <a16:colId xmlns:a16="http://schemas.microsoft.com/office/drawing/2014/main" val="4154840907"/>
                    </a:ext>
                  </a:extLst>
                </a:gridCol>
                <a:gridCol w="3051654">
                  <a:extLst>
                    <a:ext uri="{9D8B030D-6E8A-4147-A177-3AD203B41FA5}">
                      <a16:colId xmlns:a16="http://schemas.microsoft.com/office/drawing/2014/main" val="302751956"/>
                    </a:ext>
                  </a:extLst>
                </a:gridCol>
              </a:tblGrid>
              <a:tr h="645894">
                <a:tc>
                  <a:txBody>
                    <a:bodyPr/>
                    <a:lstStyle/>
                    <a:p>
                      <a:pPr algn="ctr" rtl="1"/>
                      <a:r>
                        <a:rPr lang="ar-LB" sz="3600" b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تَنوينُ</a:t>
                      </a:r>
                      <a:r>
                        <a:rPr lang="ar-LB" sz="3600" b="0" baseline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الرَّفْعِ</a:t>
                      </a:r>
                      <a:endParaRPr lang="ar-SA" sz="3600" b="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3600" b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تَنوينُ</a:t>
                      </a:r>
                      <a:r>
                        <a:rPr lang="ar-LB" sz="3600" b="0" baseline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النَّصْبِ</a:t>
                      </a:r>
                      <a:endParaRPr lang="ar-SA" sz="3600" b="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3600" b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تَنوينُ</a:t>
                      </a:r>
                      <a:r>
                        <a:rPr lang="ar-LB" sz="3600" b="0" baseline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الجَرِّ</a:t>
                      </a:r>
                      <a:endParaRPr lang="ar-SA" sz="3600" b="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642568"/>
                  </a:ext>
                </a:extLst>
              </a:tr>
              <a:tr h="645894">
                <a:tc>
                  <a:txBody>
                    <a:bodyPr/>
                    <a:lstStyle/>
                    <a:p>
                      <a:pPr algn="ctr" rtl="1"/>
                      <a:endParaRPr lang="ar-SA" sz="36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ar-SA" sz="3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ar-SA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050145"/>
                  </a:ext>
                </a:extLst>
              </a:tr>
              <a:tr h="645894">
                <a:tc>
                  <a:txBody>
                    <a:bodyPr/>
                    <a:lstStyle/>
                    <a:p>
                      <a:pPr algn="ctr" rtl="1"/>
                      <a:endParaRPr lang="ar-SA" sz="36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ar-SA" sz="3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ar-SA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912116"/>
                  </a:ext>
                </a:extLst>
              </a:tr>
              <a:tr h="645894">
                <a:tc>
                  <a:txBody>
                    <a:bodyPr/>
                    <a:lstStyle/>
                    <a:p>
                      <a:pPr algn="ctr" rtl="1"/>
                      <a:endParaRPr lang="ar-SA" sz="36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600" b="1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ar-SA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805713"/>
                  </a:ext>
                </a:extLst>
              </a:tr>
              <a:tr h="645894">
                <a:tc>
                  <a:txBody>
                    <a:bodyPr/>
                    <a:lstStyle/>
                    <a:p>
                      <a:pPr algn="ctr" rtl="1"/>
                      <a:endParaRPr lang="ar-SA" sz="36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600" b="1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LB" sz="3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</a:t>
                      </a:r>
                      <a:endParaRPr kumimoji="0" lang="ar-SA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6406414"/>
                  </a:ext>
                </a:extLst>
              </a:tr>
              <a:tr h="645894">
                <a:tc>
                  <a:txBody>
                    <a:bodyPr/>
                    <a:lstStyle/>
                    <a:p>
                      <a:pPr algn="ctr" rtl="1"/>
                      <a:endParaRPr lang="ar-SA" sz="36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3600" b="1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ar-SA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062593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859168" y="433136"/>
            <a:ext cx="8818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LB" sz="3600" b="1" u="sng" dirty="0">
                <a:solidFill>
                  <a:prstClr val="black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أسمعُ الجُملَ الآتيةَ وأكتُبُ الكلماتِ المنونّةَ في الجدولِ الآتي:</a:t>
            </a:r>
            <a:endParaRPr lang="en-US" sz="36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6776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836726"/>
              </p:ext>
            </p:extLst>
          </p:nvPr>
        </p:nvGraphicFramePr>
        <p:xfrm>
          <a:off x="2286001" y="1925053"/>
          <a:ext cx="7964903" cy="4521258"/>
        </p:xfrm>
        <a:graphic>
          <a:graphicData uri="http://schemas.openxmlformats.org/drawingml/2006/table">
            <a:tbl>
              <a:tblPr rtl="1" firstRow="1" bandRow="1">
                <a:tableStyleId>{BDBED569-4797-4DF1-A0F4-6AAB3CD982D8}</a:tableStyleId>
              </a:tblPr>
              <a:tblGrid>
                <a:gridCol w="2321078">
                  <a:extLst>
                    <a:ext uri="{9D8B030D-6E8A-4147-A177-3AD203B41FA5}">
                      <a16:colId xmlns:a16="http://schemas.microsoft.com/office/drawing/2014/main" val="1282630473"/>
                    </a:ext>
                  </a:extLst>
                </a:gridCol>
                <a:gridCol w="2592171">
                  <a:extLst>
                    <a:ext uri="{9D8B030D-6E8A-4147-A177-3AD203B41FA5}">
                      <a16:colId xmlns:a16="http://schemas.microsoft.com/office/drawing/2014/main" val="4154840907"/>
                    </a:ext>
                  </a:extLst>
                </a:gridCol>
                <a:gridCol w="3051654">
                  <a:extLst>
                    <a:ext uri="{9D8B030D-6E8A-4147-A177-3AD203B41FA5}">
                      <a16:colId xmlns:a16="http://schemas.microsoft.com/office/drawing/2014/main" val="302751956"/>
                    </a:ext>
                  </a:extLst>
                </a:gridCol>
              </a:tblGrid>
              <a:tr h="645894">
                <a:tc>
                  <a:txBody>
                    <a:bodyPr/>
                    <a:lstStyle/>
                    <a:p>
                      <a:pPr algn="ctr" rtl="1"/>
                      <a:r>
                        <a:rPr lang="ar-LB" sz="3600" b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تَنوينُ</a:t>
                      </a:r>
                      <a:r>
                        <a:rPr lang="ar-LB" sz="3600" b="0" baseline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الرَّفْعِ</a:t>
                      </a:r>
                      <a:endParaRPr lang="ar-SA" sz="3600" b="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3600" b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تَنوينُ</a:t>
                      </a:r>
                      <a:r>
                        <a:rPr lang="ar-LB" sz="3600" b="0" baseline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النَّصْبِ</a:t>
                      </a:r>
                      <a:endParaRPr lang="ar-SA" sz="3600" b="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3600" b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تَنوينُ</a:t>
                      </a:r>
                      <a:r>
                        <a:rPr lang="ar-LB" sz="3600" b="0" baseline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الجَرِّ</a:t>
                      </a:r>
                      <a:endParaRPr lang="ar-SA" sz="3600" b="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642568"/>
                  </a:ext>
                </a:extLst>
              </a:tr>
              <a:tr h="645894"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ثيابٌ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مأوىً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لأيتامٍ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050145"/>
                  </a:ext>
                </a:extLst>
              </a:tr>
              <a:tr h="645894"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قديمةٌ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ذكاءً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80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شابةٍّ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666607"/>
                  </a:ext>
                </a:extLst>
              </a:tr>
              <a:tr h="645894"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رفوفٌ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فطنةً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بلهفةٍ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912116"/>
                  </a:ext>
                </a:extLst>
              </a:tr>
              <a:tr h="645894"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عديدةٌ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نبأً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حديقةٍ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805713"/>
                  </a:ext>
                </a:extLst>
              </a:tr>
              <a:tr h="645894"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سارًّا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6406414"/>
                  </a:ext>
                </a:extLst>
              </a:tr>
              <a:tr h="645894"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صندوقًا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062593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859168" y="433136"/>
            <a:ext cx="8818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LB" sz="3600" b="1" u="sng" dirty="0">
                <a:solidFill>
                  <a:prstClr val="black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أسمعُ الجُملَ الآتيةَ وأكتُبُ الكلماتِ المنونّة في الجدول الآتي:</a:t>
            </a:r>
            <a:endParaRPr lang="en-US" sz="3600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37452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112</Words>
  <Application>Microsoft Office PowerPoint</Application>
  <PresentationFormat>Widescreen</PresentationFormat>
  <Paragraphs>36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Adobe Arabic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Ruba El Nouaime</dc:creator>
  <cp:lastModifiedBy>Samia Ghorayeb</cp:lastModifiedBy>
  <cp:revision>8</cp:revision>
  <dcterms:created xsi:type="dcterms:W3CDTF">2021-10-15T12:00:30Z</dcterms:created>
  <dcterms:modified xsi:type="dcterms:W3CDTF">2022-02-26T16:28:58Z</dcterms:modified>
</cp:coreProperties>
</file>