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comments/comment1.xml" ContentType="application/vnd.openxmlformats-officedocument.presentationml.comment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1931" r:id="rId2"/>
    <p:sldId id="1932" r:id="rId3"/>
    <p:sldId id="1933" r:id="rId4"/>
    <p:sldId id="1934" r:id="rId5"/>
    <p:sldId id="256" r:id="rId6"/>
    <p:sldId id="257"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Nabiha Kaiss" initials="NK" lastIdx="66" clrIdx="0">
    <p:extLst>
      <p:ext uri="{19B8F6BF-5375-455C-9EA6-DF929625EA0E}">
        <p15:presenceInfo xmlns:p15="http://schemas.microsoft.com/office/powerpoint/2012/main" userId="S-1-5-21-748366731-1357122860-3844146377-12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455" autoAdjust="0"/>
  </p:normalViewPr>
  <p:slideViewPr>
    <p:cSldViewPr snapToGrid="0">
      <p:cViewPr varScale="1">
        <p:scale>
          <a:sx n="43" d="100"/>
          <a:sy n="43" d="100"/>
        </p:scale>
        <p:origin x="219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0" dt="2021-04-26T00:30:26.122" idx="64">
    <p:pos x="10" y="10"/>
    <p:text>التّسجيلُ الصّوتيُّ 1</p:text>
    <p:extLst>
      <p:ext uri="{C676402C-5697-4E1C-873F-D02D1690AC5C}">
        <p15:threadingInfo xmlns:p15="http://schemas.microsoft.com/office/powerpoint/2012/main" timeZoneBias="5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4AA93-9D18-4FE7-AF74-1BFBF256201E}"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37AC6B-D010-4EB4-81A4-4EE0034872D3}" type="slidenum">
              <a:rPr lang="en-US" smtClean="0"/>
              <a:t>‹#›</a:t>
            </a:fld>
            <a:endParaRPr lang="en-US"/>
          </a:p>
        </p:txBody>
      </p:sp>
    </p:spTree>
    <p:extLst>
      <p:ext uri="{BB962C8B-B14F-4D97-AF65-F5344CB8AC3E}">
        <p14:creationId xmlns:p14="http://schemas.microsoft.com/office/powerpoint/2010/main" val="1615433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en-US"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توجيهات للمعلِّم/ة:</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الهدف:</a:t>
            </a:r>
          </a:p>
          <a:p>
            <a:pPr algn="r" rtl="1"/>
            <a:r>
              <a:rPr lang="ar-SA" dirty="0">
                <a:latin typeface="Adobe Arabic" panose="02040503050201020203" pitchFamily="18" charset="-78"/>
                <a:cs typeface="Adobe Arabic" panose="02040503050201020203" pitchFamily="18" charset="-78"/>
              </a:rPr>
              <a:t>قراءة صورة (تحديد محتواها، التعبير عن الانطباع الذاتي</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 انطلاقًا من شكلها أو ألونها أو موضوعها).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a:p>
            <a:pPr algn="r" rtl="1"/>
            <a:endParaRPr lang="en-US"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548138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1- لاحِظوا الرَّسْمَ. (وَقْتُ انْتِظارٍ)</a:t>
            </a:r>
          </a:p>
          <a:p>
            <a:pPr algn="r" rtl="1"/>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للمعلِّم/ـة:</a:t>
            </a:r>
          </a:p>
          <a:p>
            <a:pPr algn="r" rtl="1"/>
            <a:r>
              <a:rPr lang="ar-LB" dirty="0">
                <a:latin typeface="Adobe Arabic" panose="02040503050201020203" pitchFamily="18" charset="-78"/>
                <a:cs typeface="Adobe Arabic" panose="02040503050201020203" pitchFamily="18" charset="-78"/>
              </a:rPr>
              <a:t>نشاط التعبير الشفويّ يهدف إلى تعزيز قدرة التلامذة على التحدُّث بلغة عربيّة فصيحة مبسَّطة. يحتاج التلامذة إلى الارتكاز إلى مرجع بصريّ ليتمكّنوا من توليد الأفكار والتوسُّع فيها، لذا يتوجَّب على المعلِّمين تخصيص الوقت الكافي لمُلاحظة الصّورة، التدقيق في تفاصيلها، ومن ثمّ التعبير الشفويّ عمّا لاحظوه.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سنعتمد في هذا الدرس استراتيجيّة "ارى، أعتقد، أتساءل" من أجل تركيز ملاحظة المتعلِّمين نحو أمور محددة في الصورة. ويجب احترام تتابع هذه الخطوات من أجل تنمية مهارات دقّة الملاحظة أوّلاً، ثمّ التحليل بناء على معطيات وليس بناء على تكهُّنات، وتصويب التساؤل نحو الخطوة الأخيرة وهي "اتساءل" حيث يشجِّع المعلِّمون التلامذة على إيجاد إجاباتٍ لتساؤلاتهم بناء على أدلّة موضوعيّة وبراهين، وكذلك يُمكِن العودة إلى مراجع ومصادر موثوقة. وهكذا يتدرّب التلامذة على الموضوعيّة والأمانة العلميّة منذ المرحلة الابتدائيّة.  </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4164769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ت ص 1:</a:t>
            </a:r>
          </a:p>
          <a:p>
            <a:pPr algn="r" rtl="1"/>
            <a:r>
              <a:rPr lang="ar-LB" dirty="0">
                <a:latin typeface="Adobe Arabic" panose="02040503050201020203" pitchFamily="18" charset="-78"/>
                <a:cs typeface="Adobe Arabic" panose="02040503050201020203" pitchFamily="18" charset="-78"/>
              </a:rPr>
              <a:t>هيّا أَعِزَّائي اُنْظُروا جَيِّدًا إلى الصّورَةِ وَ</a:t>
            </a:r>
            <a:r>
              <a:rPr lang="ar-SA" dirty="0">
                <a:latin typeface="Adobe Arabic" panose="02040503050201020203" pitchFamily="18" charset="-78"/>
                <a:cs typeface="Adobe Arabic" panose="02040503050201020203" pitchFamily="18" charset="-78"/>
              </a:rPr>
              <a:t>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بّ</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ر</a:t>
            </a:r>
            <a:r>
              <a:rPr lang="ar-LB" dirty="0">
                <a:latin typeface="Adobe Arabic" panose="02040503050201020203" pitchFamily="18" charset="-78"/>
                <a:cs typeface="Adobe Arabic" panose="02040503050201020203" pitchFamily="18" charset="-78"/>
              </a:rPr>
              <a:t>وا</a:t>
            </a:r>
            <a:r>
              <a:rPr lang="ar-SA" dirty="0">
                <a:latin typeface="Adobe Arabic" panose="02040503050201020203" pitchFamily="18" charset="-78"/>
                <a:cs typeface="Adobe Arabic" panose="02040503050201020203" pitchFamily="18" charset="-78"/>
              </a:rPr>
              <a:t> 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م</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ا </a:t>
            </a:r>
            <a:r>
              <a:rPr lang="ar-LB" dirty="0">
                <a:latin typeface="Adobe Arabic" panose="02040503050201020203" pitchFamily="18" charset="-78"/>
                <a:cs typeface="Adobe Arabic" panose="02040503050201020203" pitchFamily="18" charset="-78"/>
              </a:rPr>
              <a:t>تَرَوْنَهُ</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فيها </a:t>
            </a:r>
            <a:r>
              <a:rPr lang="ar-SA" dirty="0">
                <a:latin typeface="Adobe Arabic" panose="02040503050201020203" pitchFamily="18" charset="-78"/>
                <a:cs typeface="Adobe Arabic" panose="02040503050201020203" pitchFamily="18" charset="-78"/>
              </a:rPr>
              <a:t>ش</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ف</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و</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ي</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ا</a:t>
            </a:r>
            <a:r>
              <a:rPr lang="ar-LB" dirty="0">
                <a:latin typeface="Adobe Arabic" panose="02040503050201020203" pitchFamily="18" charset="-78"/>
                <a:cs typeface="Adobe Arabic" panose="02040503050201020203" pitchFamily="18" charset="-78"/>
              </a:rPr>
              <a:t>...  </a:t>
            </a:r>
          </a:p>
          <a:p>
            <a:pPr algn="r" rtl="1"/>
            <a:r>
              <a:rPr lang="ar-LB" dirty="0">
                <a:latin typeface="Adobe Arabic" panose="02040503050201020203" pitchFamily="18" charset="-78"/>
                <a:cs typeface="Adobe Arabic" panose="02040503050201020203" pitchFamily="18" charset="-78"/>
              </a:rPr>
              <a:t>ت ص 2:</a:t>
            </a:r>
          </a:p>
          <a:p>
            <a:pPr algn="r" rtl="1"/>
            <a:r>
              <a:rPr lang="ar-LB" dirty="0">
                <a:latin typeface="Adobe Arabic" panose="02040503050201020203" pitchFamily="18" charset="-78"/>
                <a:cs typeface="Adobe Arabic" panose="02040503050201020203" pitchFamily="18" charset="-78"/>
              </a:rPr>
              <a:t>أنا مُتَاَكِّدَةٌ أَنَّكُمْ وَجَدْتُم الْكَثيرَ مِنَ الْأَفْكارِ. </a:t>
            </a:r>
          </a:p>
          <a:p>
            <a:pPr algn="r" rtl="1"/>
            <a:r>
              <a:rPr lang="ar-LB" dirty="0">
                <a:latin typeface="Adobe Arabic" panose="02040503050201020203" pitchFamily="18" charset="-78"/>
                <a:cs typeface="Adobe Arabic" panose="02040503050201020203" pitchFamily="18" charset="-78"/>
              </a:rPr>
              <a:t>سَوْفَ أُقَدِّمُ لَكُمْ اسْتْراتيجِيَّةً تُساعِدُكُم على تَنْظيمِ أَفْكارِكُمْ بِخُصوصِ الصّورَةِ. </a:t>
            </a:r>
          </a:p>
          <a:p>
            <a:pPr algn="r" rtl="1"/>
            <a:r>
              <a:rPr lang="ar-LB" dirty="0">
                <a:latin typeface="Adobe Arabic" panose="02040503050201020203" pitchFamily="18" charset="-78"/>
                <a:cs typeface="Adobe Arabic" panose="02040503050201020203" pitchFamily="18" charset="-78"/>
              </a:rPr>
              <a:t>أَوَّلاً ، سَأُقَدّمَ لَكُمُ الْمِثالَ ثُمَّ يَأْتي دَوْرُكُمْ مِنْ بَعْدي. اِسْمَعوني جَيِّدًا: </a:t>
            </a:r>
          </a:p>
          <a:p>
            <a:pPr algn="r" rtl="1"/>
            <a:r>
              <a:rPr lang="ar-LB" dirty="0">
                <a:latin typeface="Adobe Arabic" panose="02040503050201020203" pitchFamily="18" charset="-78"/>
                <a:cs typeface="Adobe Arabic" panose="02040503050201020203" pitchFamily="18" charset="-78"/>
              </a:rPr>
              <a:t>أنا أَنْظُرُ إِلى الصّورةِ جَيِّدًا، وَأُرَكِّزُ على أَمْرٍ واحِدٍ في كُلِّ مَرَّةٍ: </a:t>
            </a:r>
          </a:p>
          <a:p>
            <a:pPr algn="r" rtl="1"/>
            <a:r>
              <a:rPr lang="ar-LB" dirty="0">
                <a:latin typeface="Adobe Arabic" panose="02040503050201020203" pitchFamily="18" charset="-78"/>
                <a:cs typeface="Adobe Arabic" panose="02040503050201020203" pitchFamily="18" charset="-78"/>
              </a:rPr>
              <a:t>أَرى</a:t>
            </a:r>
            <a:r>
              <a:rPr lang="ar-SA" dirty="0">
                <a:latin typeface="Adobe Arabic" panose="02040503050201020203" pitchFamily="18" charset="-78"/>
                <a:cs typeface="Adobe Arabic" panose="02040503050201020203" pitchFamily="18" charset="-78"/>
              </a:rPr>
              <a:t> </a:t>
            </a:r>
            <a:r>
              <a:rPr lang="ar-LB" dirty="0">
                <a:latin typeface="Adobe Arabic" panose="02040503050201020203" pitchFamily="18" charset="-78"/>
                <a:cs typeface="Adobe Arabic" panose="02040503050201020203" pitchFamily="18" charset="-78"/>
              </a:rPr>
              <a:t>أَوْلادًا يَصطادون السَّمكَ. أَصِفُ ما أَراهُ بِالْضَّبْطِ. </a:t>
            </a:r>
          </a:p>
          <a:p>
            <a:pPr algn="r" rtl="1"/>
            <a:r>
              <a:rPr lang="ar-SA" dirty="0">
                <a:latin typeface="Adobe Arabic" panose="02040503050201020203" pitchFamily="18" charset="-78"/>
                <a:cs typeface="Adobe Arabic" panose="02040503050201020203" pitchFamily="18" charset="-78"/>
              </a:rPr>
              <a:t>أع</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ق</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د</a:t>
            </a:r>
            <a:r>
              <a:rPr lang="ar-LB" dirty="0">
                <a:latin typeface="Adobe Arabic" panose="02040503050201020203" pitchFamily="18" charset="-78"/>
                <a:cs typeface="Adobe Arabic" panose="02040503050201020203" pitchFamily="18" charset="-78"/>
              </a:rPr>
              <a:t>ُ </a:t>
            </a:r>
            <a:r>
              <a:rPr lang="ar-SA" dirty="0">
                <a:latin typeface="Adobe Arabic" panose="02040503050201020203" pitchFamily="18" charset="-78"/>
                <a:cs typeface="Adobe Arabic" panose="02040503050201020203" pitchFamily="18" charset="-78"/>
              </a:rPr>
              <a:t>أ</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ن</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ه</a:t>
            </a:r>
            <a:r>
              <a:rPr lang="ar-LB" dirty="0">
                <a:latin typeface="Adobe Arabic" panose="02040503050201020203" pitchFamily="18" charset="-78"/>
                <a:cs typeface="Adobe Arabic" panose="02040503050201020203" pitchFamily="18" charset="-78"/>
              </a:rPr>
              <a:t>ُمْ يَتَدَرِّبونَ عَلى صَيْدِ السَّمَكِ. هُنا، يُمْكِنُني أَنْ أحلِّل ما أراه في الصورة. أعتقد أنهم يتدرّبون على صيد السمك لأنّني أرى ولدًا معه صنارة وولدًا آخر يقف في الماء ويشير بإصبعه إلى مكان الصنّارة. لا أعرف ما يقوله، لكن ربما هو يدله على مكان السمك. </a:t>
            </a:r>
            <a:endParaRPr lang="en-US" dirty="0">
              <a:latin typeface="Adobe Arabic" panose="02040503050201020203" pitchFamily="18" charset="-78"/>
              <a:cs typeface="Adobe Arabic" panose="02040503050201020203" pitchFamily="18" charset="-78"/>
            </a:endParaRPr>
          </a:p>
          <a:p>
            <a:pPr algn="r" rtl="1"/>
            <a:r>
              <a:rPr lang="ar-SA" dirty="0">
                <a:latin typeface="Adobe Arabic" panose="02040503050201020203" pitchFamily="18" charset="-78"/>
                <a:cs typeface="Adobe Arabic" panose="02040503050201020203" pitchFamily="18" charset="-78"/>
              </a:rPr>
              <a:t>أ</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ت</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ساء</a:t>
            </a:r>
            <a:r>
              <a:rPr lang="ar-LB" dirty="0">
                <a:latin typeface="Adobe Arabic" panose="02040503050201020203" pitchFamily="18" charset="-78"/>
                <a:cs typeface="Adobe Arabic" panose="02040503050201020203" pitchFamily="18" charset="-78"/>
              </a:rPr>
              <a:t>َ</a:t>
            </a:r>
            <a:r>
              <a:rPr lang="ar-SA" dirty="0">
                <a:latin typeface="Adobe Arabic" panose="02040503050201020203" pitchFamily="18" charset="-78"/>
                <a:cs typeface="Adobe Arabic" panose="02040503050201020203" pitchFamily="18" charset="-78"/>
              </a:rPr>
              <a:t>ل</a:t>
            </a:r>
            <a:r>
              <a:rPr lang="ar-LB" dirty="0">
                <a:latin typeface="Adobe Arabic" panose="02040503050201020203" pitchFamily="18" charset="-78"/>
                <a:cs typeface="Adobe Arabic" panose="02040503050201020203" pitchFamily="18" charset="-78"/>
              </a:rPr>
              <a:t>ُ هَلْ سَيَأْكُلونَ السَّمَكَ في الْبَرِّيّةِ أَو في الْمَنْزِلِ؟ وهنا يمكنني طرح الأسئلة التي تحيِّرني، والّتي قد لا يكون لها إجابة واضحة في الصورة. </a:t>
            </a:r>
          </a:p>
          <a:p>
            <a:pPr algn="r" rtl="1"/>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توجيهات للمعلِّم/ـة:</a:t>
            </a:r>
          </a:p>
          <a:p>
            <a:pPr algn="r" rtl="1"/>
            <a:r>
              <a:rPr lang="ar-LB" dirty="0">
                <a:latin typeface="Adobe Arabic" panose="02040503050201020203" pitchFamily="18" charset="-78"/>
                <a:cs typeface="Adobe Arabic" panose="02040503050201020203" pitchFamily="18" charset="-78"/>
              </a:rPr>
              <a:t>نشاط التعبير الشفويّ يهدف إلى تعزيز قدرة التلامذة على التحدُّث بلغة عربيّة فصيحة مبسَّطة في الحلقة الأولى. يحتاج التلامذة في هذه المرحلة إلى الارتكاز على مرجع بصريّ ليتمكّنوا من توليد الأفكار والتوسُّع فيها، لذا يتوجّب على المعلِّمين تخصيص الوقت الكافي لملاحظة الصورة، التدقيق في تفاصيلها، ثمّ التعبير الشفويّ عمّا لاحظوه.   </a:t>
            </a:r>
            <a:endParaRPr lang="en-US"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سنعتمد في هذا الدرس استراتيجيّة "ارى، أعتقد، أتساءل" من أجل تركيز ملاحظة المتعلِّمين نحو أمور محدّدة في الصورة. ويجب احترام تتابع هذه الخطوات من أجل تنمية مهارات دقّة الملاحظة أوّلاً، ثمّ التحليل بناء على معطيات وليس بناء على تكهُّنات، وتصويب التساؤل نحو الخطوة الأخيرة وهي "اتساءل" حيث يُشجِّع المعلِّمون التلامذة على إيجاد إجابات لتساؤلاتهم بناء على أدلّة موضوعيّة وبراهين، وكذلك يُمكِن العودة إلى مراجع ومصادر موثوقة. وهكذا يتدرّب التلامذة على الموضوعيّة والأمانة العلميّة منذ المرحلة الابتدائيّة.  </a:t>
            </a:r>
            <a:endParaRPr lang="en-US"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a:p>
            <a:pPr algn="r" rtl="1"/>
            <a:r>
              <a:rPr lang="ar-LB" dirty="0">
                <a:latin typeface="Adobe Arabic" panose="02040503050201020203" pitchFamily="18" charset="-78"/>
                <a:cs typeface="Adobe Arabic" panose="02040503050201020203" pitchFamily="18" charset="-78"/>
              </a:rPr>
              <a:t>للمزيد من المعلومات حول روتينات التفكير المرئي، يمكن الولوج إلى الرابط الآتي:</a:t>
            </a:r>
          </a:p>
          <a:p>
            <a:pPr algn="r" rtl="1"/>
            <a:r>
              <a:rPr lang="en-US" dirty="0">
                <a:latin typeface="Adobe Arabic" panose="02040503050201020203" pitchFamily="18" charset="-78"/>
                <a:cs typeface="Adobe Arabic" panose="02040503050201020203" pitchFamily="18" charset="-78"/>
              </a:rPr>
              <a:t>http://www.pz.harvard.edu/thinking-routines</a:t>
            </a:r>
            <a:endParaRPr lang="ar-LB" dirty="0">
              <a:latin typeface="Adobe Arabic" panose="02040503050201020203" pitchFamily="18" charset="-78"/>
              <a:cs typeface="Adobe Arabic" panose="02040503050201020203" pitchFamily="18" charset="-78"/>
            </a:endParaRP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3016326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vert="horz" lIns="91440" tIns="45720" rIns="91440" bIns="45720" rtlCol="0"/>
          <a:lstStyle/>
          <a:p>
            <a:pPr algn="r" rtl="1"/>
            <a:r>
              <a:rPr lang="ar-LB" dirty="0">
                <a:latin typeface="Adobe Arabic" panose="02040503050201020203" pitchFamily="18" charset="-78"/>
                <a:cs typeface="Adobe Arabic" panose="02040503050201020203" pitchFamily="18" charset="-78"/>
              </a:rPr>
              <a:t>الْآنَ دَوْرُكُمْ أَنْتُمْ، عَبِّروا عَمّا تَرَوْنَهُ في الصُّورَةِ: </a:t>
            </a:r>
          </a:p>
          <a:p>
            <a:pPr algn="r" rtl="1"/>
            <a:r>
              <a:rPr lang="ar-LB" dirty="0">
                <a:latin typeface="Adobe Arabic" panose="02040503050201020203" pitchFamily="18" charset="-78"/>
                <a:cs typeface="Adobe Arabic" panose="02040503050201020203" pitchFamily="18" charset="-78"/>
              </a:rPr>
              <a:t>أَرَى (اِنْتِظار 10 ثَوانٍ)</a:t>
            </a:r>
          </a:p>
          <a:p>
            <a:pPr algn="r" rtl="1"/>
            <a:r>
              <a:rPr lang="ar-LB" dirty="0">
                <a:latin typeface="Adobe Arabic" panose="02040503050201020203" pitchFamily="18" charset="-78"/>
                <a:cs typeface="Adobe Arabic" panose="02040503050201020203" pitchFamily="18" charset="-78"/>
              </a:rPr>
              <a:t>أَعْتَقِدُ (اِنْتِظار 10 ثَوانٍ)</a:t>
            </a:r>
          </a:p>
          <a:p>
            <a:pPr algn="r" rtl="1"/>
            <a:r>
              <a:rPr lang="ar-LB" dirty="0">
                <a:latin typeface="Adobe Arabic" panose="02040503050201020203" pitchFamily="18" charset="-78"/>
                <a:cs typeface="Adobe Arabic" panose="02040503050201020203" pitchFamily="18" charset="-78"/>
              </a:rPr>
              <a:t>أَتَساءَلُ (اِنْتِظار 10 ثَوانٍ)</a:t>
            </a:r>
          </a:p>
          <a:p>
            <a:pPr algn="r" rtl="1"/>
            <a:endParaRPr lang="ar-LB"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Adobe Arabic"/>
              <a:ea typeface="+mn-ea"/>
              <a:cs typeface="Adobe Arabic"/>
            </a:endParaRPr>
          </a:p>
        </p:txBody>
      </p:sp>
    </p:spTree>
    <p:extLst>
      <p:ext uri="{BB962C8B-B14F-4D97-AF65-F5344CB8AC3E}">
        <p14:creationId xmlns:p14="http://schemas.microsoft.com/office/powerpoint/2010/main" val="4181413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800" b="1" u="sng" dirty="0"/>
              <a:t>تقول المعلّمة</a:t>
            </a:r>
            <a:endParaRPr lang="en-US" sz="1800" b="1" u="sng" dirty="0"/>
          </a:p>
          <a:p>
            <a:pPr algn="r" rtl="1"/>
            <a:r>
              <a:rPr lang="ar-LB" sz="1200" dirty="0"/>
              <a:t>هَلْ أَعْجَبَتْكُمُ الْقصَّةُ؟ اِضْغَطوا عَلى الْإِجابَةِ الَّتي تُناسِبُكُمْ</a:t>
            </a:r>
          </a:p>
          <a:p>
            <a:pPr algn="r" rtl="1"/>
            <a:r>
              <a:rPr lang="ar-LB" sz="1200" dirty="0"/>
              <a:t>نَعَمْ، أَعْجَبَتْني كَثيرًا.</a:t>
            </a:r>
          </a:p>
          <a:p>
            <a:pPr algn="r" rtl="1"/>
            <a:r>
              <a:rPr lang="ar-LB" sz="1200" dirty="0"/>
              <a:t>نَعَمْ، أَعْجَبَتْني قَليلًا.</a:t>
            </a:r>
          </a:p>
          <a:p>
            <a:pPr algn="r" rtl="1"/>
            <a:r>
              <a:rPr lang="ar-LB" sz="1200" dirty="0"/>
              <a:t>كَلّا، لَمْ تُعْجِبْني.</a:t>
            </a:r>
          </a:p>
          <a:p>
            <a:pPr algn="r" rtl="1"/>
            <a:endParaRPr lang="en-US" sz="1200" dirty="0"/>
          </a:p>
          <a:p>
            <a:pPr algn="r" rtl="1"/>
            <a:endParaRPr lang="ar-LB" sz="1200" dirty="0"/>
          </a:p>
          <a:p>
            <a:pPr algn="r" rtl="1"/>
            <a:r>
              <a:rPr lang="ar-LB" sz="1200" b="1" kern="1200" dirty="0">
                <a:solidFill>
                  <a:schemeClr val="tx1"/>
                </a:solidFill>
                <a:latin typeface="+mn-lt"/>
                <a:ea typeface="+mn-ea"/>
                <a:cs typeface="+mn-cs"/>
              </a:rPr>
              <a:t>ت</a:t>
            </a:r>
            <a:r>
              <a:rPr lang="ar-LB" sz="1200" b="1" u="sng" kern="1200" dirty="0">
                <a:solidFill>
                  <a:schemeClr val="tx1"/>
                </a:solidFill>
                <a:latin typeface="+mn-lt"/>
                <a:ea typeface="+mn-ea"/>
                <a:cs typeface="+mn-cs"/>
              </a:rPr>
              <a:t>َوْجيهاتٌ لِلْمُعَلِّمِ/ةِ: </a:t>
            </a:r>
          </a:p>
          <a:p>
            <a:pPr marL="0" marR="0" indent="0" algn="r" defTabSz="914400" rtl="1" eaLnBrk="1" fontAlgn="auto" latinLnBrk="0" hangingPunct="1">
              <a:lnSpc>
                <a:spcPct val="100000"/>
              </a:lnSpc>
              <a:spcBef>
                <a:spcPts val="0"/>
              </a:spcBef>
              <a:spcAft>
                <a:spcPts val="0"/>
              </a:spcAft>
              <a:buClrTx/>
              <a:buSzTx/>
              <a:buFontTx/>
              <a:buNone/>
              <a:tabLst/>
              <a:defRPr/>
            </a:pPr>
            <a:r>
              <a:rPr lang="ar-LB" dirty="0"/>
              <a:t>شجّعوا التلامذة على إبداء رأيهم في القصّة ودعم آرائهم بحجج مناسبة أي ألّا نكتفي بقبول الإجابة بِنعم أو لا وإنّما نطلب إليهم تعليل الإجابة.</a:t>
            </a:r>
            <a:endParaRPr lang="en-US" sz="1200" dirty="0"/>
          </a:p>
          <a:p>
            <a:pPr algn="r" rtl="1"/>
            <a:r>
              <a:rPr lang="ar-LB" dirty="0"/>
              <a:t>ان كنتم تطبِّقون هذا التمرين مع التلامذة في الصفِّ،  اطلبوا إليهم أن يشكّلوا فرقًا ثنائيّة ويخبر بعضهم بعضًا عن رأيه في القِصَّة. </a:t>
            </a:r>
          </a:p>
          <a:p>
            <a:pPr algn="r" rtl="1"/>
            <a:r>
              <a:rPr lang="ar-LB" dirty="0"/>
              <a:t>نمذجوا الإجابة للتلامذة قبل أن تضعوهم في مجموعات.</a:t>
            </a:r>
            <a:endParaRPr lang="en-US" dirty="0"/>
          </a:p>
          <a:p>
            <a:pPr algn="r" rtl="1"/>
            <a:endParaRPr lang="en-US" dirty="0"/>
          </a:p>
        </p:txBody>
      </p:sp>
      <p:sp>
        <p:nvSpPr>
          <p:cNvPr id="4" name="Slide Number Placeholder 3"/>
          <p:cNvSpPr>
            <a:spLocks noGrp="1"/>
          </p:cNvSpPr>
          <p:nvPr>
            <p:ph type="sldNum" sz="quarter" idx="5"/>
          </p:nvPr>
        </p:nvSpPr>
        <p:spPr/>
        <p:txBody>
          <a:bodyPr/>
          <a:lstStyle/>
          <a:p>
            <a:fld id="{03567E13-77E3-49C1-AE2D-684752D4FE24}"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83577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1" u="sng" dirty="0"/>
              <a:t>تقول المعلّمة</a:t>
            </a:r>
            <a:endParaRPr lang="en-US" sz="1200" b="1" u="sng" dirty="0"/>
          </a:p>
          <a:p>
            <a:pPr marL="0" indent="0" algn="r" rtl="1">
              <a:spcBef>
                <a:spcPts val="0"/>
              </a:spcBef>
              <a:spcAft>
                <a:spcPts val="600"/>
              </a:spcAft>
              <a:buNone/>
            </a:pPr>
            <a:r>
              <a:rPr lang="ar-LB" sz="1200" dirty="0"/>
              <a:t>هَلْ تُذَكِّرُكُمْ هذِهِ الْقِصّةُ بِتَجْرِبَةٍ مَماثِلَةٍ حَصَلَتْ مَعَكُمْ؟ أَخبِرونا عنها.</a:t>
            </a:r>
          </a:p>
          <a:p>
            <a:pPr algn="r" rtl="1"/>
            <a:endParaRPr lang="ar-LB" sz="1200" dirty="0"/>
          </a:p>
          <a:p>
            <a:pPr algn="r" rtl="1"/>
            <a:r>
              <a:rPr lang="ar-LB" sz="1200" b="1" kern="1200" dirty="0">
                <a:solidFill>
                  <a:schemeClr val="tx1"/>
                </a:solidFill>
                <a:latin typeface="+mn-lt"/>
                <a:ea typeface="+mn-ea"/>
                <a:cs typeface="+mn-cs"/>
              </a:rPr>
              <a:t>ت</a:t>
            </a:r>
            <a:r>
              <a:rPr lang="ar-LB" sz="1200" b="1" u="sng" kern="1200" dirty="0">
                <a:solidFill>
                  <a:schemeClr val="tx1"/>
                </a:solidFill>
                <a:latin typeface="+mn-lt"/>
                <a:ea typeface="+mn-ea"/>
                <a:cs typeface="+mn-cs"/>
              </a:rPr>
              <a:t>َوْجيهاتٌ لِلْمُعَلِّمِ/ةِ: </a:t>
            </a:r>
            <a:endParaRPr lang="en-US" sz="1200" kern="1200" dirty="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u="none" kern="1200" dirty="0">
                <a:solidFill>
                  <a:schemeClr val="tx1"/>
                </a:solidFill>
                <a:latin typeface="+mn-lt"/>
                <a:ea typeface="+mn-ea"/>
                <a:cs typeface="+mn-cs"/>
              </a:rPr>
              <a:t>خَصّصوا وَقْتًا لِلتَّلامِذَة حَتّى يُخْبِروكُمْ عَنْ تَجارِبِهِمْ، </a:t>
            </a:r>
            <a:r>
              <a:rPr lang="ar-LB" sz="1200" u="none" kern="1200">
                <a:solidFill>
                  <a:schemeClr val="tx1"/>
                </a:solidFill>
                <a:latin typeface="+mn-lt"/>
                <a:ea typeface="+mn-ea"/>
                <a:cs typeface="+mn-cs"/>
              </a:rPr>
              <a:t>وهكذا تعزّزون </a:t>
            </a:r>
            <a:r>
              <a:rPr lang="ar-LB" dirty="0"/>
              <a:t>استراتيجية</a:t>
            </a:r>
            <a:r>
              <a:rPr lang="ar-LB" baseline="0" dirty="0"/>
              <a:t> "الربط بتجربة مماثلة" لديهم.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u="none" kern="1200" dirty="0">
                <a:solidFill>
                  <a:schemeClr val="tx1"/>
                </a:solidFill>
                <a:latin typeface="+mn-lt"/>
                <a:ea typeface="+mn-ea"/>
                <a:cs typeface="+mn-cs"/>
              </a:rPr>
              <a:t>أَوْ</a:t>
            </a:r>
            <a:r>
              <a:rPr lang="ar-LB" sz="1200" u="none" kern="1200" baseline="0" dirty="0">
                <a:solidFill>
                  <a:schemeClr val="tx1"/>
                </a:solidFill>
                <a:latin typeface="+mn-lt"/>
                <a:ea typeface="+mn-ea"/>
                <a:cs typeface="+mn-cs"/>
              </a:rPr>
              <a:t> ا</a:t>
            </a:r>
            <a:r>
              <a:rPr lang="ar-LB" sz="1200" u="none" kern="1200" dirty="0">
                <a:solidFill>
                  <a:schemeClr val="tx1"/>
                </a:solidFill>
                <a:latin typeface="+mn-lt"/>
                <a:ea typeface="+mn-ea"/>
                <a:cs typeface="+mn-cs"/>
              </a:rPr>
              <a:t>ِسْتَمِعوا إِلى 2-3 مِنَ التَّلامِذَةِ ثُمَّ اطْلُبوا </a:t>
            </a:r>
            <a:r>
              <a:rPr lang="ar-LB" sz="1200" u="none" kern="1200" baseline="0" dirty="0">
                <a:solidFill>
                  <a:schemeClr val="tx1"/>
                </a:solidFill>
                <a:latin typeface="+mn-lt"/>
                <a:ea typeface="+mn-ea"/>
                <a:cs typeface="+mn-cs"/>
              </a:rPr>
              <a:t>إِلَي</a:t>
            </a:r>
            <a:r>
              <a:rPr lang="ar-LB" sz="1200" u="none" kern="1200" dirty="0">
                <a:solidFill>
                  <a:schemeClr val="tx1"/>
                </a:solidFill>
                <a:latin typeface="+mn-lt"/>
                <a:ea typeface="+mn-ea"/>
                <a:cs typeface="+mn-cs"/>
              </a:rPr>
              <a:t>ْهُمْ</a:t>
            </a:r>
            <a:r>
              <a:rPr lang="ar-LB" sz="1200" u="none" kern="1200" baseline="0" dirty="0">
                <a:solidFill>
                  <a:schemeClr val="tx1"/>
                </a:solidFill>
                <a:latin typeface="+mn-lt"/>
                <a:ea typeface="+mn-ea"/>
                <a:cs typeface="+mn-cs"/>
              </a:rPr>
              <a:t> </a:t>
            </a:r>
            <a:r>
              <a:rPr lang="ar-LB" sz="1200" u="none" kern="1200" dirty="0">
                <a:solidFill>
                  <a:schemeClr val="tx1"/>
                </a:solidFill>
                <a:latin typeface="+mn-lt"/>
                <a:ea typeface="+mn-ea"/>
                <a:cs typeface="+mn-cs"/>
              </a:rPr>
              <a:t>أَنْ يُشَكِّلوا فِرَقًا ثُنائِيَّةً وَيُخْبِرُ بَعْضَهُمْ بَعْضًا عَنْ</a:t>
            </a:r>
            <a:r>
              <a:rPr lang="ar-LB" sz="1200" u="none" kern="1200" baseline="0" dirty="0">
                <a:solidFill>
                  <a:schemeClr val="tx1"/>
                </a:solidFill>
                <a:latin typeface="+mn-lt"/>
                <a:ea typeface="+mn-ea"/>
                <a:cs typeface="+mn-cs"/>
              </a:rPr>
              <a:t> </a:t>
            </a:r>
            <a:r>
              <a:rPr lang="ar-LB" dirty="0"/>
              <a:t>رأيهم في القصة</a:t>
            </a:r>
            <a:r>
              <a:rPr lang="ar-LB" sz="1200" u="none" kern="1200" dirty="0">
                <a:solidFill>
                  <a:schemeClr val="tx1"/>
                </a:solidFill>
                <a:latin typeface="+mn-lt"/>
                <a:ea typeface="+mn-ea"/>
                <a:cs typeface="+mn-cs"/>
              </a:rPr>
              <a:t>. </a:t>
            </a:r>
          </a:p>
          <a:p>
            <a:pPr marL="0" marR="0" indent="0" algn="r" defTabSz="914400" rtl="1" eaLnBrk="1" fontAlgn="auto" latinLnBrk="0" hangingPunct="1">
              <a:lnSpc>
                <a:spcPct val="100000"/>
              </a:lnSpc>
              <a:spcBef>
                <a:spcPts val="0"/>
              </a:spcBef>
              <a:spcAft>
                <a:spcPts val="0"/>
              </a:spcAft>
              <a:buClrTx/>
              <a:buSzTx/>
              <a:buFontTx/>
              <a:buNone/>
              <a:tabLst/>
              <a:defRPr/>
            </a:pPr>
            <a:r>
              <a:rPr lang="ar-LB" dirty="0"/>
              <a:t>نمذجوا الإجابة للتلامذة قبل أن تضعوهم في مجموعات.</a:t>
            </a:r>
            <a:endParaRPr lang="en-US" sz="1200" u="none" kern="1200" dirty="0">
              <a:solidFill>
                <a:schemeClr val="tx1"/>
              </a:solidFill>
              <a:latin typeface="+mn-lt"/>
              <a:ea typeface="+mn-ea"/>
              <a:cs typeface="+mn-cs"/>
            </a:endParaRPr>
          </a:p>
          <a:p>
            <a:pPr algn="r"/>
            <a:endParaRPr lang="en-US" dirty="0"/>
          </a:p>
          <a:p>
            <a:pPr algn="r" rtl="1"/>
            <a:endParaRPr lang="en-US" dirty="0"/>
          </a:p>
        </p:txBody>
      </p:sp>
      <p:sp>
        <p:nvSpPr>
          <p:cNvPr id="4" name="Slide Number Placeholder 3"/>
          <p:cNvSpPr>
            <a:spLocks noGrp="1"/>
          </p:cNvSpPr>
          <p:nvPr>
            <p:ph type="sldNum" sz="quarter" idx="5"/>
          </p:nvPr>
        </p:nvSpPr>
        <p:spPr/>
        <p:txBody>
          <a:bodyPr/>
          <a:lstStyle/>
          <a:p>
            <a:fld id="{03567E13-77E3-49C1-AE2D-684752D4FE24}"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587958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429047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3447401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959650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28516245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4277891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642013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807E94-8EA3-4463-8558-CEB77CD6179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442194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807E94-8EA3-4463-8558-CEB77CD6179E}"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878569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807E94-8EA3-4463-8558-CEB77CD6179E}"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404092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807E94-8EA3-4463-8558-CEB77CD6179E}"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2536312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807E94-8EA3-4463-8558-CEB77CD6179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2017423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807E94-8EA3-4463-8558-CEB77CD6179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926216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807E94-8EA3-4463-8558-CEB77CD6179E}"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26A714-8AAE-4C7F-8B33-75E0C522BBBA}" type="slidenum">
              <a:rPr lang="en-US" smtClean="0"/>
              <a:t>‹#›</a:t>
            </a:fld>
            <a:endParaRPr lang="en-US"/>
          </a:p>
        </p:txBody>
      </p:sp>
    </p:spTree>
    <p:extLst>
      <p:ext uri="{BB962C8B-B14F-4D97-AF65-F5344CB8AC3E}">
        <p14:creationId xmlns:p14="http://schemas.microsoft.com/office/powerpoint/2010/main" val="3293227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2.xml"/><Relationship Id="rId5" Type="http://schemas.openxmlformats.org/officeDocument/2006/relationships/image" Target="../media/image3.sv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7.png"/><Relationship Id="rId2" Type="http://schemas.openxmlformats.org/officeDocument/2006/relationships/slideLayout" Target="../slideLayouts/slideLayout12.xml"/><Relationship Id="rId1" Type="http://schemas.openxmlformats.org/officeDocument/2006/relationships/tags" Target="../tags/tag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comments" Target="../comments/commen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7.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11.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6">
            <a:extLst>
              <a:ext uri="{FF2B5EF4-FFF2-40B4-BE49-F238E27FC236}">
                <a16:creationId xmlns:a16="http://schemas.microsoft.com/office/drawing/2014/main" id="{315484F3-9222-4543-A80E-9D80EAA2D5B9}"/>
              </a:ext>
            </a:extLst>
          </p:cNvPr>
          <p:cNvSpPr>
            <a:spLocks noChangeArrowheads="1"/>
          </p:cNvSpPr>
          <p:nvPr/>
        </p:nvSpPr>
        <p:spPr bwMode="gray">
          <a:xfrm>
            <a:off x="2586840" y="3498721"/>
            <a:ext cx="7271657" cy="1968007"/>
          </a:xfrm>
          <a:custGeom>
            <a:avLst/>
            <a:gdLst>
              <a:gd name="connsiteX0" fmla="*/ 0 w 7271657"/>
              <a:gd name="connsiteY0" fmla="*/ 0 h 1968007"/>
              <a:gd name="connsiteX1" fmla="*/ 515627 w 7271657"/>
              <a:gd name="connsiteY1" fmla="*/ 0 h 1968007"/>
              <a:gd name="connsiteX2" fmla="*/ 1249403 w 7271657"/>
              <a:gd name="connsiteY2" fmla="*/ 0 h 1968007"/>
              <a:gd name="connsiteX3" fmla="*/ 2055896 w 7271657"/>
              <a:gd name="connsiteY3" fmla="*/ 0 h 1968007"/>
              <a:gd name="connsiteX4" fmla="*/ 2716955 w 7271657"/>
              <a:gd name="connsiteY4" fmla="*/ 0 h 1968007"/>
              <a:gd name="connsiteX5" fmla="*/ 3378015 w 7271657"/>
              <a:gd name="connsiteY5" fmla="*/ 0 h 1968007"/>
              <a:gd name="connsiteX6" fmla="*/ 3893642 w 7271657"/>
              <a:gd name="connsiteY6" fmla="*/ 0 h 1968007"/>
              <a:gd name="connsiteX7" fmla="*/ 4554702 w 7271657"/>
              <a:gd name="connsiteY7" fmla="*/ 0 h 1968007"/>
              <a:gd name="connsiteX8" fmla="*/ 4997612 w 7271657"/>
              <a:gd name="connsiteY8" fmla="*/ 0 h 1968007"/>
              <a:gd name="connsiteX9" fmla="*/ 5513238 w 7271657"/>
              <a:gd name="connsiteY9" fmla="*/ 0 h 1968007"/>
              <a:gd name="connsiteX10" fmla="*/ 6028865 w 7271657"/>
              <a:gd name="connsiteY10" fmla="*/ 0 h 1968007"/>
              <a:gd name="connsiteX11" fmla="*/ 7271657 w 7271657"/>
              <a:gd name="connsiteY11" fmla="*/ 0 h 1968007"/>
              <a:gd name="connsiteX12" fmla="*/ 7271657 w 7271657"/>
              <a:gd name="connsiteY12" fmla="*/ 616642 h 1968007"/>
              <a:gd name="connsiteX13" fmla="*/ 7271657 w 7271657"/>
              <a:gd name="connsiteY13" fmla="*/ 1312005 h 1968007"/>
              <a:gd name="connsiteX14" fmla="*/ 7271657 w 7271657"/>
              <a:gd name="connsiteY14" fmla="*/ 1968007 h 1968007"/>
              <a:gd name="connsiteX15" fmla="*/ 6610597 w 7271657"/>
              <a:gd name="connsiteY15" fmla="*/ 1968007 h 1968007"/>
              <a:gd name="connsiteX16" fmla="*/ 6094971 w 7271657"/>
              <a:gd name="connsiteY16" fmla="*/ 1968007 h 1968007"/>
              <a:gd name="connsiteX17" fmla="*/ 5579344 w 7271657"/>
              <a:gd name="connsiteY17" fmla="*/ 1968007 h 1968007"/>
              <a:gd name="connsiteX18" fmla="*/ 4918284 w 7271657"/>
              <a:gd name="connsiteY18" fmla="*/ 1968007 h 1968007"/>
              <a:gd name="connsiteX19" fmla="*/ 4184508 w 7271657"/>
              <a:gd name="connsiteY19" fmla="*/ 1968007 h 1968007"/>
              <a:gd name="connsiteX20" fmla="*/ 3596165 w 7271657"/>
              <a:gd name="connsiteY20" fmla="*/ 1968007 h 1968007"/>
              <a:gd name="connsiteX21" fmla="*/ 3007822 w 7271657"/>
              <a:gd name="connsiteY21" fmla="*/ 1968007 h 1968007"/>
              <a:gd name="connsiteX22" fmla="*/ 2346762 w 7271657"/>
              <a:gd name="connsiteY22" fmla="*/ 1968007 h 1968007"/>
              <a:gd name="connsiteX23" fmla="*/ 1758419 w 7271657"/>
              <a:gd name="connsiteY23" fmla="*/ 1968007 h 1968007"/>
              <a:gd name="connsiteX24" fmla="*/ 1315509 w 7271657"/>
              <a:gd name="connsiteY24" fmla="*/ 1968007 h 1968007"/>
              <a:gd name="connsiteX25" fmla="*/ 0 w 7271657"/>
              <a:gd name="connsiteY25" fmla="*/ 1968007 h 1968007"/>
              <a:gd name="connsiteX26" fmla="*/ 0 w 7271657"/>
              <a:gd name="connsiteY26" fmla="*/ 1292325 h 1968007"/>
              <a:gd name="connsiteX27" fmla="*/ 0 w 7271657"/>
              <a:gd name="connsiteY27" fmla="*/ 656002 h 1968007"/>
              <a:gd name="connsiteX28" fmla="*/ 0 w 7271657"/>
              <a:gd name="connsiteY28"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271657" h="1968007" fill="none" extrusionOk="0">
                <a:moveTo>
                  <a:pt x="0" y="0"/>
                </a:moveTo>
                <a:cubicBezTo>
                  <a:pt x="251738" y="15072"/>
                  <a:pt x="311374" y="-19039"/>
                  <a:pt x="515627" y="0"/>
                </a:cubicBezTo>
                <a:cubicBezTo>
                  <a:pt x="719880" y="19039"/>
                  <a:pt x="1073764" y="17776"/>
                  <a:pt x="1249403" y="0"/>
                </a:cubicBezTo>
                <a:cubicBezTo>
                  <a:pt x="1425042" y="-17776"/>
                  <a:pt x="1734462" y="-13784"/>
                  <a:pt x="2055896" y="0"/>
                </a:cubicBezTo>
                <a:cubicBezTo>
                  <a:pt x="2377330" y="13784"/>
                  <a:pt x="2507217" y="3716"/>
                  <a:pt x="2716955" y="0"/>
                </a:cubicBezTo>
                <a:cubicBezTo>
                  <a:pt x="2926693" y="-3716"/>
                  <a:pt x="3130443" y="-6849"/>
                  <a:pt x="3378015" y="0"/>
                </a:cubicBezTo>
                <a:cubicBezTo>
                  <a:pt x="3625587" y="6849"/>
                  <a:pt x="3764589" y="8907"/>
                  <a:pt x="3893642" y="0"/>
                </a:cubicBezTo>
                <a:cubicBezTo>
                  <a:pt x="4022695" y="-8907"/>
                  <a:pt x="4277403" y="-32616"/>
                  <a:pt x="4554702" y="0"/>
                </a:cubicBezTo>
                <a:cubicBezTo>
                  <a:pt x="4832001" y="32616"/>
                  <a:pt x="4858775" y="-3557"/>
                  <a:pt x="4997612" y="0"/>
                </a:cubicBezTo>
                <a:cubicBezTo>
                  <a:pt x="5136449" y="3557"/>
                  <a:pt x="5392332" y="3024"/>
                  <a:pt x="5513238" y="0"/>
                </a:cubicBezTo>
                <a:cubicBezTo>
                  <a:pt x="5634144" y="-3024"/>
                  <a:pt x="5870568" y="22092"/>
                  <a:pt x="6028865" y="0"/>
                </a:cubicBezTo>
                <a:cubicBezTo>
                  <a:pt x="6187162" y="-22092"/>
                  <a:pt x="6807986" y="24332"/>
                  <a:pt x="7271657" y="0"/>
                </a:cubicBezTo>
                <a:cubicBezTo>
                  <a:pt x="7245007" y="160906"/>
                  <a:pt x="7278825" y="428431"/>
                  <a:pt x="7271657" y="616642"/>
                </a:cubicBezTo>
                <a:cubicBezTo>
                  <a:pt x="7264489" y="804853"/>
                  <a:pt x="7282894" y="990914"/>
                  <a:pt x="7271657" y="1312005"/>
                </a:cubicBezTo>
                <a:cubicBezTo>
                  <a:pt x="7260420" y="1633096"/>
                  <a:pt x="7265834" y="1823704"/>
                  <a:pt x="7271657" y="1968007"/>
                </a:cubicBezTo>
                <a:cubicBezTo>
                  <a:pt x="7118441" y="1979045"/>
                  <a:pt x="6814430" y="1967127"/>
                  <a:pt x="6610597" y="1968007"/>
                </a:cubicBezTo>
                <a:cubicBezTo>
                  <a:pt x="6406764" y="1968887"/>
                  <a:pt x="6284743" y="1984269"/>
                  <a:pt x="6094971" y="1968007"/>
                </a:cubicBezTo>
                <a:cubicBezTo>
                  <a:pt x="5905199" y="1951745"/>
                  <a:pt x="5836498" y="1993298"/>
                  <a:pt x="5579344" y="1968007"/>
                </a:cubicBezTo>
                <a:cubicBezTo>
                  <a:pt x="5322190" y="1942716"/>
                  <a:pt x="5101453" y="1940931"/>
                  <a:pt x="4918284" y="1968007"/>
                </a:cubicBezTo>
                <a:cubicBezTo>
                  <a:pt x="4735115" y="1995083"/>
                  <a:pt x="4415723" y="1970012"/>
                  <a:pt x="4184508" y="1968007"/>
                </a:cubicBezTo>
                <a:cubicBezTo>
                  <a:pt x="3953293" y="1966002"/>
                  <a:pt x="3765359" y="1939153"/>
                  <a:pt x="3596165" y="1968007"/>
                </a:cubicBezTo>
                <a:cubicBezTo>
                  <a:pt x="3426971" y="1996861"/>
                  <a:pt x="3281545" y="1939075"/>
                  <a:pt x="3007822" y="1968007"/>
                </a:cubicBezTo>
                <a:cubicBezTo>
                  <a:pt x="2734099" y="1996939"/>
                  <a:pt x="2563082" y="1977165"/>
                  <a:pt x="2346762" y="1968007"/>
                </a:cubicBezTo>
                <a:cubicBezTo>
                  <a:pt x="2130442" y="1958849"/>
                  <a:pt x="2034715" y="1977464"/>
                  <a:pt x="1758419" y="1968007"/>
                </a:cubicBezTo>
                <a:cubicBezTo>
                  <a:pt x="1482123" y="1958550"/>
                  <a:pt x="1429027" y="1952050"/>
                  <a:pt x="1315509" y="1968007"/>
                </a:cubicBezTo>
                <a:cubicBezTo>
                  <a:pt x="1201991" y="1983965"/>
                  <a:pt x="546180" y="1952008"/>
                  <a:pt x="0" y="1968007"/>
                </a:cubicBezTo>
                <a:cubicBezTo>
                  <a:pt x="-20565" y="1791500"/>
                  <a:pt x="-23755" y="1605595"/>
                  <a:pt x="0" y="1292325"/>
                </a:cubicBezTo>
                <a:cubicBezTo>
                  <a:pt x="23755" y="979055"/>
                  <a:pt x="-22188" y="826368"/>
                  <a:pt x="0" y="656002"/>
                </a:cubicBezTo>
                <a:cubicBezTo>
                  <a:pt x="22188" y="485636"/>
                  <a:pt x="23074" y="292306"/>
                  <a:pt x="0" y="0"/>
                </a:cubicBezTo>
                <a:close/>
              </a:path>
              <a:path w="7271657" h="1968007" stroke="0" extrusionOk="0">
                <a:moveTo>
                  <a:pt x="0" y="0"/>
                </a:moveTo>
                <a:cubicBezTo>
                  <a:pt x="176782" y="-1783"/>
                  <a:pt x="347041" y="-8469"/>
                  <a:pt x="442910" y="0"/>
                </a:cubicBezTo>
                <a:cubicBezTo>
                  <a:pt x="538779" y="8469"/>
                  <a:pt x="723687" y="-4961"/>
                  <a:pt x="958537" y="0"/>
                </a:cubicBezTo>
                <a:cubicBezTo>
                  <a:pt x="1193387" y="4961"/>
                  <a:pt x="1256031" y="7481"/>
                  <a:pt x="1401447" y="0"/>
                </a:cubicBezTo>
                <a:cubicBezTo>
                  <a:pt x="1546863" y="-7481"/>
                  <a:pt x="1735342" y="-2996"/>
                  <a:pt x="2062506" y="0"/>
                </a:cubicBezTo>
                <a:cubicBezTo>
                  <a:pt x="2389670" y="2996"/>
                  <a:pt x="2509459" y="28973"/>
                  <a:pt x="2796283" y="0"/>
                </a:cubicBezTo>
                <a:cubicBezTo>
                  <a:pt x="3083107" y="-28973"/>
                  <a:pt x="3111365" y="17525"/>
                  <a:pt x="3384626" y="0"/>
                </a:cubicBezTo>
                <a:cubicBezTo>
                  <a:pt x="3657887" y="-17525"/>
                  <a:pt x="3896911" y="-2906"/>
                  <a:pt x="4191119" y="0"/>
                </a:cubicBezTo>
                <a:cubicBezTo>
                  <a:pt x="4485327" y="2906"/>
                  <a:pt x="4579030" y="-5407"/>
                  <a:pt x="4852178" y="0"/>
                </a:cubicBezTo>
                <a:cubicBezTo>
                  <a:pt x="5125326" y="5407"/>
                  <a:pt x="5188437" y="-10556"/>
                  <a:pt x="5295088" y="0"/>
                </a:cubicBezTo>
                <a:cubicBezTo>
                  <a:pt x="5401739" y="10556"/>
                  <a:pt x="5778813" y="32968"/>
                  <a:pt x="6028865" y="0"/>
                </a:cubicBezTo>
                <a:cubicBezTo>
                  <a:pt x="6278917" y="-32968"/>
                  <a:pt x="6462815" y="8013"/>
                  <a:pt x="6689924" y="0"/>
                </a:cubicBezTo>
                <a:cubicBezTo>
                  <a:pt x="6917033" y="-8013"/>
                  <a:pt x="7090942" y="-6129"/>
                  <a:pt x="7271657" y="0"/>
                </a:cubicBezTo>
                <a:cubicBezTo>
                  <a:pt x="7273777" y="215966"/>
                  <a:pt x="7258457" y="366251"/>
                  <a:pt x="7271657" y="636322"/>
                </a:cubicBezTo>
                <a:cubicBezTo>
                  <a:pt x="7284857" y="906393"/>
                  <a:pt x="7288948" y="1121173"/>
                  <a:pt x="7271657" y="1252964"/>
                </a:cubicBezTo>
                <a:cubicBezTo>
                  <a:pt x="7254366" y="1384755"/>
                  <a:pt x="7248382" y="1630032"/>
                  <a:pt x="7271657" y="1968007"/>
                </a:cubicBezTo>
                <a:cubicBezTo>
                  <a:pt x="7050357" y="1967791"/>
                  <a:pt x="6827195" y="1970249"/>
                  <a:pt x="6683314" y="1968007"/>
                </a:cubicBezTo>
                <a:cubicBezTo>
                  <a:pt x="6539433" y="1965765"/>
                  <a:pt x="6161871" y="1956125"/>
                  <a:pt x="5949538" y="1968007"/>
                </a:cubicBezTo>
                <a:cubicBezTo>
                  <a:pt x="5737205" y="1979889"/>
                  <a:pt x="5489074" y="1982105"/>
                  <a:pt x="5361194" y="1968007"/>
                </a:cubicBezTo>
                <a:cubicBezTo>
                  <a:pt x="5233314" y="1953909"/>
                  <a:pt x="5070482" y="1961010"/>
                  <a:pt x="4845568" y="1968007"/>
                </a:cubicBezTo>
                <a:cubicBezTo>
                  <a:pt x="4620654" y="1975004"/>
                  <a:pt x="4412898" y="1962083"/>
                  <a:pt x="4184508" y="1968007"/>
                </a:cubicBezTo>
                <a:cubicBezTo>
                  <a:pt x="3956118" y="1973931"/>
                  <a:pt x="3820285" y="1988276"/>
                  <a:pt x="3668881" y="1968007"/>
                </a:cubicBezTo>
                <a:cubicBezTo>
                  <a:pt x="3517477" y="1947738"/>
                  <a:pt x="3372828" y="1946576"/>
                  <a:pt x="3225971" y="1968007"/>
                </a:cubicBezTo>
                <a:cubicBezTo>
                  <a:pt x="3079114" y="1989439"/>
                  <a:pt x="2807777" y="1947532"/>
                  <a:pt x="2637628" y="1968007"/>
                </a:cubicBezTo>
                <a:cubicBezTo>
                  <a:pt x="2467479" y="1988482"/>
                  <a:pt x="2264711" y="1964124"/>
                  <a:pt x="2122002" y="1968007"/>
                </a:cubicBezTo>
                <a:cubicBezTo>
                  <a:pt x="1979293" y="1971890"/>
                  <a:pt x="1730105" y="1971640"/>
                  <a:pt x="1460942" y="1968007"/>
                </a:cubicBezTo>
                <a:cubicBezTo>
                  <a:pt x="1191779" y="1964374"/>
                  <a:pt x="1059837" y="1975072"/>
                  <a:pt x="945315" y="1968007"/>
                </a:cubicBezTo>
                <a:cubicBezTo>
                  <a:pt x="830793" y="1960942"/>
                  <a:pt x="407714" y="1924617"/>
                  <a:pt x="0" y="1968007"/>
                </a:cubicBezTo>
                <a:cubicBezTo>
                  <a:pt x="-10576" y="1708851"/>
                  <a:pt x="-20816" y="1643048"/>
                  <a:pt x="0" y="1371045"/>
                </a:cubicBezTo>
                <a:cubicBezTo>
                  <a:pt x="20816" y="1099042"/>
                  <a:pt x="23065" y="992456"/>
                  <a:pt x="0" y="734723"/>
                </a:cubicBezTo>
                <a:cubicBezTo>
                  <a:pt x="-23065" y="476990"/>
                  <a:pt x="-6810" y="280855"/>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1079527079">
                  <a:prstGeom prst="rect">
                    <a:avLst/>
                  </a:prstGeom>
                  <ask:type>
                    <ask:lineSketchFreehand/>
                  </ask:type>
                </ask:lineSketchStyleProps>
              </a:ext>
            </a:extLst>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54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الْمَجالُ: التَّعْبيرُ الشَّفَوِيُّ</a:t>
            </a:r>
            <a:endParaRPr kumimoji="0" lang="en-US" sz="54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endParaRPr>
          </a:p>
        </p:txBody>
      </p:sp>
      <p:pic>
        <p:nvPicPr>
          <p:cNvPr id="2" name="Graphic 1">
            <a:extLst>
              <a:ext uri="{FF2B5EF4-FFF2-40B4-BE49-F238E27FC236}">
                <a16:creationId xmlns:a16="http://schemas.microsoft.com/office/drawing/2014/main" id="{A08DE668-E18A-4FF8-BCAB-516578E0B9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77686" y="417292"/>
            <a:ext cx="4473179" cy="2811356"/>
          </a:xfrm>
          <a:prstGeom prst="rect">
            <a:avLst/>
          </a:prstGeom>
        </p:spPr>
      </p:pic>
    </p:spTree>
    <p:custDataLst>
      <p:tags r:id="rId1"/>
    </p:custDataLst>
    <p:extLst>
      <p:ext uri="{BB962C8B-B14F-4D97-AF65-F5344CB8AC3E}">
        <p14:creationId xmlns:p14="http://schemas.microsoft.com/office/powerpoint/2010/main" val="353675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C667AA-E661-4986-82B3-C23F502E667F}"/>
              </a:ext>
            </a:extLst>
          </p:cNvPr>
          <p:cNvSpPr txBox="1"/>
          <p:nvPr/>
        </p:nvSpPr>
        <p:spPr>
          <a:xfrm>
            <a:off x="0" y="726848"/>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solidFill>
                  <a:prstClr val="white"/>
                </a:solidFill>
              </a:rPr>
              <a:t>لاحِظوا الرَّسْمَ</a:t>
            </a:r>
            <a:r>
              <a:rPr lang="en-US" sz="3600" dirty="0">
                <a:solidFill>
                  <a:prstClr val="white"/>
                </a:solidFill>
              </a:rPr>
              <a:t>:</a:t>
            </a:r>
            <a:r>
              <a:rPr lang="ar-LB" sz="3600" dirty="0">
                <a:solidFill>
                  <a:prstClr val="white"/>
                </a:solidFill>
              </a:rPr>
              <a:t> البيئَةُ</a:t>
            </a:r>
          </a:p>
        </p:txBody>
      </p:sp>
      <p:pic>
        <p:nvPicPr>
          <p:cNvPr id="5" name="Picture 4"/>
          <p:cNvPicPr>
            <a:picLocks noChangeAspect="1"/>
          </p:cNvPicPr>
          <p:nvPr/>
        </p:nvPicPr>
        <p:blipFill>
          <a:blip r:embed="rId4"/>
          <a:stretch>
            <a:fillRect/>
          </a:stretch>
        </p:blipFill>
        <p:spPr>
          <a:xfrm>
            <a:off x="619983" y="1709448"/>
            <a:ext cx="5260568" cy="4464354"/>
          </a:xfrm>
          <a:prstGeom prst="rect">
            <a:avLst/>
          </a:prstGeom>
        </p:spPr>
      </p:pic>
    </p:spTree>
    <p:custDataLst>
      <p:tags r:id="rId1"/>
    </p:custDataLst>
    <p:extLst>
      <p:ext uri="{BB962C8B-B14F-4D97-AF65-F5344CB8AC3E}">
        <p14:creationId xmlns:p14="http://schemas.microsoft.com/office/powerpoint/2010/main" val="13107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4"/>
          <a:stretch>
            <a:fillRect/>
          </a:stretch>
        </p:blipFill>
        <p:spPr>
          <a:xfrm>
            <a:off x="619983" y="1709448"/>
            <a:ext cx="5260568" cy="4464354"/>
          </a:xfrm>
          <a:prstGeom prst="rect">
            <a:avLst/>
          </a:prstGeom>
        </p:spPr>
      </p:pic>
      <p:sp>
        <p:nvSpPr>
          <p:cNvPr id="8" name="Rectangle 7"/>
          <p:cNvSpPr/>
          <p:nvPr/>
        </p:nvSpPr>
        <p:spPr>
          <a:xfrm>
            <a:off x="9583890" y="5056603"/>
            <a:ext cx="1132667" cy="646331"/>
          </a:xfrm>
          <a:prstGeom prst="rect">
            <a:avLst/>
          </a:prstGeom>
        </p:spPr>
        <p:txBody>
          <a:bodyPr wrap="square"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ت</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ساء</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ل</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0" name="Rectangle 9"/>
          <p:cNvSpPr/>
          <p:nvPr/>
        </p:nvSpPr>
        <p:spPr>
          <a:xfrm>
            <a:off x="9583890" y="1846065"/>
            <a:ext cx="1132667" cy="646331"/>
          </a:xfrm>
          <a:prstGeom prst="rect">
            <a:avLst/>
          </a:prstGeom>
        </p:spPr>
        <p:txBody>
          <a:bodyPr wrap="square"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ر</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ى</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endParaRPr>
          </a:p>
        </p:txBody>
      </p:sp>
      <p:sp>
        <p:nvSpPr>
          <p:cNvPr id="11" name="Rectangle 10"/>
          <p:cNvSpPr/>
          <p:nvPr/>
        </p:nvSpPr>
        <p:spPr>
          <a:xfrm>
            <a:off x="9583890" y="3441997"/>
            <a:ext cx="1132667" cy="646331"/>
          </a:xfrm>
          <a:prstGeom prst="rect">
            <a:avLst/>
          </a:prstGeom>
        </p:spPr>
        <p:txBody>
          <a:bodyPr wrap="square"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ع</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ت</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ق</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د</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endParaRPr>
          </a:p>
        </p:txBody>
      </p:sp>
      <p:pic>
        <p:nvPicPr>
          <p:cNvPr id="3" name="Picture 2">
            <a:extLst>
              <a:ext uri="{FF2B5EF4-FFF2-40B4-BE49-F238E27FC236}">
                <a16:creationId xmlns:a16="http://schemas.microsoft.com/office/drawing/2014/main" id="{E2B1A046-8CBD-4752-9D5F-752ADE510D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46632" y="1363854"/>
            <a:ext cx="1610752" cy="1610752"/>
          </a:xfrm>
          <a:prstGeom prst="rect">
            <a:avLst/>
          </a:prstGeom>
        </p:spPr>
      </p:pic>
      <p:pic>
        <p:nvPicPr>
          <p:cNvPr id="14" name="Picture 13">
            <a:extLst>
              <a:ext uri="{FF2B5EF4-FFF2-40B4-BE49-F238E27FC236}">
                <a16:creationId xmlns:a16="http://schemas.microsoft.com/office/drawing/2014/main" id="{2EF5F2D8-C2C1-4462-871B-A52FA0E249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46632" y="2959786"/>
            <a:ext cx="1610751" cy="1610751"/>
          </a:xfrm>
          <a:prstGeom prst="rect">
            <a:avLst/>
          </a:prstGeom>
        </p:spPr>
      </p:pic>
      <p:pic>
        <p:nvPicPr>
          <p:cNvPr id="16" name="Picture 15" descr="Icon&#10;&#10;Description automatically generated">
            <a:extLst>
              <a:ext uri="{FF2B5EF4-FFF2-40B4-BE49-F238E27FC236}">
                <a16:creationId xmlns:a16="http://schemas.microsoft.com/office/drawing/2014/main" id="{71F5AD4D-650D-40FB-92F0-3F1BC7FE5E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46632" y="4516350"/>
            <a:ext cx="1610751" cy="1726835"/>
          </a:xfrm>
          <a:prstGeom prst="rect">
            <a:avLst/>
          </a:prstGeom>
        </p:spPr>
      </p:pic>
      <p:sp>
        <p:nvSpPr>
          <p:cNvPr id="13" name="TextBox 12">
            <a:extLst>
              <a:ext uri="{FF2B5EF4-FFF2-40B4-BE49-F238E27FC236}">
                <a16:creationId xmlns:a16="http://schemas.microsoft.com/office/drawing/2014/main" id="{014CD541-0D88-4478-8585-89B293E4D1AF}"/>
              </a:ext>
            </a:extLst>
          </p:cNvPr>
          <p:cNvSpPr txBox="1"/>
          <p:nvPr/>
        </p:nvSpPr>
        <p:spPr>
          <a:xfrm>
            <a:off x="0" y="735992"/>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solidFill>
                  <a:prstClr val="white"/>
                </a:solidFill>
              </a:rPr>
              <a:t>أُعَبِّرُ شَفَهِيًّا عَمّا أَراهُ في الصُّورَةِ:</a:t>
            </a:r>
          </a:p>
        </p:txBody>
      </p:sp>
    </p:spTree>
    <p:custDataLst>
      <p:tags r:id="rId1"/>
    </p:custDataLst>
    <p:extLst>
      <p:ext uri="{BB962C8B-B14F-4D97-AF65-F5344CB8AC3E}">
        <p14:creationId xmlns:p14="http://schemas.microsoft.com/office/powerpoint/2010/main" val="2534277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4"/>
          <a:stretch>
            <a:fillRect/>
          </a:stretch>
        </p:blipFill>
        <p:spPr>
          <a:xfrm>
            <a:off x="619983" y="1709448"/>
            <a:ext cx="5260568" cy="4464354"/>
          </a:xfrm>
          <a:prstGeom prst="rect">
            <a:avLst/>
          </a:prstGeom>
        </p:spPr>
      </p:pic>
      <p:sp>
        <p:nvSpPr>
          <p:cNvPr id="8" name="Rectangle 7"/>
          <p:cNvSpPr/>
          <p:nvPr/>
        </p:nvSpPr>
        <p:spPr>
          <a:xfrm>
            <a:off x="9599931" y="5072645"/>
            <a:ext cx="1132667" cy="646331"/>
          </a:xfrm>
          <a:prstGeom prst="rect">
            <a:avLst/>
          </a:prstGeom>
        </p:spPr>
        <p:txBody>
          <a:bodyPr wrap="square"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ت</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ساء</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ل</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10" name="Rectangle 9"/>
          <p:cNvSpPr/>
          <p:nvPr/>
        </p:nvSpPr>
        <p:spPr>
          <a:xfrm>
            <a:off x="9599932" y="1862107"/>
            <a:ext cx="1132667" cy="646331"/>
          </a:xfrm>
          <a:prstGeom prst="rect">
            <a:avLst/>
          </a:prstGeom>
        </p:spPr>
        <p:txBody>
          <a:bodyPr wrap="square"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ر</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ى</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endParaRPr>
          </a:p>
        </p:txBody>
      </p:sp>
      <p:sp>
        <p:nvSpPr>
          <p:cNvPr id="11" name="Rectangle 10"/>
          <p:cNvSpPr/>
          <p:nvPr/>
        </p:nvSpPr>
        <p:spPr>
          <a:xfrm>
            <a:off x="9599931" y="3458039"/>
            <a:ext cx="1132667" cy="646331"/>
          </a:xfrm>
          <a:prstGeom prst="rect">
            <a:avLst/>
          </a:prstGeom>
        </p:spPr>
        <p:txBody>
          <a:bodyPr wrap="square" anchor="ctr">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ع</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ت</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ق</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r>
              <a:rPr kumimoji="0" lang="ar-SA"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د</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rPr>
              <a:t>ُ</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Times New Roman" panose="02020603050405020304" pitchFamily="18" charset="0"/>
              <a:cs typeface="Adobe Arabic" panose="02040503050201020203" pitchFamily="18" charset="-78"/>
            </a:endParaRPr>
          </a:p>
        </p:txBody>
      </p:sp>
      <p:pic>
        <p:nvPicPr>
          <p:cNvPr id="12" name="Picture 11">
            <a:extLst>
              <a:ext uri="{FF2B5EF4-FFF2-40B4-BE49-F238E27FC236}">
                <a16:creationId xmlns:a16="http://schemas.microsoft.com/office/drawing/2014/main" id="{E2B1A046-8CBD-4752-9D5F-752ADE510D7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62674" y="1379896"/>
            <a:ext cx="1610752" cy="1610752"/>
          </a:xfrm>
          <a:prstGeom prst="rect">
            <a:avLst/>
          </a:prstGeom>
        </p:spPr>
      </p:pic>
      <p:pic>
        <p:nvPicPr>
          <p:cNvPr id="13" name="Picture 12">
            <a:extLst>
              <a:ext uri="{FF2B5EF4-FFF2-40B4-BE49-F238E27FC236}">
                <a16:creationId xmlns:a16="http://schemas.microsoft.com/office/drawing/2014/main" id="{2EF5F2D8-C2C1-4462-871B-A52FA0E249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62674" y="2975828"/>
            <a:ext cx="1610751" cy="1610751"/>
          </a:xfrm>
          <a:prstGeom prst="rect">
            <a:avLst/>
          </a:prstGeom>
        </p:spPr>
      </p:pic>
      <p:pic>
        <p:nvPicPr>
          <p:cNvPr id="14" name="Picture 13" descr="Icon&#10;&#10;Description automatically generated">
            <a:extLst>
              <a:ext uri="{FF2B5EF4-FFF2-40B4-BE49-F238E27FC236}">
                <a16:creationId xmlns:a16="http://schemas.microsoft.com/office/drawing/2014/main" id="{71F5AD4D-650D-40FB-92F0-3F1BC7FE5E7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2674" y="4532392"/>
            <a:ext cx="1610751" cy="1726835"/>
          </a:xfrm>
          <a:prstGeom prst="rect">
            <a:avLst/>
          </a:prstGeom>
        </p:spPr>
      </p:pic>
      <p:sp>
        <p:nvSpPr>
          <p:cNvPr id="16" name="TextBox 15">
            <a:extLst>
              <a:ext uri="{FF2B5EF4-FFF2-40B4-BE49-F238E27FC236}">
                <a16:creationId xmlns:a16="http://schemas.microsoft.com/office/drawing/2014/main" id="{E8D12434-36DE-4035-AE0D-06E9E8FCAF61}"/>
              </a:ext>
            </a:extLst>
          </p:cNvPr>
          <p:cNvSpPr txBox="1"/>
          <p:nvPr/>
        </p:nvSpPr>
        <p:spPr>
          <a:xfrm>
            <a:off x="0" y="735992"/>
            <a:ext cx="12192000" cy="640080"/>
          </a:xfrm>
          <a:prstGeom prst="rect">
            <a:avLst/>
          </a:prstGeom>
          <a:solidFill>
            <a:srgbClr val="658DCD"/>
          </a:solidFill>
          <a:ln>
            <a:noFill/>
          </a:ln>
        </p:spPr>
        <p:txBody>
          <a:bodyPr vert="horz" lIns="0" tIns="0" rIns="640080" bIns="0" rtlCol="0" anchor="ctr" anchorCtr="0">
            <a:noAutofit/>
          </a:bodyPr>
          <a:lstStyle>
            <a:defPPr>
              <a:defRPr lang="en-US"/>
            </a:defPPr>
            <a:lvl1pPr indent="0" algn="r" rtl="1">
              <a:lnSpc>
                <a:spcPct val="100000"/>
              </a:lnSpc>
              <a:spcBef>
                <a:spcPts val="0"/>
              </a:spcBef>
              <a:buFont typeface="Arial" panose="020B0604020202020204" pitchFamily="34" charset="0"/>
              <a:buNone/>
              <a:defRPr sz="3200" b="1">
                <a:solidFill>
                  <a:schemeClr val="bg1"/>
                </a:solidFill>
                <a:latin typeface="Adobe Arabic" panose="02040503050201090203" pitchFamily="18" charset="-78"/>
                <a:cs typeface="Adobe Arabic" panose="02040503050201090203" pitchFamily="18" charset="-78"/>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ar-LB" sz="3600" dirty="0">
                <a:solidFill>
                  <a:prstClr val="white"/>
                </a:solidFill>
              </a:rPr>
              <a:t>أُعَبِّرُ شَفَهِيًّا عَمّا أَراهُ في الصُّورَةِ:</a:t>
            </a:r>
          </a:p>
        </p:txBody>
      </p:sp>
    </p:spTree>
    <p:custDataLst>
      <p:tags r:id="rId1"/>
    </p:custDataLst>
    <p:extLst>
      <p:ext uri="{BB962C8B-B14F-4D97-AF65-F5344CB8AC3E}">
        <p14:creationId xmlns:p14="http://schemas.microsoft.com/office/powerpoint/2010/main" val="138655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TextBox 9">
            <a:extLst>
              <a:ext uri="{FF2B5EF4-FFF2-40B4-BE49-F238E27FC236}">
                <a16:creationId xmlns:a16="http://schemas.microsoft.com/office/drawing/2014/main" id="{7F1F2968-4781-4C8F-83B2-046D31ABFCBD}"/>
              </a:ext>
            </a:extLst>
          </p:cNvPr>
          <p:cNvSpPr txBox="1"/>
          <p:nvPr/>
        </p:nvSpPr>
        <p:spPr>
          <a:xfrm>
            <a:off x="0" y="891441"/>
            <a:ext cx="12192000" cy="707886"/>
          </a:xfrm>
          <a:prstGeom prst="rect">
            <a:avLst/>
          </a:prstGeom>
          <a:solidFill>
            <a:schemeClr val="bg1">
              <a:lumMod val="95000"/>
            </a:schemeClr>
          </a:solidFill>
          <a:ln w="19050">
            <a:solidFill>
              <a:schemeClr val="bg1">
                <a:lumMod val="95000"/>
              </a:schemeClr>
            </a:solidFill>
          </a:ln>
        </p:spPr>
        <p:txBody>
          <a:bodyPr wrap="square" anchor="ctr">
            <a:spAutoFit/>
          </a:bodyPr>
          <a:lstStyle/>
          <a:p>
            <a:pPr algn="r" rtl="1">
              <a:defRPr/>
            </a:pPr>
            <a:r>
              <a:rPr lang="en-US" sz="4000" b="1" dirty="0">
                <a:latin typeface="Adobe Arabic" panose="02040503050201020203" pitchFamily="18" charset="-78"/>
                <a:cs typeface="Adobe Arabic" panose="02040503050201020203" pitchFamily="18" charset="-78"/>
              </a:rPr>
              <a:t>	</a:t>
            </a:r>
            <a:r>
              <a:rPr lang="ar-LB" sz="4000" b="1" dirty="0">
                <a:latin typeface="Adobe Arabic" panose="02040503050201020203" pitchFamily="18" charset="-78"/>
                <a:cs typeface="Adobe Arabic" panose="02040503050201020203" pitchFamily="18" charset="-78"/>
              </a:rPr>
              <a:t>هَلْ أَعْجَبَتْكُمُ الْقِصَّةُ؟ لِماذا؟</a:t>
            </a:r>
            <a:endParaRPr lang="en-US" sz="4000" b="1" dirty="0">
              <a:latin typeface="Adobe Arabic" panose="02040503050201020203" pitchFamily="18" charset="-78"/>
              <a:cs typeface="Adobe Arabic" panose="02040503050201020203" pitchFamily="18" charset="-78"/>
            </a:endParaRPr>
          </a:p>
        </p:txBody>
      </p:sp>
      <p:graphicFrame>
        <p:nvGraphicFramePr>
          <p:cNvPr id="11" name="Table 10">
            <a:extLst>
              <a:ext uri="{FF2B5EF4-FFF2-40B4-BE49-F238E27FC236}">
                <a16:creationId xmlns:a16="http://schemas.microsoft.com/office/drawing/2014/main" id="{09C2C9D7-3DC5-4E1C-BD1B-42BA9E9ED6F3}"/>
              </a:ext>
            </a:extLst>
          </p:cNvPr>
          <p:cNvGraphicFramePr>
            <a:graphicFrameLocks noGrp="1"/>
          </p:cNvGraphicFramePr>
          <p:nvPr/>
        </p:nvGraphicFramePr>
        <p:xfrm>
          <a:off x="5636527" y="2999220"/>
          <a:ext cx="5360025" cy="2249424"/>
        </p:xfrm>
        <a:graphic>
          <a:graphicData uri="http://schemas.openxmlformats.org/drawingml/2006/table">
            <a:tbl>
              <a:tblPr firstRow="1" bandRow="1">
                <a:tableStyleId>{5C22544A-7EE6-4342-B048-85BDC9FD1C3A}</a:tableStyleId>
              </a:tblPr>
              <a:tblGrid>
                <a:gridCol w="4301780">
                  <a:extLst>
                    <a:ext uri="{9D8B030D-6E8A-4147-A177-3AD203B41FA5}">
                      <a16:colId xmlns:a16="http://schemas.microsoft.com/office/drawing/2014/main" val="2951217429"/>
                    </a:ext>
                  </a:extLst>
                </a:gridCol>
                <a:gridCol w="1058245">
                  <a:extLst>
                    <a:ext uri="{9D8B030D-6E8A-4147-A177-3AD203B41FA5}">
                      <a16:colId xmlns:a16="http://schemas.microsoft.com/office/drawing/2014/main" val="3235570498"/>
                    </a:ext>
                  </a:extLst>
                </a:gridCol>
              </a:tblGrid>
              <a:tr h="685800">
                <a:tc>
                  <a:txBody>
                    <a:bodyPr/>
                    <a:lstStyle/>
                    <a:p>
                      <a:pPr marL="128016" lvl="1" indent="0" algn="r" rtl="1">
                        <a:lnSpc>
                          <a:spcPct val="120000"/>
                        </a:lnSpc>
                        <a:spcBef>
                          <a:spcPts val="600"/>
                        </a:spcBef>
                        <a:spcAft>
                          <a:spcPts val="600"/>
                        </a:spcAft>
                        <a:buFont typeface="Wingdings 3" pitchFamily="18" charset="2"/>
                        <a:buNone/>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نَعَمْ، أَعْجَبَتْني كَثيرًا.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571500" indent="-571500" algn="ctr">
                        <a:lnSpc>
                          <a:spcPct val="120000"/>
                        </a:lnSpc>
                        <a:spcBef>
                          <a:spcPts val="600"/>
                        </a:spcBef>
                        <a:spcAft>
                          <a:spcPts val="600"/>
                        </a:spcAft>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685800">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نَعَمْ، أَعْجَبَتْني قَليلًا.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571500" indent="-571500" algn="ctr">
                        <a:lnSpc>
                          <a:spcPct val="120000"/>
                        </a:lnSpc>
                        <a:spcBef>
                          <a:spcPts val="600"/>
                        </a:spcBef>
                        <a:spcAft>
                          <a:spcPts val="600"/>
                        </a:spcAft>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85800">
                <a:tc>
                  <a:txBody>
                    <a:bodyPr/>
                    <a:lstStyle/>
                    <a:p>
                      <a:pPr marL="128016" lvl="1" indent="0" algn="r" rtl="1">
                        <a:lnSpc>
                          <a:spcPct val="120000"/>
                        </a:lnSpc>
                        <a:spcBef>
                          <a:spcPts val="600"/>
                        </a:spcBef>
                        <a:spcAft>
                          <a:spcPts val="600"/>
                        </a:spcAft>
                        <a:buFont typeface="Wingdings 3" pitchFamily="18" charset="2"/>
                        <a:buNone/>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كَلّا، لَمْ تُعِجِبْني.</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571500" indent="-571500" algn="ctr">
                        <a:lnSpc>
                          <a:spcPct val="120000"/>
                        </a:lnSpc>
                        <a:spcBef>
                          <a:spcPts val="600"/>
                        </a:spcBef>
                        <a:spcAft>
                          <a:spcPts val="600"/>
                        </a:spcAft>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bl>
          </a:graphicData>
        </a:graphic>
      </p:graphicFrame>
      <p:pic>
        <p:nvPicPr>
          <p:cNvPr id="13" name="Picture 12" descr="do u like the story.png">
            <a:extLst>
              <a:ext uri="{FF2B5EF4-FFF2-40B4-BE49-F238E27FC236}">
                <a16:creationId xmlns:a16="http://schemas.microsoft.com/office/drawing/2014/main" id="{20E7FB50-55B3-4234-87A6-03763FA9868E}"/>
              </a:ext>
            </a:extLst>
          </p:cNvPr>
          <p:cNvPicPr>
            <a:picLocks noChangeAspect="1"/>
          </p:cNvPicPr>
          <p:nvPr/>
        </p:nvPicPr>
        <p:blipFill>
          <a:blip r:embed="rId4" cstate="print"/>
          <a:stretch>
            <a:fillRect/>
          </a:stretch>
        </p:blipFill>
        <p:spPr>
          <a:xfrm>
            <a:off x="1275266" y="2342211"/>
            <a:ext cx="3193398" cy="3193398"/>
          </a:xfrm>
          <a:prstGeom prst="rect">
            <a:avLst/>
          </a:prstGeom>
        </p:spPr>
      </p:pic>
    </p:spTree>
    <p:custDataLst>
      <p:tags r:id="rId1"/>
    </p:custDataLst>
    <p:extLst>
      <p:ext uri="{BB962C8B-B14F-4D97-AF65-F5344CB8AC3E}">
        <p14:creationId xmlns:p14="http://schemas.microsoft.com/office/powerpoint/2010/main" val="1169513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TextBox 9">
            <a:extLst>
              <a:ext uri="{FF2B5EF4-FFF2-40B4-BE49-F238E27FC236}">
                <a16:creationId xmlns:a16="http://schemas.microsoft.com/office/drawing/2014/main" id="{7F1F2968-4781-4C8F-83B2-046D31ABFCBD}"/>
              </a:ext>
            </a:extLst>
          </p:cNvPr>
          <p:cNvSpPr txBox="1"/>
          <p:nvPr/>
        </p:nvSpPr>
        <p:spPr>
          <a:xfrm>
            <a:off x="0" y="891441"/>
            <a:ext cx="12192000" cy="707886"/>
          </a:xfrm>
          <a:prstGeom prst="rect">
            <a:avLst/>
          </a:prstGeom>
          <a:solidFill>
            <a:schemeClr val="bg1">
              <a:lumMod val="95000"/>
            </a:schemeClr>
          </a:solidFill>
          <a:ln w="19050">
            <a:solidFill>
              <a:schemeClr val="bg1">
                <a:lumMod val="95000"/>
              </a:schemeClr>
            </a:solidFill>
          </a:ln>
        </p:spPr>
        <p:txBody>
          <a:bodyPr wrap="square" anchor="ctr">
            <a:spAutoFit/>
          </a:bodyPr>
          <a:lstStyle/>
          <a:p>
            <a:pPr algn="just" rtl="1"/>
            <a:r>
              <a:rPr lang="en-US" sz="4000" b="1" dirty="0">
                <a:latin typeface="Adobe Arabic" panose="02040503050201020203" pitchFamily="18" charset="-78"/>
                <a:cs typeface="Adobe Arabic" panose="02040503050201020203" pitchFamily="18" charset="-78"/>
              </a:rPr>
              <a:t>	</a:t>
            </a:r>
            <a:r>
              <a:rPr lang="ar-LB" sz="4000" b="1" dirty="0">
                <a:latin typeface="Adobe Arabic" panose="02040503050201020203" pitchFamily="18" charset="-78"/>
                <a:cs typeface="Adobe Arabic" panose="02040503050201020203" pitchFamily="18" charset="-78"/>
              </a:rPr>
              <a:t>هَلْ تُذَكِّرُكُمْ هذِهِ الْقِصَّةُ بِقِصَّةٍ مُماثِلَةٍ حَصَلَتْ مَعَكُمْ؟ أُخبِرُ قِصَّتي.</a:t>
            </a:r>
            <a:endParaRPr lang="en-US" sz="4000" b="1" dirty="0">
              <a:latin typeface="Adobe Arabic" panose="02040503050201020203" pitchFamily="18" charset="-78"/>
              <a:cs typeface="Adobe Arabic" panose="02040503050201020203" pitchFamily="18" charset="-78"/>
            </a:endParaRPr>
          </a:p>
        </p:txBody>
      </p:sp>
      <p:pic>
        <p:nvPicPr>
          <p:cNvPr id="3" name="Picture 2" descr="Logo&#10;&#10;Description automatically generated">
            <a:extLst>
              <a:ext uri="{FF2B5EF4-FFF2-40B4-BE49-F238E27FC236}">
                <a16:creationId xmlns:a16="http://schemas.microsoft.com/office/drawing/2014/main" id="{7A046B65-13D4-4F6F-960F-D29A8A7489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94835" y="2404209"/>
            <a:ext cx="3402330" cy="3402330"/>
          </a:xfrm>
          <a:prstGeom prst="rect">
            <a:avLst/>
          </a:prstGeom>
        </p:spPr>
      </p:pic>
    </p:spTree>
    <p:custDataLst>
      <p:tags r:id="rId1"/>
    </p:custDataLst>
    <p:extLst>
      <p:ext uri="{BB962C8B-B14F-4D97-AF65-F5344CB8AC3E}">
        <p14:creationId xmlns:p14="http://schemas.microsoft.com/office/powerpoint/2010/main" val="1423482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845</Words>
  <Application>Microsoft Office PowerPoint</Application>
  <PresentationFormat>Widescreen</PresentationFormat>
  <Paragraphs>75</Paragraphs>
  <Slides>7</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Adobe Arabic</vt:lpstr>
      <vt:lpstr>Arial</vt:lpstr>
      <vt:lpstr>Calibri</vt:lpstr>
      <vt:lpstr>Calibri Light</vt:lpstr>
      <vt:lpstr>Courier New</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8</cp:revision>
  <dcterms:created xsi:type="dcterms:W3CDTF">2021-10-14T12:44:41Z</dcterms:created>
  <dcterms:modified xsi:type="dcterms:W3CDTF">2022-02-27T15:33:49Z</dcterms:modified>
</cp:coreProperties>
</file>