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73" r:id="rId2"/>
    <p:sldId id="1699" r:id="rId3"/>
    <p:sldId id="1700" r:id="rId4"/>
    <p:sldId id="1926" r:id="rId5"/>
    <p:sldId id="1723" r:id="rId6"/>
    <p:sldId id="1724" r:id="rId7"/>
    <p:sldId id="1575" r:id="rId8"/>
    <p:sldId id="1840" r:id="rId9"/>
    <p:sldId id="1927" r:id="rId10"/>
    <p:sldId id="1576" r:id="rId11"/>
    <p:sldId id="1928" r:id="rId12"/>
    <p:sldId id="1580" r:id="rId13"/>
    <p:sldId id="1839" r:id="rId14"/>
    <p:sldId id="1929" r:id="rId15"/>
    <p:sldId id="1581" r:id="rId16"/>
    <p:sldId id="258"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Nidaa El Masri" initials="NEM" lastIdx="1" clrIdx="2">
    <p:extLst>
      <p:ext uri="{19B8F6BF-5375-455C-9EA6-DF929625EA0E}">
        <p15:presenceInfo xmlns:p15="http://schemas.microsoft.com/office/powerpoint/2012/main" userId="S-1-5-21-748366731-1357122860-3844146377-1341" providerId="AD"/>
      </p:ext>
    </p:extLst>
  </p:cmAuthor>
  <p:cmAuthor id="2" name="Tharwat Abed El Sater" initials="TAES" lastIdx="111" clrIdx="1">
    <p:extLst>
      <p:ext uri="{19B8F6BF-5375-455C-9EA6-DF929625EA0E}">
        <p15:presenceInfo xmlns:p15="http://schemas.microsoft.com/office/powerpoint/2012/main" userId="S::tharwat.abedelsater@qitabi.org::6baf5795-2fa8-499c-92f8-225bd53537dc" providerId="AD"/>
      </p:ext>
    </p:extLst>
  </p:cmAuthor>
  <p:cmAuthor id="3" name="Fatima Kammoun" initials="FK" lastIdx="124" clrIdx="0">
    <p:extLst>
      <p:ext uri="{19B8F6BF-5375-455C-9EA6-DF929625EA0E}">
        <p15:presenceInfo xmlns:p15="http://schemas.microsoft.com/office/powerpoint/2012/main" userId="S-1-5-21-748366731-1357122860-3844146377-165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7273" autoAdjust="0"/>
  </p:normalViewPr>
  <p:slideViewPr>
    <p:cSldViewPr snapToGrid="0">
      <p:cViewPr varScale="1">
        <p:scale>
          <a:sx n="46" d="100"/>
          <a:sy n="46" d="100"/>
        </p:scale>
        <p:origin x="2069"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E86B7A-26F6-4FCA-AB59-B3E69C5F8CEF}" type="datetimeFigureOut">
              <a:rPr lang="en-US" smtClean="0"/>
              <a:t>2/27/2022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A4F91E-D558-4734-9EC4-70F8F4835E8A}" type="slidenum">
              <a:rPr lang="en-US" smtClean="0"/>
              <a:t>‹#›</a:t>
            </a:fld>
            <a:endParaRPr lang="en-US"/>
          </a:p>
        </p:txBody>
      </p:sp>
    </p:spTree>
    <p:extLst>
      <p:ext uri="{BB962C8B-B14F-4D97-AF65-F5344CB8AC3E}">
        <p14:creationId xmlns:p14="http://schemas.microsoft.com/office/powerpoint/2010/main" val="16238733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rtl="1">
              <a:lnSpc>
                <a:spcPct val="105000"/>
              </a:lnSpc>
              <a:spcBef>
                <a:spcPts val="0"/>
              </a:spcBef>
              <a:spcAft>
                <a:spcPts val="800"/>
              </a:spcAft>
              <a:buFont typeface="Arial" panose="020B0604020202020204" pitchFamily="34" charset="0"/>
              <a:buNone/>
            </a:pPr>
            <a:endParaRPr lang="ar-LB" sz="1800" dirty="0">
              <a:effectLst/>
              <a:latin typeface="Calibri" panose="020F0502020204030204" pitchFamily="34" charset="0"/>
              <a:ea typeface="Calibri" panose="020F0502020204030204" pitchFamily="34" charset="0"/>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011467-DF74-4702-88AA-33BFD136B2C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554910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اُصْغوا مُجَدَّدًا  إِلى النَّصِّ لِتَعْرفوا عَمّا يَتَحَدَّثُ النَّصُّ وَتُجيبوا عَنِ الْأَسِئِلَةِ.</a:t>
            </a:r>
          </a:p>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النَّصُّ الْمُسَجَّلُ</a:t>
            </a:r>
            <a:r>
              <a:rPr lang="en-US" dirty="0">
                <a:latin typeface="Adobe Arabic" panose="02040503050201020203" pitchFamily="18" charset="-78"/>
                <a:cs typeface="Adobe Arabic" panose="02040503050201020203" pitchFamily="18" charset="-78"/>
              </a:rPr>
              <a:t> </a:t>
            </a:r>
          </a:p>
          <a:p>
            <a:pPr algn="r" rtl="1"/>
            <a:r>
              <a:rPr lang="ar-LB" dirty="0">
                <a:latin typeface="Adobe Arabic" panose="02040503050201020203" pitchFamily="18" charset="-78"/>
                <a:cs typeface="Adobe Arabic" panose="02040503050201020203" pitchFamily="18" charset="-78"/>
              </a:rPr>
              <a:t>اِ</a:t>
            </a:r>
            <a:r>
              <a:rPr lang="ar-SA" dirty="0">
                <a:latin typeface="Adobe Arabic" panose="02040503050201020203" pitchFamily="18" charset="-78"/>
                <a:cs typeface="Adobe Arabic" panose="02040503050201020203" pitchFamily="18" charset="-78"/>
              </a:rPr>
              <a:t>ج</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ت</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م</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ع</a:t>
            </a:r>
            <a:r>
              <a:rPr lang="ar-LB" dirty="0">
                <a:latin typeface="Adobe Arabic" panose="02040503050201020203" pitchFamily="18" charset="-78"/>
                <a:cs typeface="Adobe Arabic" panose="02040503050201020203" pitchFamily="18" charset="-78"/>
              </a:rPr>
              <a:t>َ أَ</a:t>
            </a:r>
            <a:r>
              <a:rPr lang="ar-SA" dirty="0">
                <a:latin typeface="Adobe Arabic" panose="02040503050201020203" pitchFamily="18" charset="-78"/>
                <a:cs typeface="Adobe Arabic" panose="02040503050201020203" pitchFamily="18" charset="-78"/>
              </a:rPr>
              <a:t>ص</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حابُ "نادي بيئَتي" كَعادَتِهِمْ خِلالَ عُطْلَ</a:t>
            </a:r>
            <a:r>
              <a:rPr lang="ar-LB" dirty="0">
                <a:latin typeface="Adobe Arabic" panose="02040503050201020203" pitchFamily="18" charset="-78"/>
                <a:cs typeface="Adobe Arabic" panose="02040503050201020203" pitchFamily="18" charset="-78"/>
              </a:rPr>
              <a:t>ةِ</a:t>
            </a:r>
            <a:r>
              <a:rPr lang="ar-SA" dirty="0">
                <a:latin typeface="Adobe Arabic" panose="02040503050201020203" pitchFamily="18" charset="-78"/>
                <a:cs typeface="Adobe Arabic" panose="02040503050201020203" pitchFamily="18" charset="-78"/>
              </a:rPr>
              <a:t> الصَّيْفِ تَحْتَ عَريشَ</a:t>
            </a:r>
            <a:r>
              <a:rPr lang="ar-LB" dirty="0">
                <a:latin typeface="Adobe Arabic" panose="02040503050201020203" pitchFamily="18" charset="-78"/>
                <a:cs typeface="Adobe Arabic" panose="02040503050201020203" pitchFamily="18" charset="-78"/>
              </a:rPr>
              <a:t>ةٍ</a:t>
            </a:r>
            <a:r>
              <a:rPr lang="ar-SA" dirty="0">
                <a:latin typeface="Adobe Arabic" panose="02040503050201020203" pitchFamily="18" charset="-78"/>
                <a:cs typeface="Adobe Arabic" panose="02040503050201020203" pitchFamily="18" charset="-78"/>
              </a:rPr>
              <a:t> مُحَمَّلَ</a:t>
            </a:r>
            <a:r>
              <a:rPr lang="ar-LB" dirty="0">
                <a:latin typeface="Adobe Arabic" panose="02040503050201020203" pitchFamily="18" charset="-78"/>
                <a:cs typeface="Adobe Arabic" panose="02040503050201020203" pitchFamily="18" charset="-78"/>
              </a:rPr>
              <a:t>ةٍ</a:t>
            </a:r>
            <a:r>
              <a:rPr lang="ar-SA" dirty="0">
                <a:latin typeface="Adobe Arabic" panose="02040503050201020203" pitchFamily="18" charset="-78"/>
                <a:cs typeface="Adobe Arabic" panose="02040503050201020203" pitchFamily="18" charset="-78"/>
              </a:rPr>
              <a:t> بِعَناقيدِ الْعِنَبِ الْحَمْراءِ</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 الْمُطِلَّ</a:t>
            </a:r>
            <a:r>
              <a:rPr lang="ar-LB" dirty="0">
                <a:latin typeface="Adobe Arabic" panose="02040503050201020203" pitchFamily="18" charset="-78"/>
                <a:cs typeface="Adobe Arabic" panose="02040503050201020203" pitchFamily="18" charset="-78"/>
              </a:rPr>
              <a:t>ةِ</a:t>
            </a:r>
            <a:r>
              <a:rPr lang="ar-SA" dirty="0">
                <a:latin typeface="Adobe Arabic" panose="02040503050201020203" pitchFamily="18" charset="-78"/>
                <a:cs typeface="Adobe Arabic" panose="02040503050201020203" pitchFamily="18" charset="-78"/>
              </a:rPr>
              <a:t> مِنْ بَيْنِ الْأَوراقِ الْخَضْراءِ الْكَثيفَةِ اللّامِعَةِ</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 </a:t>
            </a:r>
            <a:br>
              <a:rPr lang="ar-LB" dirty="0">
                <a:latin typeface="Adobe Arabic" panose="02040503050201020203" pitchFamily="18" charset="-78"/>
                <a:cs typeface="Adobe Arabic" panose="02040503050201020203" pitchFamily="18" charset="-78"/>
              </a:rPr>
            </a:br>
            <a:br>
              <a:rPr lang="ar-LB" dirty="0">
                <a:latin typeface="Adobe Arabic" panose="02040503050201020203" pitchFamily="18" charset="-78"/>
                <a:cs typeface="Adobe Arabic" panose="02040503050201020203" pitchFamily="18" charset="-78"/>
              </a:rPr>
            </a:br>
            <a:r>
              <a:rPr lang="ar-SA" dirty="0">
                <a:latin typeface="Adobe Arabic" panose="02040503050201020203" pitchFamily="18" charset="-78"/>
                <a:cs typeface="Adobe Arabic" panose="02040503050201020203" pitchFamily="18" charset="-78"/>
              </a:rPr>
              <a:t>ثُمَّ أَخذوا يَسْتَعْرِضونَ أَحْداثَ النَّهارِ</a:t>
            </a:r>
            <a:r>
              <a:rPr lang="ar-LB" dirty="0">
                <a:latin typeface="Adobe Arabic" panose="02040503050201020203" pitchFamily="18" charset="-78"/>
                <a:cs typeface="Adobe Arabic" panose="02040503050201020203" pitchFamily="18" charset="-78"/>
              </a:rPr>
              <a:t>.</a:t>
            </a:r>
            <a:br>
              <a:rPr lang="ar-LB" dirty="0">
                <a:latin typeface="Adobe Arabic" panose="02040503050201020203" pitchFamily="18" charset="-78"/>
                <a:cs typeface="Adobe Arabic" panose="02040503050201020203" pitchFamily="18" charset="-78"/>
              </a:rPr>
            </a:br>
            <a:r>
              <a:rPr lang="ar-SA" dirty="0">
                <a:latin typeface="Adobe Arabic" panose="02040503050201020203" pitchFamily="18" charset="-78"/>
                <a:cs typeface="Adobe Arabic" panose="02040503050201020203" pitchFamily="18" charset="-78"/>
              </a:rPr>
              <a:t> قالَ سُهَيْل</a:t>
            </a:r>
            <a:r>
              <a:rPr lang="ar-LB" dirty="0">
                <a:latin typeface="Adobe Arabic" panose="02040503050201020203" pitchFamily="18" charset="-78"/>
                <a:cs typeface="Adobe Arabic" panose="02040503050201020203" pitchFamily="18" charset="-78"/>
              </a:rPr>
              <a:t>: </a:t>
            </a:r>
            <a:r>
              <a:rPr lang="ar-SA" dirty="0">
                <a:latin typeface="Adobe Arabic" panose="02040503050201020203" pitchFamily="18" charset="-78"/>
                <a:cs typeface="Adobe Arabic" panose="02040503050201020203" pitchFamily="18" charset="-78"/>
              </a:rPr>
              <a:t> لَقَدْ كانَ هذا الْيَوْمُ الْأَحْلى في أَيّامِ </a:t>
            </a:r>
            <a:r>
              <a:rPr lang="ar-LB" dirty="0">
                <a:latin typeface="Adobe Arabic" panose="02040503050201020203" pitchFamily="18" charset="-78"/>
                <a:cs typeface="Adobe Arabic" panose="02040503050201020203" pitchFamily="18" charset="-78"/>
              </a:rPr>
              <a:t>أُ</a:t>
            </a:r>
            <a:r>
              <a:rPr lang="ar-SA" dirty="0">
                <a:latin typeface="Adobe Arabic" panose="02040503050201020203" pitchFamily="18" charset="-78"/>
                <a:cs typeface="Adobe Arabic" panose="02040503050201020203" pitchFamily="18" charset="-78"/>
              </a:rPr>
              <a:t>سْبوعِ الْبيئَ</a:t>
            </a:r>
            <a:r>
              <a:rPr lang="ar-LB" dirty="0">
                <a:latin typeface="Adobe Arabic" panose="02040503050201020203" pitchFamily="18" charset="-78"/>
                <a:cs typeface="Adobe Arabic" panose="02040503050201020203" pitchFamily="18" charset="-78"/>
              </a:rPr>
              <a:t>ةِ.</a:t>
            </a:r>
            <a:br>
              <a:rPr lang="ar-LB" dirty="0">
                <a:latin typeface="Adobe Arabic" panose="02040503050201020203" pitchFamily="18" charset="-78"/>
                <a:cs typeface="Adobe Arabic" panose="02040503050201020203" pitchFamily="18" charset="-78"/>
              </a:rPr>
            </a:br>
            <a:r>
              <a:rPr lang="ar-SA" dirty="0">
                <a:latin typeface="Adobe Arabic" panose="02040503050201020203" pitchFamily="18" charset="-78"/>
                <a:cs typeface="Adobe Arabic" panose="02040503050201020203" pitchFamily="18" charset="-78"/>
              </a:rPr>
              <a:t> رانيا</a:t>
            </a:r>
            <a:r>
              <a:rPr lang="ar-LB" dirty="0">
                <a:latin typeface="Adobe Arabic" panose="02040503050201020203" pitchFamily="18" charset="-78"/>
                <a:cs typeface="Adobe Arabic" panose="02040503050201020203" pitchFamily="18" charset="-78"/>
              </a:rPr>
              <a:t>: </a:t>
            </a:r>
            <a:r>
              <a:rPr lang="ar-SA" dirty="0">
                <a:latin typeface="Adobe Arabic" panose="02040503050201020203" pitchFamily="18" charset="-78"/>
                <a:cs typeface="Adobe Arabic" panose="02040503050201020203" pitchFamily="18" charset="-78"/>
              </a:rPr>
              <a:t> ما </a:t>
            </a:r>
            <a:r>
              <a:rPr lang="ar-LB" dirty="0">
                <a:latin typeface="Adobe Arabic" panose="02040503050201020203" pitchFamily="18" charset="-78"/>
                <a:cs typeface="Adobe Arabic" panose="02040503050201020203" pitchFamily="18" charset="-78"/>
              </a:rPr>
              <a:t>أَ</a:t>
            </a:r>
            <a:r>
              <a:rPr lang="ar-SA" dirty="0">
                <a:latin typeface="Adobe Arabic" panose="02040503050201020203" pitchFamily="18" charset="-78"/>
                <a:cs typeface="Adobe Arabic" panose="02040503050201020203" pitchFamily="18" charset="-78"/>
              </a:rPr>
              <a:t>جْمَلَ الشُّجَيْراتِ الْجَديدَ</a:t>
            </a:r>
            <a:r>
              <a:rPr lang="ar-LB" dirty="0">
                <a:latin typeface="Adobe Arabic" panose="02040503050201020203" pitchFamily="18" charset="-78"/>
                <a:cs typeface="Adobe Arabic" panose="02040503050201020203" pitchFamily="18" charset="-78"/>
              </a:rPr>
              <a:t>ةَ</a:t>
            </a:r>
            <a:r>
              <a:rPr lang="ar-SA" dirty="0">
                <a:latin typeface="Adobe Arabic" panose="02040503050201020203" pitchFamily="18" charset="-78"/>
                <a:cs typeface="Adobe Arabic" panose="02040503050201020203" pitchFamily="18" charset="-78"/>
              </a:rPr>
              <a:t> الَّتي غَرَسْناها في حَديقَةِ الْقَرْيَ</a:t>
            </a:r>
            <a:r>
              <a:rPr lang="ar-LB" dirty="0">
                <a:latin typeface="Adobe Arabic" panose="02040503050201020203" pitchFamily="18" charset="-78"/>
                <a:cs typeface="Adobe Arabic" panose="02040503050201020203" pitchFamily="18" charset="-78"/>
              </a:rPr>
              <a:t>ةِ.</a:t>
            </a:r>
            <a:br>
              <a:rPr lang="ar-LB" dirty="0">
                <a:latin typeface="Adobe Arabic" panose="02040503050201020203" pitchFamily="18" charset="-78"/>
                <a:cs typeface="Adobe Arabic" panose="02040503050201020203" pitchFamily="18" charset="-78"/>
              </a:rPr>
            </a:br>
            <a:r>
              <a:rPr lang="ar-SA" dirty="0">
                <a:latin typeface="Adobe Arabic" panose="02040503050201020203" pitchFamily="18" charset="-78"/>
                <a:cs typeface="Adobe Arabic" panose="02040503050201020203" pitchFamily="18" charset="-78"/>
              </a:rPr>
              <a:t> رولا</a:t>
            </a:r>
            <a:r>
              <a:rPr lang="ar-LB" dirty="0">
                <a:latin typeface="Adobe Arabic" panose="02040503050201020203" pitchFamily="18" charset="-78"/>
                <a:cs typeface="Adobe Arabic" panose="02040503050201020203" pitchFamily="18" charset="-78"/>
              </a:rPr>
              <a:t>: </a:t>
            </a:r>
            <a:r>
              <a:rPr lang="ar-SA" dirty="0">
                <a:latin typeface="Adobe Arabic" panose="02040503050201020203" pitchFamily="18" charset="-78"/>
                <a:cs typeface="Adobe Arabic" panose="02040503050201020203" pitchFamily="18" charset="-78"/>
              </a:rPr>
              <a:t> كاَن مَنْظَرُ الأَزْهارِ يُفْرِحُ الْقَلْبَ.</a:t>
            </a:r>
            <a:br>
              <a:rPr lang="ar-LB" dirty="0">
                <a:latin typeface="Adobe Arabic" panose="02040503050201020203" pitchFamily="18" charset="-78"/>
                <a:cs typeface="Adobe Arabic" panose="02040503050201020203" pitchFamily="18" charset="-78"/>
              </a:rPr>
            </a:br>
            <a:r>
              <a:rPr lang="ar-SA" dirty="0">
                <a:latin typeface="Adobe Arabic" panose="02040503050201020203" pitchFamily="18" charset="-78"/>
                <a:cs typeface="Adobe Arabic" panose="02040503050201020203" pitchFamily="18" charset="-78"/>
              </a:rPr>
              <a:t> شادي</a:t>
            </a:r>
            <a:r>
              <a:rPr lang="ar-LB" dirty="0">
                <a:latin typeface="Adobe Arabic" panose="02040503050201020203" pitchFamily="18" charset="-78"/>
                <a:cs typeface="Adobe Arabic" panose="02040503050201020203" pitchFamily="18" charset="-78"/>
              </a:rPr>
              <a:t>:  أَ</a:t>
            </a:r>
            <a:r>
              <a:rPr lang="ar-SA" dirty="0">
                <a:latin typeface="Adobe Arabic" panose="02040503050201020203" pitchFamily="18" charset="-78"/>
                <a:cs typeface="Adobe Arabic" panose="02040503050201020203" pitchFamily="18" charset="-78"/>
              </a:rPr>
              <a:t>مّا الْميدالِيَّةُ الَّتي قَدَّمَها لَنا رَئيسُ الْبَلَدِيَّ</a:t>
            </a:r>
            <a:r>
              <a:rPr lang="ar-LB" dirty="0">
                <a:latin typeface="Adobe Arabic" panose="02040503050201020203" pitchFamily="18" charset="-78"/>
                <a:cs typeface="Adobe Arabic" panose="02040503050201020203" pitchFamily="18" charset="-78"/>
              </a:rPr>
              <a:t>ةِ فَ</a:t>
            </a:r>
            <a:r>
              <a:rPr lang="ar-SA" dirty="0">
                <a:latin typeface="Adobe Arabic" panose="02040503050201020203" pitchFamily="18" charset="-78"/>
                <a:cs typeface="Adobe Arabic" panose="02040503050201020203" pitchFamily="18" charset="-78"/>
              </a:rPr>
              <a:t>هِيَ الْجائِزَةُ الْأَجْمَلُ</a:t>
            </a:r>
            <a:r>
              <a:rPr lang="ar-LB" dirty="0">
                <a:latin typeface="Adobe Arabic" panose="02040503050201020203" pitchFamily="18" charset="-78"/>
                <a:cs typeface="Adobe Arabic" panose="02040503050201020203" pitchFamily="18" charset="-78"/>
              </a:rPr>
              <a:t>. </a:t>
            </a:r>
            <a:r>
              <a:rPr lang="ar-SA" dirty="0">
                <a:latin typeface="Adobe Arabic" panose="02040503050201020203" pitchFamily="18" charset="-78"/>
                <a:cs typeface="Adobe Arabic" panose="02040503050201020203" pitchFamily="18" charset="-78"/>
              </a:rPr>
              <a:t> </a:t>
            </a:r>
            <a:br>
              <a:rPr lang="ar-LB" dirty="0">
                <a:latin typeface="Adobe Arabic" panose="02040503050201020203" pitchFamily="18" charset="-78"/>
                <a:cs typeface="Adobe Arabic" panose="02040503050201020203" pitchFamily="18" charset="-78"/>
              </a:rPr>
            </a:br>
            <a:r>
              <a:rPr lang="ar-LB" dirty="0">
                <a:latin typeface="Adobe Arabic" panose="02040503050201020203" pitchFamily="18" charset="-78"/>
                <a:cs typeface="Adobe Arabic" panose="02040503050201020203" pitchFamily="18" charset="-78"/>
              </a:rPr>
              <a:t>أ</a:t>
            </a:r>
            <a:r>
              <a:rPr lang="ar-SA" dirty="0">
                <a:latin typeface="Adobe Arabic" panose="02040503050201020203" pitchFamily="18" charset="-78"/>
                <a:cs typeface="Adobe Arabic" panose="02040503050201020203" pitchFamily="18" charset="-78"/>
              </a:rPr>
              <a:t>سامة</a:t>
            </a:r>
            <a:r>
              <a:rPr lang="ar-LB" dirty="0">
                <a:latin typeface="Adobe Arabic" panose="02040503050201020203" pitchFamily="18" charset="-78"/>
                <a:cs typeface="Adobe Arabic" panose="02040503050201020203" pitchFamily="18" charset="-78"/>
              </a:rPr>
              <a:t>: </a:t>
            </a:r>
            <a:r>
              <a:rPr lang="ar-SA" dirty="0">
                <a:latin typeface="Adobe Arabic" panose="02040503050201020203" pitchFamily="18" charset="-78"/>
                <a:cs typeface="Adobe Arabic" panose="02040503050201020203" pitchFamily="18" charset="-78"/>
              </a:rPr>
              <a:t> لَقَدْ نَجَحَ الْجَهْدُ الَّذي بَذَلْناهُ في عَمَلِيَّةِ فَرْزِ النُّفاياتِ</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 اِنْتَظَمَتِ الْأَوْعِيَةُ الزُّجاجِيَّ</a:t>
            </a:r>
            <a:r>
              <a:rPr lang="ar-LB" dirty="0">
                <a:latin typeface="Adobe Arabic" panose="02040503050201020203" pitchFamily="18" charset="-78"/>
                <a:cs typeface="Adobe Arabic" panose="02040503050201020203" pitchFamily="18" charset="-78"/>
              </a:rPr>
              <a:t>ةُ،</a:t>
            </a:r>
            <a:r>
              <a:rPr lang="ar-SA" dirty="0">
                <a:latin typeface="Adobe Arabic" panose="02040503050201020203" pitchFamily="18" charset="-78"/>
                <a:cs typeface="Adobe Arabic" panose="02040503050201020203" pitchFamily="18" charset="-78"/>
              </a:rPr>
              <a:t> وَ</a:t>
            </a:r>
            <a:r>
              <a:rPr lang="ar-LB" dirty="0">
                <a:latin typeface="Adobe Arabic" panose="02040503050201020203" pitchFamily="18" charset="-78"/>
                <a:cs typeface="Adobe Arabic" panose="02040503050201020203" pitchFamily="18" charset="-78"/>
              </a:rPr>
              <a:t>ال</a:t>
            </a:r>
            <a:r>
              <a:rPr lang="ar-SA" dirty="0">
                <a:latin typeface="Adobe Arabic" panose="02040503050201020203" pitchFamily="18" charset="-78"/>
                <a:cs typeface="Adobe Arabic" panose="02040503050201020203" pitchFamily="18" charset="-78"/>
              </a:rPr>
              <a:t>بْلاسْتيكِيَّ</a:t>
            </a:r>
            <a:r>
              <a:rPr lang="ar-LB" dirty="0">
                <a:latin typeface="Adobe Arabic" panose="02040503050201020203" pitchFamily="18" charset="-78"/>
                <a:cs typeface="Adobe Arabic" panose="02040503050201020203" pitchFamily="18" charset="-78"/>
              </a:rPr>
              <a:t>ةُ</a:t>
            </a:r>
            <a:r>
              <a:rPr lang="ar-SA" dirty="0">
                <a:latin typeface="Adobe Arabic" panose="02040503050201020203" pitchFamily="18" charset="-78"/>
                <a:cs typeface="Adobe Arabic" panose="02040503050201020203" pitchFamily="18" charset="-78"/>
              </a:rPr>
              <a:t> وَالْوَرَقُ وَالْكَرْتونُ وَبَقايا الطَّعامِ</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 كُلٌّ مِنْها في صُنْدوقِهِ الْمُخَصَّصِ</a:t>
            </a:r>
            <a:r>
              <a:rPr lang="ar-LB" dirty="0">
                <a:latin typeface="Adobe Arabic" panose="02040503050201020203" pitchFamily="18" charset="-78"/>
                <a:cs typeface="Adobe Arabic" panose="02040503050201020203" pitchFamily="18" charset="-78"/>
              </a:rPr>
              <a:t>.</a:t>
            </a:r>
          </a:p>
          <a:p>
            <a:pPr algn="r" rtl="1"/>
            <a:r>
              <a:rPr lang="ar-LB" dirty="0">
                <a:latin typeface="Adobe Arabic" panose="02040503050201020203" pitchFamily="18" charset="-78"/>
                <a:cs typeface="Adobe Arabic" panose="02040503050201020203" pitchFamily="18" charset="-78"/>
              </a:rPr>
              <a:t>قالَتْ ريما: وَليدٌ وَهِنْدٌ، لِمَ لا تُشارِكانِ في الْحَديثِ؟... أَلَمْ تُفْرِحُكُما الْجائِزَةُ الَّتي نالَها النّادي؟ </a:t>
            </a:r>
          </a:p>
          <a:p>
            <a:pPr algn="r" rtl="1"/>
            <a:r>
              <a:rPr lang="ar-LB" dirty="0">
                <a:latin typeface="Adobe Arabic" panose="02040503050201020203" pitchFamily="18" charset="-78"/>
                <a:cs typeface="Adobe Arabic" panose="02040503050201020203" pitchFamily="18" charset="-78"/>
              </a:rPr>
              <a:t>رَدَّ وَليدٌ: بلى... أَفْرَحَتْنا جِدًّا... لَكِنَّنا مُتَاَلِّمانِ لِأَنَّنا سَنَتْرُكُكُمْ يا أَصْحابُ، بَعْدَ أُسْبوعٍ تَنْتَقِلُ الْعائِلَةُ إِلى الْعاصِمَةِ لِيَلْتَحِقَ أَبي بِعَمَلٍ جَديدٍ. </a:t>
            </a:r>
          </a:p>
          <a:p>
            <a:pPr algn="r" rtl="1"/>
            <a:r>
              <a:rPr lang="ar-LB" dirty="0">
                <a:latin typeface="Adobe Arabic" panose="02040503050201020203" pitchFamily="18" charset="-78"/>
                <a:cs typeface="Adobe Arabic" panose="02040503050201020203" pitchFamily="18" charset="-78"/>
              </a:rPr>
              <a:t>وَقالَتْ هِنْدُ: حَبَّذا لَوْ كانَتْ هُناكَ قُوَّةٌ سِحْرِيَّةٌ تَنْقُلُ قَرْيَةَ "تَلَّةِ الصَّنَوْبَرِ" إِلى الْعاصِمَةِ!</a:t>
            </a:r>
            <a:endParaRPr lang="en-US"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1B0D3E-215D-4BBC-9BDA-62133C2D282B}" type="slidenum">
              <a:rPr kumimoji="0" lang="en-US" sz="1200" b="0" i="0" u="none" strike="noStrike" kern="1200" cap="none" spc="0" normalizeH="0" baseline="0" noProof="0" smtClean="0">
                <a:ln>
                  <a:noFill/>
                </a:ln>
                <a:solidFill>
                  <a:prstClr val="black"/>
                </a:solidFill>
                <a:effectLst/>
                <a:uLnTx/>
                <a:uFillTx/>
                <a:latin typeface="Adobe Arabic"/>
                <a:ea typeface="+mn-ea"/>
                <a:cs typeface="Adobe Arabic"/>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Adobe Arabic"/>
              <a:ea typeface="+mn-ea"/>
              <a:cs typeface="Adobe Arabic"/>
            </a:endParaRPr>
          </a:p>
        </p:txBody>
      </p:sp>
    </p:spTree>
    <p:extLst>
      <p:ext uri="{BB962C8B-B14F-4D97-AF65-F5344CB8AC3E}">
        <p14:creationId xmlns:p14="http://schemas.microsoft.com/office/powerpoint/2010/main" val="14400566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p>
          <a:p>
            <a:pPr algn="r" rtl="1"/>
            <a:r>
              <a:rPr lang="ar-LB" dirty="0">
                <a:latin typeface="Adobe Arabic" panose="02040503050201020203" pitchFamily="18" charset="-78"/>
                <a:cs typeface="Adobe Arabic" panose="02040503050201020203" pitchFamily="18" charset="-78"/>
              </a:rPr>
              <a:t>أَكْتُبُ الْعِبارَةَ في الْعَمودِ الْمُناسِبِ. </a:t>
            </a:r>
          </a:p>
          <a:p>
            <a:pPr algn="r" rtl="1"/>
            <a:endParaRPr lang="ar-LB" dirty="0">
              <a:latin typeface="Adobe Arabic" panose="02040503050201020203" pitchFamily="18" charset="-78"/>
              <a:cs typeface="Adobe Arabic" panose="02040503050201020203" pitchFamily="18" charset="-78"/>
            </a:endParaRPr>
          </a:p>
          <a:p>
            <a:pPr marL="171450" indent="-171450" algn="r" rtl="1">
              <a:buFont typeface="Arial" panose="020B0604020202020204" pitchFamily="34" charset="0"/>
              <a:buChar char="•"/>
            </a:pPr>
            <a:r>
              <a:rPr lang="ar-LB" dirty="0">
                <a:latin typeface="Adobe Arabic" panose="02040503050201020203" pitchFamily="18" charset="-78"/>
                <a:cs typeface="Adobe Arabic" panose="02040503050201020203" pitchFamily="18" charset="-78"/>
              </a:rPr>
              <a:t>أُسْبوعُ الْبيئَةِ.</a:t>
            </a:r>
          </a:p>
          <a:p>
            <a:pPr marL="171450" indent="-171450" algn="r" rtl="1">
              <a:buFont typeface="Arial" panose="020B0604020202020204" pitchFamily="34" charset="0"/>
              <a:buChar char="•"/>
            </a:pPr>
            <a:r>
              <a:rPr lang="ar-LB" dirty="0">
                <a:latin typeface="Adobe Arabic" panose="02040503050201020203" pitchFamily="18" charset="-78"/>
                <a:cs typeface="Adobe Arabic" panose="02040503050201020203" pitchFamily="18" charset="-78"/>
              </a:rPr>
              <a:t>زَرَعوا شُجَيْراتٍ. </a:t>
            </a:r>
          </a:p>
          <a:p>
            <a:pPr marL="171450" indent="-171450" algn="r" rtl="1">
              <a:buFont typeface="Arial" panose="020B0604020202020204" pitchFamily="34" charset="0"/>
              <a:buChar char="•"/>
            </a:pPr>
            <a:r>
              <a:rPr lang="ar-LB" dirty="0">
                <a:latin typeface="Adobe Arabic" panose="02040503050201020203" pitchFamily="18" charset="-78"/>
                <a:cs typeface="Adobe Arabic" panose="02040503050201020203" pitchFamily="18" charset="-78"/>
              </a:rPr>
              <a:t>فَرَزوا النُّفاياتِ.</a:t>
            </a:r>
          </a:p>
          <a:p>
            <a:pPr marL="171450" indent="-171450" algn="r" rtl="1">
              <a:buFont typeface="Arial" panose="020B0604020202020204" pitchFamily="34" charset="0"/>
              <a:buChar char="•"/>
            </a:pPr>
            <a:r>
              <a:rPr lang="ar-LB" dirty="0">
                <a:latin typeface="Adobe Arabic" panose="02040503050201020203" pitchFamily="18" charset="-78"/>
                <a:cs typeface="Adobe Arabic" panose="02040503050201020203" pitchFamily="18" charset="-78"/>
              </a:rPr>
              <a:t>كان يَوْمًا ناجِحًا.</a:t>
            </a:r>
          </a:p>
          <a:p>
            <a:pPr marL="171450" indent="-171450" algn="r" rtl="1">
              <a:buFont typeface="Arial" panose="020B0604020202020204" pitchFamily="34" charset="0"/>
              <a:buChar char="•"/>
            </a:pPr>
            <a:r>
              <a:rPr lang="ar-LB" dirty="0">
                <a:latin typeface="Adobe Arabic" panose="02040503050201020203" pitchFamily="18" charset="-78"/>
                <a:cs typeface="Adobe Arabic" panose="02040503050201020203" pitchFamily="18" charset="-78"/>
              </a:rPr>
              <a:t>حَصَلوا عَلى ميدالِيَّةٍ. </a:t>
            </a:r>
          </a:p>
          <a:p>
            <a:pPr algn="r" rtl="1"/>
            <a:endParaRPr lang="ar-LB"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endParaRPr lang="en-US" dirty="0">
              <a:latin typeface="Adobe Arabic" panose="02040503050201020203" pitchFamily="18" charset="-78"/>
              <a:cs typeface="Adobe Arabic" panose="02040503050201020203" pitchFamily="18" charset="-78"/>
            </a:endParaRPr>
          </a:p>
          <a:p>
            <a:pPr algn="r" rtl="1"/>
            <a:endParaRPr lang="en-US"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1B0D3E-215D-4BBC-9BDA-62133C2D282B}" type="slidenum">
              <a:rPr kumimoji="0" lang="en-US" sz="1200" b="0" i="0" u="none" strike="noStrike" kern="1200" cap="none" spc="0" normalizeH="0" baseline="0" noProof="0" smtClean="0">
                <a:ln>
                  <a:noFill/>
                </a:ln>
                <a:solidFill>
                  <a:prstClr val="black"/>
                </a:solidFill>
                <a:effectLst/>
                <a:uLnTx/>
                <a:uFillTx/>
                <a:latin typeface="Adobe Arabic"/>
                <a:ea typeface="+mn-ea"/>
                <a:cs typeface="Adobe Arabic"/>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Adobe Arabic"/>
              <a:ea typeface="+mn-ea"/>
              <a:cs typeface="Adobe Arabic"/>
            </a:endParaRPr>
          </a:p>
        </p:txBody>
      </p:sp>
    </p:spTree>
    <p:extLst>
      <p:ext uri="{BB962C8B-B14F-4D97-AF65-F5344CB8AC3E}">
        <p14:creationId xmlns:p14="http://schemas.microsoft.com/office/powerpoint/2010/main" val="41514371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ضعوا إشارة صح أمام الإجابة الصحيحة. تأكّدوا من اختيار كلّ الأفعال التي قام بها الرفاق من نادي البيئة واستحقّوا الميداليّة من أجلها.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1B0D3E-215D-4BBC-9BDA-62133C2D282B}" type="slidenum">
              <a:rPr kumimoji="0" lang="en-US" sz="1200" b="0" i="0" u="none" strike="noStrike" kern="1200" cap="none" spc="0" normalizeH="0" baseline="0" noProof="0" smtClean="0">
                <a:ln>
                  <a:noFill/>
                </a:ln>
                <a:solidFill>
                  <a:prstClr val="black"/>
                </a:solidFill>
                <a:effectLst/>
                <a:uLnTx/>
                <a:uFillTx/>
                <a:latin typeface="Adobe Arabic"/>
                <a:ea typeface="+mn-ea"/>
                <a:cs typeface="Adobe Arabic"/>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Adobe Arabic"/>
              <a:ea typeface="+mn-ea"/>
              <a:cs typeface="Adobe Arabic"/>
            </a:endParaRPr>
          </a:p>
        </p:txBody>
      </p:sp>
    </p:spTree>
    <p:extLst>
      <p:ext uri="{BB962C8B-B14F-4D97-AF65-F5344CB8AC3E}">
        <p14:creationId xmlns:p14="http://schemas.microsoft.com/office/powerpoint/2010/main" val="42329906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أذكركم أصدقائي أنكم تعلّمتم في الصفّ الثاني أن القصّة تحوي خمسة عناصر هي:</a:t>
            </a:r>
          </a:p>
          <a:p>
            <a:pPr algn="r" rtl="1"/>
            <a:r>
              <a:rPr lang="ar-LB" dirty="0">
                <a:latin typeface="Adobe Arabic" panose="02040503050201020203" pitchFamily="18" charset="-78"/>
                <a:cs typeface="Adobe Arabic" panose="02040503050201020203" pitchFamily="18" charset="-78"/>
              </a:rPr>
              <a:t>الشخصيات، نسأل عنها بكلمة "من؟".</a:t>
            </a:r>
          </a:p>
          <a:p>
            <a:pPr algn="r" rtl="1"/>
            <a:r>
              <a:rPr lang="ar-LB" dirty="0">
                <a:latin typeface="Adobe Arabic" panose="02040503050201020203" pitchFamily="18" charset="-78"/>
                <a:cs typeface="Adobe Arabic" panose="02040503050201020203" pitchFamily="18" charset="-78"/>
              </a:rPr>
              <a:t>الزمان، نسأل عنه بكلمة "متى؟".</a:t>
            </a:r>
          </a:p>
          <a:p>
            <a:pPr algn="r" rtl="1"/>
            <a:r>
              <a:rPr lang="ar-LB" dirty="0">
                <a:latin typeface="Adobe Arabic" panose="02040503050201020203" pitchFamily="18" charset="-78"/>
                <a:cs typeface="Adobe Arabic" panose="02040503050201020203" pitchFamily="18" charset="-78"/>
              </a:rPr>
              <a:t>المكان نسأل عنه بكلمة "أين؟".</a:t>
            </a:r>
          </a:p>
          <a:p>
            <a:pPr algn="r" rtl="1"/>
            <a:r>
              <a:rPr lang="ar-LB" dirty="0">
                <a:latin typeface="Adobe Arabic" panose="02040503050201020203" pitchFamily="18" charset="-78"/>
                <a:cs typeface="Adobe Arabic" panose="02040503050201020203" pitchFamily="18" charset="-78"/>
              </a:rPr>
              <a:t>المشكلة، نسأل عنها بكلمة "ماذا؟"، أي ماذا حدث؟ </a:t>
            </a:r>
          </a:p>
          <a:p>
            <a:pPr algn="r" rtl="1"/>
            <a:r>
              <a:rPr lang="ar-LB" dirty="0">
                <a:latin typeface="Adobe Arabic" panose="02040503050201020203" pitchFamily="18" charset="-78"/>
                <a:cs typeface="Adobe Arabic" panose="02040503050201020203" pitchFamily="18" charset="-78"/>
              </a:rPr>
              <a:t>الحل، نسأل عنه بكلمة "ماذا أيضًا"، أي ماذا حدث؟ </a:t>
            </a:r>
          </a:p>
          <a:p>
            <a:pPr algn="r" rtl="1"/>
            <a:r>
              <a:rPr lang="ar-LB" dirty="0">
                <a:latin typeface="Adobe Arabic" panose="02040503050201020203" pitchFamily="18" charset="-78"/>
                <a:cs typeface="Adobe Arabic" panose="02040503050201020203" pitchFamily="18" charset="-78"/>
              </a:rPr>
              <a:t>عندما تتوافر هذه العناصر الخمسة في النص، يكون النصّ من نوع السرد القصصي، أو الحكاية. </a:t>
            </a:r>
          </a:p>
          <a:p>
            <a:pPr algn="r" rtl="1"/>
            <a:r>
              <a:rPr lang="ar-LB" dirty="0">
                <a:latin typeface="Adobe Arabic" panose="02040503050201020203" pitchFamily="18" charset="-78"/>
                <a:cs typeface="Adobe Arabic" panose="02040503050201020203" pitchFamily="18" charset="-78"/>
              </a:rPr>
              <a:t>أريدكم أن تحدّدوا كلّاً من هذه العناصر بالعودة إلى النصّ الذي استمعتم إليه. يمكنكم إعادة الاستماع إلى النصّ مرة ثالثة في حال احتجتم إلى ذلك. </a:t>
            </a:r>
            <a:endParaRPr lang="en-US"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EA0756-4184-4129-9573-976A65A526AA}"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685104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الشخصيات هي الأصحاب في "نادي البيئة"، ويمكن أن نكون أكثر تحديدًا ونذكر أسماءهم كما وردت في النص: رانية، رلى، شادي، أسامة، ريما، وليد، وهند. </a:t>
            </a:r>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الزمان الذي تدور فيه أحداث القصة هو عطلة الصيف، ويمكن أن أحدّد أكثر وأقول في "اسبوع البيئة". </a:t>
            </a:r>
          </a:p>
          <a:p>
            <a:pPr algn="r" rtl="1"/>
            <a:r>
              <a:rPr lang="ar-LB" dirty="0">
                <a:latin typeface="Adobe Arabic" panose="02040503050201020203" pitchFamily="18" charset="-78"/>
                <a:cs typeface="Adobe Arabic" panose="02040503050201020203" pitchFamily="18" charset="-78"/>
              </a:rPr>
              <a:t>أما المكان، فهو قرية "تلة الصنوبر". وهنا أيضًا، يمكن أن أحدد أن المكان هو تحت العريشة. </a:t>
            </a:r>
          </a:p>
          <a:p>
            <a:pPr algn="r" rtl="1"/>
            <a:r>
              <a:rPr lang="ar-LB" dirty="0">
                <a:latin typeface="Adobe Arabic" panose="02040503050201020203" pitchFamily="18" charset="-78"/>
                <a:cs typeface="Adobe Arabic" panose="02040503050201020203" pitchFamily="18" charset="-78"/>
              </a:rPr>
              <a:t>المشكلة التي ظهرت لاحقًا، أي بعد أن سرد الأصحاب إنجازاتهم هي أنَّ  وليدًا وهندًا سيتركان القرية وينتقلان مع أهلهما إلى المدينة. </a:t>
            </a:r>
          </a:p>
          <a:p>
            <a:pPr algn="r" rtl="1"/>
            <a:r>
              <a:rPr lang="ar-LB" dirty="0">
                <a:latin typeface="Adobe Arabic" panose="02040503050201020203" pitchFamily="18" charset="-78"/>
                <a:cs typeface="Adobe Arabic" panose="02040503050201020203" pitchFamily="18" charset="-78"/>
              </a:rPr>
              <a:t>والحلّ الذي اقترحته هند كان تمنيها وجود قوة سحرية تنقل قرية "تلة الصنوبر" إلى المدينة. </a:t>
            </a:r>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أحسنتم </a:t>
            </a:r>
            <a:r>
              <a:rPr lang="ar-LB" dirty="0" err="1">
                <a:latin typeface="Adobe Arabic" panose="02040503050201020203" pitchFamily="18" charset="-78"/>
                <a:cs typeface="Adobe Arabic" panose="02040503050201020203" pitchFamily="18" charset="-78"/>
              </a:rPr>
              <a:t>أعزّائي</a:t>
            </a:r>
            <a:r>
              <a:rPr lang="ar-LB" dirty="0">
                <a:latin typeface="Adobe Arabic" panose="02040503050201020203" pitchFamily="18" charset="-78"/>
                <a:cs typeface="Adobe Arabic" panose="02040503050201020203" pitchFamily="18" charset="-78"/>
              </a:rPr>
              <a:t>، عندما يحدد القارئ نوع النص الذي يقرأه وعناصره، سوف يتمكّن من توقع المحتوى واللغة اللذين يستخدمهما الكاتب. إن هذا التوقع يساعد القارىء على تكوين فهم أعمق للنصّ وبالتالي يتطور ليصبح قارئًا متمكنًا. ّ</a:t>
            </a:r>
            <a:endParaRPr lang="en-US"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توجيهات للمعلم/ـة: </a:t>
            </a:r>
          </a:p>
          <a:p>
            <a:pPr algn="r" rtl="1"/>
            <a:r>
              <a:rPr lang="ar-LB" dirty="0">
                <a:latin typeface="Adobe Arabic" panose="02040503050201020203" pitchFamily="18" charset="-78"/>
                <a:cs typeface="Adobe Arabic" panose="02040503050201020203" pitchFamily="18" charset="-78"/>
              </a:rPr>
              <a:t>في التعليم الحضوريّ، يمكن للمعلّم/ـة تنظيم العمل بشكل ثنائي أو فريقي، خصوصًا أن تحديد عناصر القصة هو تعلم سابق من الصفّ السابق. </a:t>
            </a:r>
          </a:p>
          <a:p>
            <a:pPr algn="r" rtl="1"/>
            <a:r>
              <a:rPr lang="ar-LB" dirty="0">
                <a:latin typeface="Adobe Arabic" panose="02040503050201020203" pitchFamily="18" charset="-78"/>
                <a:cs typeface="Adobe Arabic" panose="02040503050201020203" pitchFamily="18" charset="-78"/>
              </a:rPr>
              <a:t>يمكن للمعلم/ـة استثمار المعرفة السابقة من أجل التعمق أكثر في تفصيل النصّ، ومناقشة كيفية تحديد الشخصيات والزمان والمكان التي يظهر تفاصيل أكثر حولها في سياق النص. ففي بداية النصّ ذكر الكاتب "تحت العريشة" مثلاً، وفي آخره ذكر "قرية تلة الصنوبر". يشدّد المعلم/ـة على اهتمام القارئ بكل أجزاء النص التي ستوّفر معلومات أكثر تفصيلاً تفيد في فهم أعمق للقصة. </a:t>
            </a:r>
          </a:p>
          <a:p>
            <a:pPr algn="r" rtl="1"/>
            <a:r>
              <a:rPr lang="ar-LB" dirty="0">
                <a:latin typeface="Adobe Arabic" panose="02040503050201020203" pitchFamily="18" charset="-78"/>
                <a:cs typeface="Adobe Arabic" panose="02040503050201020203" pitchFamily="18" charset="-78"/>
              </a:rPr>
              <a:t>كما يمكن مناقشة المشكلة، والحلّ الذي اقترحته هند، ومناقشة واقعيّة هذا الحلّ، وإمكانية تطبيقه فعليًا، ومن ثم أن يطلب المعلّم/ـة اقتراح حلولٍ أكثر واقعيّة تناسب حبكة القصة. </a:t>
            </a:r>
            <a:endParaRPr lang="en-US"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معلومات إضافية: </a:t>
            </a:r>
          </a:p>
          <a:p>
            <a:pPr algn="r" rtl="1"/>
            <a:r>
              <a:rPr lang="ar-LB" dirty="0">
                <a:latin typeface="Adobe Arabic" panose="02040503050201020203" pitchFamily="18" charset="-78"/>
                <a:cs typeface="Adobe Arabic" panose="02040503050201020203" pitchFamily="18" charset="-78"/>
              </a:rPr>
              <a:t>ما الذي يعنيه "نوع النص"؟ </a:t>
            </a:r>
          </a:p>
          <a:p>
            <a:pPr algn="r" rtl="1"/>
            <a:r>
              <a:rPr lang="ar-LB" dirty="0">
                <a:latin typeface="Adobe Arabic" panose="02040503050201020203" pitchFamily="18" charset="-78"/>
                <a:cs typeface="Adobe Arabic" panose="02040503050201020203" pitchFamily="18" charset="-78"/>
              </a:rPr>
              <a:t>"النوع – </a:t>
            </a:r>
            <a:r>
              <a:rPr lang="en-US" dirty="0">
                <a:latin typeface="Adobe Arabic" panose="02040503050201020203" pitchFamily="18" charset="-78"/>
                <a:cs typeface="Adobe Arabic" panose="02040503050201020203" pitchFamily="18" charset="-78"/>
              </a:rPr>
              <a:t>Genre</a:t>
            </a:r>
            <a:r>
              <a:rPr lang="ar-LB" dirty="0">
                <a:latin typeface="Adobe Arabic" panose="02040503050201020203" pitchFamily="18" charset="-78"/>
                <a:cs typeface="Adobe Arabic" panose="02040503050201020203" pitchFamily="18" charset="-78"/>
              </a:rPr>
              <a:t> " هو شكل النصّ الذي يستخدم بنية أدبية معينة، وصيغة أدبيّة محددة </a:t>
            </a:r>
            <a:r>
              <a:rPr lang="en-US" dirty="0">
                <a:latin typeface="Adobe Arabic" panose="02040503050201020203" pitchFamily="18" charset="-78"/>
                <a:cs typeface="Adobe Arabic" panose="02040503050201020203" pitchFamily="18" charset="-78"/>
              </a:rPr>
              <a:t>(Duke &amp; Purcell-Gates, 2003). </a:t>
            </a:r>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منذ السنوات الابتدائيّة الأساسية، يحتاج المتعلّمون أن يعرفوا أنه توجد أنواع مختلفة من النصوص، وأن كل نوع له "بنية أدبية". </a:t>
            </a:r>
          </a:p>
          <a:p>
            <a:pPr algn="r" rtl="1"/>
            <a:r>
              <a:rPr lang="ar-LB" dirty="0">
                <a:latin typeface="Adobe Arabic" panose="02040503050201020203" pitchFamily="18" charset="-78"/>
                <a:cs typeface="Adobe Arabic" panose="02040503050201020203" pitchFamily="18" charset="-78"/>
              </a:rPr>
              <a:t>من الممكن، لا بل من الواجب أن يتعلّم كلّ متعلم ناشئ أن السرد القصصي يخبر قصة، وأن النصّ التفسيريّ العلميّ يهدف إلى تقديم المعلومات والحقائق، وأن النصوص الخيالية هي قصص غير حقيقيّة كتبها الكاتب من خياله، وأن الشعر هو نوع أدبي له مميزاته الخاصّة. إن استخدام عبارة "نوع النص" إضافة إلى تعليم البنية الخاصّة بكل نوع مفيد جدًا للمتعلّمين لتنظيم معارفهم حول اللغة، وليستخدموا العبارات المناسبة عندما يتحدثون عن ملاحظاتهم حول النصوص التي يقرأونها. </a:t>
            </a:r>
          </a:p>
          <a:p>
            <a:pPr algn="r" rtl="1"/>
            <a:r>
              <a:rPr lang="ar-LB" dirty="0">
                <a:latin typeface="Adobe Arabic" panose="02040503050201020203" pitchFamily="18" charset="-78"/>
                <a:cs typeface="Adobe Arabic" panose="02040503050201020203" pitchFamily="18" charset="-78"/>
              </a:rPr>
              <a:t>عندما نحلّل "بنية" أي نص من النصوص الأدبيّة فإننا نحدد:</a:t>
            </a:r>
          </a:p>
          <a:p>
            <a:pPr algn="r" rtl="1"/>
            <a:r>
              <a:rPr lang="ar-LB" dirty="0">
                <a:latin typeface="Adobe Arabic" panose="02040503050201020203" pitchFamily="18" charset="-78"/>
                <a:cs typeface="Adobe Arabic" panose="02040503050201020203" pitchFamily="18" charset="-78"/>
              </a:rPr>
              <a:t> البنية الفنية للنصّ: أي تحديد نوع النص، واستعراض عناصره الفنيّة. </a:t>
            </a:r>
          </a:p>
          <a:p>
            <a:pPr algn="r" rtl="1"/>
            <a:r>
              <a:rPr lang="ar-LB" dirty="0">
                <a:latin typeface="Adobe Arabic" panose="02040503050201020203" pitchFamily="18" charset="-78"/>
                <a:cs typeface="Adobe Arabic" panose="02040503050201020203" pitchFamily="18" charset="-78"/>
              </a:rPr>
              <a:t> بنية المعنى للنصّ: أي تحديد موضوع النص، والمحتوى (حقيقة، خيال، أو رأي) والبيئة التي يتناولها النص، والجمهور الذي يتوجّه إليه. </a:t>
            </a:r>
          </a:p>
        </p:txBody>
      </p:sp>
      <p:sp>
        <p:nvSpPr>
          <p:cNvPr id="4" name="Slide Number Placeholder 3"/>
          <p:cNvSpPr>
            <a:spLocks noGrp="1"/>
          </p:cNvSpPr>
          <p:nvPr>
            <p:ph type="sldNum" sz="quarter" idx="10"/>
          </p:nvPr>
        </p:nvSpPr>
        <p:spPr/>
        <p:txBody>
          <a:bodyPr/>
          <a:lstStyle/>
          <a:p>
            <a:fld id="{C0414768-A348-4206-9817-B417B69F7C2A}" type="slidenum">
              <a:rPr lang="en-US" smtClean="0"/>
              <a:t>14</a:t>
            </a:fld>
            <a:endParaRPr lang="en-US"/>
          </a:p>
        </p:txBody>
      </p:sp>
    </p:spTree>
    <p:extLst>
      <p:ext uri="{BB962C8B-B14F-4D97-AF65-F5344CB8AC3E}">
        <p14:creationId xmlns:p14="http://schemas.microsoft.com/office/powerpoint/2010/main" val="28284473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أَخْبِرْ عَنْ عَمَلٍ قُمْتَ بِهِ لِلْمُحافَظَةِ عَلى الْبيئَةِ</a:t>
            </a:r>
            <a:r>
              <a:rPr lang="en-US" dirty="0">
                <a:latin typeface="Adobe Arabic" panose="02040503050201020203" pitchFamily="18" charset="-78"/>
                <a:cs typeface="Adobe Arabic" panose="02040503050201020203" pitchFamily="18" charset="-78"/>
              </a:rPr>
              <a:t> </a:t>
            </a:r>
            <a:r>
              <a:rPr lang="ar-LB" dirty="0">
                <a:latin typeface="Adobe Arabic" panose="02040503050201020203" pitchFamily="18" charset="-78"/>
                <a:cs typeface="Adobe Arabic" panose="02040503050201020203" pitchFamily="18" charset="-78"/>
              </a:rPr>
              <a:t> ذاكرًا عناصر القصة الخمسة. </a:t>
            </a:r>
            <a:endParaRPr lang="en-US"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1B0D3E-215D-4BBC-9BDA-62133C2D282B}" type="slidenum">
              <a:rPr kumimoji="0" lang="en-US" sz="1200" b="0" i="0" u="none" strike="noStrike" kern="1200" cap="none" spc="0" normalizeH="0" baseline="0" noProof="0" smtClean="0">
                <a:ln>
                  <a:noFill/>
                </a:ln>
                <a:solidFill>
                  <a:prstClr val="black"/>
                </a:solidFill>
                <a:effectLst/>
                <a:uLnTx/>
                <a:uFillTx/>
                <a:latin typeface="Adobe Arabic"/>
                <a:ea typeface="+mn-ea"/>
                <a:cs typeface="Adobe Arabic"/>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Adobe Arabic"/>
              <a:ea typeface="+mn-ea"/>
              <a:cs typeface="Adobe Arabic"/>
            </a:endParaRPr>
          </a:p>
        </p:txBody>
      </p:sp>
    </p:spTree>
    <p:extLst>
      <p:ext uri="{BB962C8B-B14F-4D97-AF65-F5344CB8AC3E}">
        <p14:creationId xmlns:p14="http://schemas.microsoft.com/office/powerpoint/2010/main" val="12989345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26C1EC-D7D3-49D9-BBD5-B1B5175A9B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373643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lang="ar-LB" kern="1200" dirty="0">
              <a:effectLst/>
              <a:latin typeface="Adobe Arabic" panose="02040503050201020203" pitchFamily="18" charset="-78"/>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kern="1200" dirty="0">
                <a:effectLst/>
                <a:latin typeface="Adobe Arabic" panose="02040503050201020203" pitchFamily="18" charset="-78"/>
                <a:cs typeface="Adobe Arabic" panose="02040503050201020203" pitchFamily="18" charset="-78"/>
              </a:rPr>
              <a:t>توجيهات للمعلّم/ة:</a:t>
            </a:r>
          </a:p>
          <a:p>
            <a:pPr marL="0" marR="0" lvl="0" indent="0" algn="r" defTabSz="914400" rtl="1" eaLnBrk="1" fontAlgn="auto" latinLnBrk="0" hangingPunct="1">
              <a:lnSpc>
                <a:spcPct val="100000"/>
              </a:lnSpc>
              <a:spcBef>
                <a:spcPts val="0"/>
              </a:spcBef>
              <a:spcAft>
                <a:spcPts val="0"/>
              </a:spcAft>
              <a:buClrTx/>
              <a:buSzTx/>
              <a:buFontTx/>
              <a:buNone/>
              <a:tabLst/>
              <a:defRPr/>
            </a:pPr>
            <a:r>
              <a:rPr lang="ar-LB" kern="1200" dirty="0">
                <a:effectLst/>
                <a:latin typeface="Adobe Arabic" panose="02040503050201020203" pitchFamily="18" charset="-78"/>
                <a:cs typeface="Adobe Arabic" panose="02040503050201020203" pitchFamily="18" charset="-78"/>
              </a:rPr>
              <a:t>الأهداف:</a:t>
            </a:r>
          </a:p>
          <a:p>
            <a:pPr marL="0" marR="0" lvl="0" indent="0" algn="r" defTabSz="914400" rtl="1" eaLnBrk="1" fontAlgn="auto" latinLnBrk="0" hangingPunct="1">
              <a:lnSpc>
                <a:spcPct val="100000"/>
              </a:lnSpc>
              <a:spcBef>
                <a:spcPts val="0"/>
              </a:spcBef>
              <a:spcAft>
                <a:spcPts val="0"/>
              </a:spcAft>
              <a:buClrTx/>
              <a:buSzTx/>
              <a:buFontTx/>
              <a:buNone/>
              <a:tabLst/>
              <a:defRPr/>
            </a:pPr>
            <a:r>
              <a:rPr lang="ar-LB" kern="1200" dirty="0">
                <a:effectLst/>
                <a:latin typeface="Adobe Arabic" panose="02040503050201020203" pitchFamily="18" charset="-78"/>
                <a:cs typeface="Adobe Arabic" panose="02040503050201020203" pitchFamily="18" charset="-78"/>
              </a:rPr>
              <a:t>يُجيب</a:t>
            </a:r>
            <a:r>
              <a:rPr lang="ar-SA" kern="1200" dirty="0">
                <a:effectLst/>
                <a:latin typeface="Adobe Arabic" panose="02040503050201020203" pitchFamily="18" charset="-78"/>
                <a:cs typeface="Adobe Arabic" panose="02040503050201020203" pitchFamily="18" charset="-78"/>
              </a:rPr>
              <a:t> عن </a:t>
            </a:r>
            <a:r>
              <a:rPr lang="ar-LB" kern="1200" dirty="0">
                <a:effectLst/>
                <a:latin typeface="Adobe Arabic" panose="02040503050201020203" pitchFamily="18" charset="-78"/>
                <a:cs typeface="Adobe Arabic" panose="02040503050201020203" pitchFamily="18" charset="-78"/>
              </a:rPr>
              <a:t>أ</a:t>
            </a:r>
            <a:r>
              <a:rPr lang="ar-SA" kern="1200" dirty="0" err="1">
                <a:effectLst/>
                <a:latin typeface="Adobe Arabic" panose="02040503050201020203" pitchFamily="18" charset="-78"/>
                <a:cs typeface="Adobe Arabic" panose="02040503050201020203" pitchFamily="18" charset="-78"/>
              </a:rPr>
              <a:t>سئلة</a:t>
            </a:r>
            <a:r>
              <a:rPr lang="ar-SA" kern="1200" dirty="0">
                <a:effectLst/>
                <a:latin typeface="Adobe Arabic" panose="02040503050201020203" pitchFamily="18" charset="-78"/>
                <a:cs typeface="Adobe Arabic" panose="02040503050201020203" pitchFamily="18" charset="-78"/>
              </a:rPr>
              <a:t> تتعل</a:t>
            </a:r>
            <a:r>
              <a:rPr lang="ar-LB" kern="1200" dirty="0">
                <a:effectLst/>
                <a:latin typeface="Adobe Arabic" panose="02040503050201020203" pitchFamily="18" charset="-78"/>
                <a:cs typeface="Adobe Arabic" panose="02040503050201020203" pitchFamily="18" charset="-78"/>
              </a:rPr>
              <a:t>ّ</a:t>
            </a:r>
            <a:r>
              <a:rPr lang="ar-SA" kern="1200" dirty="0">
                <a:effectLst/>
                <a:latin typeface="Adobe Arabic" panose="02040503050201020203" pitchFamily="18" charset="-78"/>
                <a:cs typeface="Adobe Arabic" panose="02040503050201020203" pitchFamily="18" charset="-78"/>
              </a:rPr>
              <a:t>ق ب</a:t>
            </a:r>
            <a:r>
              <a:rPr lang="ar-LB" kern="1200" dirty="0">
                <a:effectLst/>
                <a:latin typeface="Adobe Arabic" panose="02040503050201020203" pitchFamily="18" charset="-78"/>
                <a:cs typeface="Adobe Arabic" panose="02040503050201020203" pitchFamily="18" charset="-78"/>
              </a:rPr>
              <a:t>نصٍّ</a:t>
            </a:r>
            <a:r>
              <a:rPr lang="ar-SA" kern="1200" dirty="0">
                <a:effectLst/>
                <a:latin typeface="Adobe Arabic" panose="02040503050201020203" pitchFamily="18" charset="-78"/>
                <a:cs typeface="Adobe Arabic" panose="02040503050201020203" pitchFamily="18" charset="-78"/>
              </a:rPr>
              <a:t> مسموع – أقصوصة </a:t>
            </a:r>
            <a:r>
              <a:rPr lang="ar-LB" kern="1200" dirty="0">
                <a:effectLst/>
                <a:latin typeface="Adobe Arabic" panose="02040503050201020203" pitchFamily="18" charset="-78"/>
                <a:cs typeface="Adobe Arabic" panose="02040503050201020203" pitchFamily="18" charset="-78"/>
              </a:rPr>
              <a:t>من أجل استخراج عناصر الأقصوصة </a:t>
            </a:r>
            <a:r>
              <a:rPr lang="ar-SA" kern="1200" dirty="0">
                <a:effectLst/>
                <a:latin typeface="Adobe Arabic" panose="02040503050201020203" pitchFamily="18" charset="-78"/>
                <a:cs typeface="Adobe Arabic" panose="02040503050201020203" pitchFamily="18" charset="-78"/>
              </a:rPr>
              <a:t>الموضوع، </a:t>
            </a:r>
            <a:r>
              <a:rPr lang="ar-LB" kern="1200" dirty="0">
                <a:effectLst/>
                <a:latin typeface="Adobe Arabic" panose="02040503050201020203" pitchFamily="18" charset="-78"/>
                <a:cs typeface="Adobe Arabic" panose="02040503050201020203" pitchFamily="18" charset="-78"/>
              </a:rPr>
              <a:t>(</a:t>
            </a:r>
            <a:r>
              <a:rPr lang="ar-SA" kern="1200" dirty="0">
                <a:effectLst/>
                <a:latin typeface="Adobe Arabic" panose="02040503050201020203" pitchFamily="18" charset="-78"/>
                <a:cs typeface="Adobe Arabic" panose="02040503050201020203" pitchFamily="18" charset="-78"/>
              </a:rPr>
              <a:t>الأفكار الرئيسة، الشخصي</a:t>
            </a:r>
            <a:r>
              <a:rPr lang="ar-LB" kern="1200" dirty="0">
                <a:effectLst/>
                <a:latin typeface="Adobe Arabic" panose="02040503050201020203" pitchFamily="18" charset="-78"/>
                <a:cs typeface="Adobe Arabic" panose="02040503050201020203" pitchFamily="18" charset="-78"/>
              </a:rPr>
              <a:t>ّ</a:t>
            </a:r>
            <a:r>
              <a:rPr lang="ar-SA" kern="1200" dirty="0">
                <a:effectLst/>
                <a:latin typeface="Adobe Arabic" panose="02040503050201020203" pitchFamily="18" charset="-78"/>
                <a:cs typeface="Adobe Arabic" panose="02040503050201020203" pitchFamily="18" charset="-78"/>
              </a:rPr>
              <a:t>ات، الزمان، والمكان، </a:t>
            </a:r>
            <a:r>
              <a:rPr lang="ar-LB" kern="1200" dirty="0">
                <a:effectLst/>
                <a:latin typeface="Adobe Arabic" panose="02040503050201020203" pitchFamily="18" charset="-78"/>
                <a:cs typeface="Adobe Arabic" panose="02040503050201020203" pitchFamily="18" charset="-78"/>
              </a:rPr>
              <a:t>المشكلة، والحلّ)</a:t>
            </a:r>
          </a:p>
          <a:p>
            <a:endParaRPr lang="en-US"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07986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طابَ يَوْمُكُمْ يا أَعِزّائي!</a:t>
            </a:r>
            <a:r>
              <a:rPr lang="en-US" dirty="0">
                <a:latin typeface="Adobe Arabic" panose="02040503050201020203" pitchFamily="18" charset="-78"/>
                <a:cs typeface="Adobe Arabic" panose="02040503050201020203" pitchFamily="18" charset="-78"/>
              </a:rPr>
              <a:t> </a:t>
            </a:r>
            <a:r>
              <a:rPr lang="ar-LB" dirty="0">
                <a:latin typeface="Adobe Arabic" panose="02040503050201020203" pitchFamily="18" charset="-78"/>
                <a:cs typeface="Adobe Arabic" panose="02040503050201020203" pitchFamily="18" charset="-78"/>
              </a:rPr>
              <a:t> وَأهْلًا بِكُم في صَفِّ الفَهْمِ الشَّفَويِّ. </a:t>
            </a:r>
          </a:p>
          <a:p>
            <a:pPr algn="r" rtl="1"/>
            <a:endParaRPr lang="ar-LB" dirty="0">
              <a:latin typeface="Adobe Arabic" panose="02040503050201020203" pitchFamily="18" charset="-78"/>
              <a:cs typeface="Adobe Arabic" panose="02040503050201020203" pitchFamily="18" charset="-78"/>
            </a:endParaRPr>
          </a:p>
          <a:p>
            <a:pPr algn="r" rtl="1"/>
            <a:endParaRPr lang="en-US"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658454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توجيهات للمعلّم/ة:</a:t>
            </a:r>
          </a:p>
          <a:p>
            <a:pPr algn="r" rtl="1"/>
            <a:r>
              <a:rPr lang="ar-LB" dirty="0">
                <a:latin typeface="Adobe Arabic" panose="02040503050201020203" pitchFamily="18" charset="-78"/>
                <a:cs typeface="Adobe Arabic" panose="02040503050201020203" pitchFamily="18" charset="-78"/>
              </a:rPr>
              <a:t>تُقرأ هذه القصّة في الصّفّ أو في جلسة متزامنة على مراحل حيث يمكنكم قراءة صفحتين في اليوم الواحد وتكملون القراءة في اليوم التالي وهكذا حتى انتهاء القصّة. حاولوا أن توزّعوا القصّة على أسبوع تعليميّ.</a:t>
            </a:r>
          </a:p>
          <a:p>
            <a:pPr algn="r" rtl="1"/>
            <a:r>
              <a:rPr lang="ar-LB" dirty="0">
                <a:latin typeface="Adobe Arabic" panose="02040503050201020203" pitchFamily="18" charset="-78"/>
                <a:cs typeface="Adobe Arabic" panose="02040503050201020203" pitchFamily="18" charset="-78"/>
              </a:rPr>
              <a:t> يمكنكم الاستعانة بملف القراءة الجهريّة لاختيار قصّة مناسبة من أجل تقديم استراتيجيّة من استراتيجيات الفهم القرائي المناسبة لكلّ محور من المحاور.</a:t>
            </a:r>
            <a:endParaRPr lang="en-US"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fld id="{D6EA0756-4184-4129-9573-976A65A526AA}" type="slidenum">
              <a:rPr lang="en-US" smtClean="0"/>
              <a:t>4</a:t>
            </a:fld>
            <a:endParaRPr lang="en-US"/>
          </a:p>
        </p:txBody>
      </p:sp>
    </p:spTree>
    <p:extLst>
      <p:ext uri="{BB962C8B-B14F-4D97-AF65-F5344CB8AC3E}">
        <p14:creationId xmlns:p14="http://schemas.microsoft.com/office/powerpoint/2010/main" val="20503780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r>
              <a:rPr lang="en-US" dirty="0">
                <a:latin typeface="Adobe Arabic" panose="02040503050201020203" pitchFamily="18" charset="-78"/>
                <a:cs typeface="Adobe Arabic" panose="02040503050201020203" pitchFamily="18" charset="-78"/>
              </a:rPr>
              <a:t>:</a:t>
            </a:r>
          </a:p>
          <a:p>
            <a:pPr algn="r" rtl="1"/>
            <a:r>
              <a:rPr lang="ar-LB" dirty="0">
                <a:latin typeface="Adobe Arabic" panose="02040503050201020203" pitchFamily="18" charset="-78"/>
                <a:cs typeface="Adobe Arabic" panose="02040503050201020203" pitchFamily="18" charset="-78"/>
              </a:rPr>
              <a:t>الْآنَ سَنَبْدَأُ نَشاطَ الْفَهْمِ الشَّفَويّ. سَنُصْغي إِلى نَصٍّ وَنُجيبُ عَنْ أَسْئِلَةٍ تتعلّق بما سمعناه.</a:t>
            </a:r>
          </a:p>
          <a:p>
            <a:pPr algn="r" rtl="1"/>
            <a:endParaRPr lang="ar-LB"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توجيهات للمعلّم/ة:</a:t>
            </a:r>
          </a:p>
          <a:p>
            <a:pPr algn="r" rtl="1"/>
            <a:r>
              <a:rPr lang="ar-LB" dirty="0">
                <a:latin typeface="Adobe Arabic" panose="02040503050201020203" pitchFamily="18" charset="-78"/>
                <a:cs typeface="Adobe Arabic" panose="02040503050201020203" pitchFamily="18" charset="-78"/>
              </a:rPr>
              <a:t>النَّصُّ الْمَسْموعُ: "بيئتي" كتاب التلميذ ص 28-29</a:t>
            </a:r>
          </a:p>
          <a:p>
            <a:pPr algn="r" rtl="1"/>
            <a:r>
              <a:rPr lang="ar-LB" dirty="0">
                <a:latin typeface="Adobe Arabic" panose="02040503050201020203" pitchFamily="18" charset="-78"/>
                <a:cs typeface="Adobe Arabic" panose="02040503050201020203" pitchFamily="18" charset="-78"/>
              </a:rPr>
              <a:t>الهدف كما ورد في المنهج: </a:t>
            </a:r>
          </a:p>
          <a:p>
            <a:pPr algn="r" rtl="1"/>
            <a:r>
              <a:rPr lang="ar-SA" dirty="0">
                <a:latin typeface="Adobe Arabic" panose="02040503050201020203" pitchFamily="18" charset="-78"/>
                <a:cs typeface="Adobe Arabic" panose="02040503050201020203" pitchFamily="18" charset="-78"/>
              </a:rPr>
              <a:t>الاجابة عن اسئلة تتعلق بموضوع مسموع – أقصوصة أو حدثًا، وأغنيةً  (الموضوع، الأفكار الرئيسة، الشخصيات، الزمان، والمكان...)</a:t>
            </a:r>
            <a:endParaRPr lang="ar-LB"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endParaRPr lang="en-US" dirty="0">
              <a:latin typeface="Adobe Arabic" panose="02040503050201020203" pitchFamily="18" charset="-78"/>
              <a:cs typeface="Adobe Arabic" panose="02040503050201020203" pitchFamily="18" charset="-78"/>
            </a:endParaRPr>
          </a:p>
          <a:p>
            <a:pPr algn="r" rtl="1"/>
            <a:endParaRPr lang="en-US"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1B0D3E-215D-4BBC-9BDA-62133C2D282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99187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عُنْوانُ النّصّ الْمَسْموعِ: بيئتَي </a:t>
            </a:r>
          </a:p>
          <a:p>
            <a:pPr algn="r" rtl="1"/>
            <a:r>
              <a:rPr lang="ar-LB" dirty="0">
                <a:latin typeface="Adobe Arabic" panose="02040503050201020203" pitchFamily="18" charset="-78"/>
                <a:cs typeface="Adobe Arabic" panose="02040503050201020203" pitchFamily="18" charset="-78"/>
              </a:rPr>
              <a:t>بِرَأْيِكُمْ عَمَّ سَيَتَحَدّثُ النّصّ؟ فَكِّروا قَليلًا.</a:t>
            </a:r>
          </a:p>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سَتَسْتَمِعون الآنَ إلى نصٍّ مَقروءٍ عَلَيْكُم، مَرّةً أولى وَتُجيبونَ عَنْ بَعْضِ الْأَسْئِلَةِ، ثُمَّ مرّةً ثانِيةً، وَتُجيبونَ أَيْضًا عَنْ بَعْضِ الْأَسْئِلَةِ. </a:t>
            </a:r>
            <a:endParaRPr lang="en-US"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توجيهات للمعلّم/ة:</a:t>
            </a:r>
          </a:p>
          <a:p>
            <a:pPr algn="r" rtl="1"/>
            <a:r>
              <a:rPr lang="ar-LB" dirty="0">
                <a:latin typeface="Adobe Arabic" panose="02040503050201020203" pitchFamily="18" charset="-78"/>
                <a:cs typeface="Adobe Arabic" panose="02040503050201020203" pitchFamily="18" charset="-78"/>
              </a:rPr>
              <a:t>في التّعليم الحضوريّ أو المتزامن، اطلُبْ إلى المتعلّمين ملاحظة الصّورة والعنوان واسألهم عن توقّعاتهم حول مضمون النّصّ. </a:t>
            </a:r>
          </a:p>
          <a:p>
            <a:pPr algn="r" rtl="1"/>
            <a:r>
              <a:rPr lang="ar-LB" dirty="0">
                <a:latin typeface="Adobe Arabic" panose="02040503050201020203" pitchFamily="18" charset="-78"/>
                <a:cs typeface="Adobe Arabic" panose="02040503050201020203" pitchFamily="18" charset="-78"/>
              </a:rPr>
              <a:t>مهما كانت إجابات المتعلّمين علّق عليها بالتشجيع على استدرار الأفكار فقط مِن دون إصدار الأحكام، مثال: شكرًا، أي أفكار أخرى؟ هل من آراء مختلفة؟ هل من آراء مشابهة؟ هل منكم من يود إضافة أفكار جديدة؟ </a:t>
            </a:r>
          </a:p>
          <a:p>
            <a:pPr algn="r" rtl="1"/>
            <a:r>
              <a:rPr lang="ar-LB" dirty="0">
                <a:latin typeface="Adobe Arabic" panose="02040503050201020203" pitchFamily="18" charset="-78"/>
                <a:cs typeface="Adobe Arabic" panose="02040503050201020203" pitchFamily="18" charset="-78"/>
              </a:rPr>
              <a:t>ثم يقول المعلم/ـة: لقد دوّنتُ هذه الأفكار هنا حتى نتمكن من العودة إليها بعد الاستماع الثاني للنص، لنتأكد من صحتها عبر تقديم أدلة وشواهد من النص الذي استمعنا إليه. </a:t>
            </a:r>
            <a:endParaRPr lang="en-US" dirty="0">
              <a:latin typeface="Adobe Arabic" panose="02040503050201020203" pitchFamily="18" charset="-78"/>
              <a:cs typeface="Adobe Arabic" panose="02040503050201020203" pitchFamily="18" charset="-78"/>
            </a:endParaRPr>
          </a:p>
          <a:p>
            <a:pPr algn="r" rtl="1"/>
            <a:endParaRPr lang="en-US" dirty="0">
              <a:latin typeface="Adobe Arabic" panose="02040503050201020203" pitchFamily="18" charset="-78"/>
              <a:cs typeface="Adobe Arabic" panose="02040503050201020203" pitchFamily="18" charset="-78"/>
            </a:endParaRPr>
          </a:p>
          <a:p>
            <a:pPr algn="r" rtl="1"/>
            <a:endParaRPr lang="en-US"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277540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الْآنَ وَبَعْدَ أَنْ تَوَقَّعْتم عَمَّا سَيُخبِرُكُم هذا النَّصُّ، اُصْغوا جَيِّدًا إِلى النّصّ لِتَعْرِفوا مَنْ هِيَ الشَّخْصِيّاتُ، ما هُوَ الزَّمانُ: أي في أيِّ وَقْتٍ، ما هُوَ الْمَكانُ: أَيْنَ يَجْري، وَما هِيَ الْأَحْداثُ: اي ماذا يَجْري في النَّصِّ. </a:t>
            </a:r>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هيّا اصْغوا جَيِّدًا:</a:t>
            </a:r>
            <a:endParaRPr lang="en-US"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اِ</a:t>
            </a:r>
            <a:r>
              <a:rPr lang="ar-SA" dirty="0">
                <a:latin typeface="Adobe Arabic" panose="02040503050201020203" pitchFamily="18" charset="-78"/>
                <a:cs typeface="Adobe Arabic" panose="02040503050201020203" pitchFamily="18" charset="-78"/>
              </a:rPr>
              <a:t>ج</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ت</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م</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ع</a:t>
            </a:r>
            <a:r>
              <a:rPr lang="ar-LB" dirty="0">
                <a:latin typeface="Adobe Arabic" panose="02040503050201020203" pitchFamily="18" charset="-78"/>
                <a:cs typeface="Adobe Arabic" panose="02040503050201020203" pitchFamily="18" charset="-78"/>
              </a:rPr>
              <a:t>َ أَ</a:t>
            </a:r>
            <a:r>
              <a:rPr lang="ar-SA" dirty="0">
                <a:latin typeface="Adobe Arabic" panose="02040503050201020203" pitchFamily="18" charset="-78"/>
                <a:cs typeface="Adobe Arabic" panose="02040503050201020203" pitchFamily="18" charset="-78"/>
              </a:rPr>
              <a:t>ص</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حابُ "نادي بيئَتي" كَعادَتِهِمْ خِلالَ عُطْلَ</a:t>
            </a:r>
            <a:r>
              <a:rPr lang="ar-LB" dirty="0">
                <a:latin typeface="Adobe Arabic" panose="02040503050201020203" pitchFamily="18" charset="-78"/>
                <a:cs typeface="Adobe Arabic" panose="02040503050201020203" pitchFamily="18" charset="-78"/>
              </a:rPr>
              <a:t>ةِ</a:t>
            </a:r>
            <a:r>
              <a:rPr lang="ar-SA" dirty="0">
                <a:latin typeface="Adobe Arabic" panose="02040503050201020203" pitchFamily="18" charset="-78"/>
                <a:cs typeface="Adobe Arabic" panose="02040503050201020203" pitchFamily="18" charset="-78"/>
              </a:rPr>
              <a:t> الصَّيْفِ تَحْتَ عَريشَ</a:t>
            </a:r>
            <a:r>
              <a:rPr lang="ar-LB" dirty="0">
                <a:latin typeface="Adobe Arabic" panose="02040503050201020203" pitchFamily="18" charset="-78"/>
                <a:cs typeface="Adobe Arabic" panose="02040503050201020203" pitchFamily="18" charset="-78"/>
              </a:rPr>
              <a:t>ةٍ</a:t>
            </a:r>
            <a:r>
              <a:rPr lang="ar-SA" dirty="0">
                <a:latin typeface="Adobe Arabic" panose="02040503050201020203" pitchFamily="18" charset="-78"/>
                <a:cs typeface="Adobe Arabic" panose="02040503050201020203" pitchFamily="18" charset="-78"/>
              </a:rPr>
              <a:t> مُحَمَّلَ</a:t>
            </a:r>
            <a:r>
              <a:rPr lang="ar-LB" dirty="0">
                <a:latin typeface="Adobe Arabic" panose="02040503050201020203" pitchFamily="18" charset="-78"/>
                <a:cs typeface="Adobe Arabic" panose="02040503050201020203" pitchFamily="18" charset="-78"/>
              </a:rPr>
              <a:t>ةٍ</a:t>
            </a:r>
            <a:r>
              <a:rPr lang="ar-SA" dirty="0">
                <a:latin typeface="Adobe Arabic" panose="02040503050201020203" pitchFamily="18" charset="-78"/>
                <a:cs typeface="Adobe Arabic" panose="02040503050201020203" pitchFamily="18" charset="-78"/>
              </a:rPr>
              <a:t> بِعَناقيدِ الْعِنَبِ الْحَمْراءِ</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 الْمُطِلَّ</a:t>
            </a:r>
            <a:r>
              <a:rPr lang="ar-LB" dirty="0">
                <a:latin typeface="Adobe Arabic" panose="02040503050201020203" pitchFamily="18" charset="-78"/>
                <a:cs typeface="Adobe Arabic" panose="02040503050201020203" pitchFamily="18" charset="-78"/>
              </a:rPr>
              <a:t>ةِ</a:t>
            </a:r>
            <a:r>
              <a:rPr lang="ar-SA" dirty="0">
                <a:latin typeface="Adobe Arabic" panose="02040503050201020203" pitchFamily="18" charset="-78"/>
                <a:cs typeface="Adobe Arabic" panose="02040503050201020203" pitchFamily="18" charset="-78"/>
              </a:rPr>
              <a:t> مِنْ بَيْنِ الْأَوراقِ الْخَضْراءِ الْكَثيفَةِ اللّامِعَةِ</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 </a:t>
            </a:r>
            <a:br>
              <a:rPr lang="ar-LB" dirty="0">
                <a:latin typeface="Adobe Arabic" panose="02040503050201020203" pitchFamily="18" charset="-78"/>
                <a:cs typeface="Adobe Arabic" panose="02040503050201020203" pitchFamily="18" charset="-78"/>
              </a:rPr>
            </a:br>
            <a:br>
              <a:rPr lang="ar-LB" dirty="0">
                <a:latin typeface="Adobe Arabic" panose="02040503050201020203" pitchFamily="18" charset="-78"/>
                <a:cs typeface="Adobe Arabic" panose="02040503050201020203" pitchFamily="18" charset="-78"/>
              </a:rPr>
            </a:br>
            <a:r>
              <a:rPr lang="ar-SA" dirty="0">
                <a:latin typeface="Adobe Arabic" panose="02040503050201020203" pitchFamily="18" charset="-78"/>
                <a:cs typeface="Adobe Arabic" panose="02040503050201020203" pitchFamily="18" charset="-78"/>
              </a:rPr>
              <a:t>ثُمَّ أَخذوا يَسْتَعْرِضونَ أَحْداثَ النَّهارِ</a:t>
            </a:r>
            <a:r>
              <a:rPr lang="ar-LB" dirty="0">
                <a:latin typeface="Adobe Arabic" panose="02040503050201020203" pitchFamily="18" charset="-78"/>
                <a:cs typeface="Adobe Arabic" panose="02040503050201020203" pitchFamily="18" charset="-78"/>
              </a:rPr>
              <a:t>.</a:t>
            </a:r>
            <a:br>
              <a:rPr lang="ar-LB" dirty="0">
                <a:latin typeface="Adobe Arabic" panose="02040503050201020203" pitchFamily="18" charset="-78"/>
                <a:cs typeface="Adobe Arabic" panose="02040503050201020203" pitchFamily="18" charset="-78"/>
              </a:rPr>
            </a:br>
            <a:r>
              <a:rPr lang="ar-SA" dirty="0">
                <a:latin typeface="Adobe Arabic" panose="02040503050201020203" pitchFamily="18" charset="-78"/>
                <a:cs typeface="Adobe Arabic" panose="02040503050201020203" pitchFamily="18" charset="-78"/>
              </a:rPr>
              <a:t> قالَ سُهَيْل</a:t>
            </a:r>
            <a:r>
              <a:rPr lang="ar-LB" dirty="0">
                <a:latin typeface="Adobe Arabic" panose="02040503050201020203" pitchFamily="18" charset="-78"/>
                <a:cs typeface="Adobe Arabic" panose="02040503050201020203" pitchFamily="18" charset="-78"/>
              </a:rPr>
              <a:t>: </a:t>
            </a:r>
            <a:r>
              <a:rPr lang="ar-SA" dirty="0">
                <a:latin typeface="Adobe Arabic" panose="02040503050201020203" pitchFamily="18" charset="-78"/>
                <a:cs typeface="Adobe Arabic" panose="02040503050201020203" pitchFamily="18" charset="-78"/>
              </a:rPr>
              <a:t> لَقَدْ كانَ هذا الْيَوْمُ الْأَحْلى في أَيّامِ </a:t>
            </a:r>
            <a:r>
              <a:rPr lang="ar-LB" dirty="0">
                <a:latin typeface="Adobe Arabic" panose="02040503050201020203" pitchFamily="18" charset="-78"/>
                <a:cs typeface="Adobe Arabic" panose="02040503050201020203" pitchFamily="18" charset="-78"/>
              </a:rPr>
              <a:t>أُ</a:t>
            </a:r>
            <a:r>
              <a:rPr lang="ar-SA" dirty="0">
                <a:latin typeface="Adobe Arabic" panose="02040503050201020203" pitchFamily="18" charset="-78"/>
                <a:cs typeface="Adobe Arabic" panose="02040503050201020203" pitchFamily="18" charset="-78"/>
              </a:rPr>
              <a:t>سْبوعِ الْبيئَ</a:t>
            </a:r>
            <a:r>
              <a:rPr lang="ar-LB" dirty="0">
                <a:latin typeface="Adobe Arabic" panose="02040503050201020203" pitchFamily="18" charset="-78"/>
                <a:cs typeface="Adobe Arabic" panose="02040503050201020203" pitchFamily="18" charset="-78"/>
              </a:rPr>
              <a:t>ةِ.</a:t>
            </a:r>
            <a:br>
              <a:rPr lang="ar-LB" dirty="0">
                <a:latin typeface="Adobe Arabic" panose="02040503050201020203" pitchFamily="18" charset="-78"/>
                <a:cs typeface="Adobe Arabic" panose="02040503050201020203" pitchFamily="18" charset="-78"/>
              </a:rPr>
            </a:br>
            <a:r>
              <a:rPr lang="ar-SA" dirty="0">
                <a:latin typeface="Adobe Arabic" panose="02040503050201020203" pitchFamily="18" charset="-78"/>
                <a:cs typeface="Adobe Arabic" panose="02040503050201020203" pitchFamily="18" charset="-78"/>
              </a:rPr>
              <a:t> رانيا</a:t>
            </a:r>
            <a:r>
              <a:rPr lang="ar-LB" dirty="0">
                <a:latin typeface="Adobe Arabic" panose="02040503050201020203" pitchFamily="18" charset="-78"/>
                <a:cs typeface="Adobe Arabic" panose="02040503050201020203" pitchFamily="18" charset="-78"/>
              </a:rPr>
              <a:t>: </a:t>
            </a:r>
            <a:r>
              <a:rPr lang="ar-SA" dirty="0">
                <a:latin typeface="Adobe Arabic" panose="02040503050201020203" pitchFamily="18" charset="-78"/>
                <a:cs typeface="Adobe Arabic" panose="02040503050201020203" pitchFamily="18" charset="-78"/>
              </a:rPr>
              <a:t> ما </a:t>
            </a:r>
            <a:r>
              <a:rPr lang="ar-LB" dirty="0">
                <a:latin typeface="Adobe Arabic" panose="02040503050201020203" pitchFamily="18" charset="-78"/>
                <a:cs typeface="Adobe Arabic" panose="02040503050201020203" pitchFamily="18" charset="-78"/>
              </a:rPr>
              <a:t>أَ</a:t>
            </a:r>
            <a:r>
              <a:rPr lang="ar-SA" dirty="0">
                <a:latin typeface="Adobe Arabic" panose="02040503050201020203" pitchFamily="18" charset="-78"/>
                <a:cs typeface="Adobe Arabic" panose="02040503050201020203" pitchFamily="18" charset="-78"/>
              </a:rPr>
              <a:t>جْمَلَ الشُّجَيْراتِ الْجَديدَ</a:t>
            </a:r>
            <a:r>
              <a:rPr lang="ar-LB" dirty="0">
                <a:latin typeface="Adobe Arabic" panose="02040503050201020203" pitchFamily="18" charset="-78"/>
                <a:cs typeface="Adobe Arabic" panose="02040503050201020203" pitchFamily="18" charset="-78"/>
              </a:rPr>
              <a:t>ةَ</a:t>
            </a:r>
            <a:r>
              <a:rPr lang="ar-SA" dirty="0">
                <a:latin typeface="Adobe Arabic" panose="02040503050201020203" pitchFamily="18" charset="-78"/>
                <a:cs typeface="Adobe Arabic" panose="02040503050201020203" pitchFamily="18" charset="-78"/>
              </a:rPr>
              <a:t> الَّتي غَرَسْناها في حَديقَةِ الْقَرْيَ</a:t>
            </a:r>
            <a:r>
              <a:rPr lang="ar-LB" dirty="0">
                <a:latin typeface="Adobe Arabic" panose="02040503050201020203" pitchFamily="18" charset="-78"/>
                <a:cs typeface="Adobe Arabic" panose="02040503050201020203" pitchFamily="18" charset="-78"/>
              </a:rPr>
              <a:t>ةِ.</a:t>
            </a:r>
            <a:br>
              <a:rPr lang="ar-LB" dirty="0">
                <a:latin typeface="Adobe Arabic" panose="02040503050201020203" pitchFamily="18" charset="-78"/>
                <a:cs typeface="Adobe Arabic" panose="02040503050201020203" pitchFamily="18" charset="-78"/>
              </a:rPr>
            </a:br>
            <a:r>
              <a:rPr lang="ar-SA" dirty="0">
                <a:latin typeface="Adobe Arabic" panose="02040503050201020203" pitchFamily="18" charset="-78"/>
                <a:cs typeface="Adobe Arabic" panose="02040503050201020203" pitchFamily="18" charset="-78"/>
              </a:rPr>
              <a:t> رولا</a:t>
            </a:r>
            <a:r>
              <a:rPr lang="ar-LB" dirty="0">
                <a:latin typeface="Adobe Arabic" panose="02040503050201020203" pitchFamily="18" charset="-78"/>
                <a:cs typeface="Adobe Arabic" panose="02040503050201020203" pitchFamily="18" charset="-78"/>
              </a:rPr>
              <a:t>: </a:t>
            </a:r>
            <a:r>
              <a:rPr lang="ar-SA" dirty="0">
                <a:latin typeface="Adobe Arabic" panose="02040503050201020203" pitchFamily="18" charset="-78"/>
                <a:cs typeface="Adobe Arabic" panose="02040503050201020203" pitchFamily="18" charset="-78"/>
              </a:rPr>
              <a:t> كاَن مَنْظَرُ الأَزْهارِ يُفْرِحُ الْقَلْبَ.</a:t>
            </a:r>
            <a:br>
              <a:rPr lang="ar-LB" dirty="0">
                <a:latin typeface="Adobe Arabic" panose="02040503050201020203" pitchFamily="18" charset="-78"/>
                <a:cs typeface="Adobe Arabic" panose="02040503050201020203" pitchFamily="18" charset="-78"/>
              </a:rPr>
            </a:br>
            <a:r>
              <a:rPr lang="ar-SA" dirty="0">
                <a:latin typeface="Adobe Arabic" panose="02040503050201020203" pitchFamily="18" charset="-78"/>
                <a:cs typeface="Adobe Arabic" panose="02040503050201020203" pitchFamily="18" charset="-78"/>
              </a:rPr>
              <a:t> شادي</a:t>
            </a:r>
            <a:r>
              <a:rPr lang="ar-LB" dirty="0">
                <a:latin typeface="Adobe Arabic" panose="02040503050201020203" pitchFamily="18" charset="-78"/>
                <a:cs typeface="Adobe Arabic" panose="02040503050201020203" pitchFamily="18" charset="-78"/>
              </a:rPr>
              <a:t>:  أَ</a:t>
            </a:r>
            <a:r>
              <a:rPr lang="ar-SA" dirty="0">
                <a:latin typeface="Adobe Arabic" panose="02040503050201020203" pitchFamily="18" charset="-78"/>
                <a:cs typeface="Adobe Arabic" panose="02040503050201020203" pitchFamily="18" charset="-78"/>
              </a:rPr>
              <a:t>مّا الْميدالِيَّةُ الَّتي قَدَّمَها لَنا رَئيسُ الْبَلَدِيَّ</a:t>
            </a:r>
            <a:r>
              <a:rPr lang="ar-LB" dirty="0">
                <a:latin typeface="Adobe Arabic" panose="02040503050201020203" pitchFamily="18" charset="-78"/>
                <a:cs typeface="Adobe Arabic" panose="02040503050201020203" pitchFamily="18" charset="-78"/>
              </a:rPr>
              <a:t>ةِ فَ</a:t>
            </a:r>
            <a:r>
              <a:rPr lang="ar-SA" dirty="0">
                <a:latin typeface="Adobe Arabic" panose="02040503050201020203" pitchFamily="18" charset="-78"/>
                <a:cs typeface="Adobe Arabic" panose="02040503050201020203" pitchFamily="18" charset="-78"/>
              </a:rPr>
              <a:t>هِيَ الْجائِزَةُ الْأَجْمَلُ</a:t>
            </a:r>
            <a:r>
              <a:rPr lang="ar-LB" dirty="0">
                <a:latin typeface="Adobe Arabic" panose="02040503050201020203" pitchFamily="18" charset="-78"/>
                <a:cs typeface="Adobe Arabic" panose="02040503050201020203" pitchFamily="18" charset="-78"/>
              </a:rPr>
              <a:t>. </a:t>
            </a:r>
            <a:r>
              <a:rPr lang="ar-SA" dirty="0">
                <a:latin typeface="Adobe Arabic" panose="02040503050201020203" pitchFamily="18" charset="-78"/>
                <a:cs typeface="Adobe Arabic" panose="02040503050201020203" pitchFamily="18" charset="-78"/>
              </a:rPr>
              <a:t> </a:t>
            </a:r>
            <a:br>
              <a:rPr lang="ar-LB" dirty="0">
                <a:latin typeface="Adobe Arabic" panose="02040503050201020203" pitchFamily="18" charset="-78"/>
                <a:cs typeface="Adobe Arabic" panose="02040503050201020203" pitchFamily="18" charset="-78"/>
              </a:rPr>
            </a:br>
            <a:r>
              <a:rPr lang="ar-LB" dirty="0">
                <a:latin typeface="Adobe Arabic" panose="02040503050201020203" pitchFamily="18" charset="-78"/>
                <a:cs typeface="Adobe Arabic" panose="02040503050201020203" pitchFamily="18" charset="-78"/>
              </a:rPr>
              <a:t>أ</a:t>
            </a:r>
            <a:r>
              <a:rPr lang="ar-SA" dirty="0">
                <a:latin typeface="Adobe Arabic" panose="02040503050201020203" pitchFamily="18" charset="-78"/>
                <a:cs typeface="Adobe Arabic" panose="02040503050201020203" pitchFamily="18" charset="-78"/>
              </a:rPr>
              <a:t>سامة</a:t>
            </a:r>
            <a:r>
              <a:rPr lang="ar-LB" dirty="0">
                <a:latin typeface="Adobe Arabic" panose="02040503050201020203" pitchFamily="18" charset="-78"/>
                <a:cs typeface="Adobe Arabic" panose="02040503050201020203" pitchFamily="18" charset="-78"/>
              </a:rPr>
              <a:t>: </a:t>
            </a:r>
            <a:r>
              <a:rPr lang="ar-SA" dirty="0">
                <a:latin typeface="Adobe Arabic" panose="02040503050201020203" pitchFamily="18" charset="-78"/>
                <a:cs typeface="Adobe Arabic" panose="02040503050201020203" pitchFamily="18" charset="-78"/>
              </a:rPr>
              <a:t> لَقَدْ نَجَحَ الْجَهْدُ الَّذي بَذَلْناهُ في عَمَلِيَّةِ فَرْزِ النُّفاياتِ</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 اِنْتَظَمَتِ الْأَوْعِيَةُ الزُّجاجِيَّ</a:t>
            </a:r>
            <a:r>
              <a:rPr lang="ar-LB" dirty="0">
                <a:latin typeface="Adobe Arabic" panose="02040503050201020203" pitchFamily="18" charset="-78"/>
                <a:cs typeface="Adobe Arabic" panose="02040503050201020203" pitchFamily="18" charset="-78"/>
              </a:rPr>
              <a:t>ةُ،</a:t>
            </a:r>
            <a:r>
              <a:rPr lang="ar-SA" dirty="0">
                <a:latin typeface="Adobe Arabic" panose="02040503050201020203" pitchFamily="18" charset="-78"/>
                <a:cs typeface="Adobe Arabic" panose="02040503050201020203" pitchFamily="18" charset="-78"/>
              </a:rPr>
              <a:t> وَ</a:t>
            </a:r>
            <a:r>
              <a:rPr lang="ar-LB" dirty="0">
                <a:latin typeface="Adobe Arabic" panose="02040503050201020203" pitchFamily="18" charset="-78"/>
                <a:cs typeface="Adobe Arabic" panose="02040503050201020203" pitchFamily="18" charset="-78"/>
              </a:rPr>
              <a:t>ال</a:t>
            </a:r>
            <a:r>
              <a:rPr lang="ar-SA" dirty="0">
                <a:latin typeface="Adobe Arabic" panose="02040503050201020203" pitchFamily="18" charset="-78"/>
                <a:cs typeface="Adobe Arabic" panose="02040503050201020203" pitchFamily="18" charset="-78"/>
              </a:rPr>
              <a:t>بْلاسْتيكِيَّ</a:t>
            </a:r>
            <a:r>
              <a:rPr lang="ar-LB" dirty="0">
                <a:latin typeface="Adobe Arabic" panose="02040503050201020203" pitchFamily="18" charset="-78"/>
                <a:cs typeface="Adobe Arabic" panose="02040503050201020203" pitchFamily="18" charset="-78"/>
              </a:rPr>
              <a:t>ةُ</a:t>
            </a:r>
            <a:r>
              <a:rPr lang="ar-SA" dirty="0">
                <a:latin typeface="Adobe Arabic" panose="02040503050201020203" pitchFamily="18" charset="-78"/>
                <a:cs typeface="Adobe Arabic" panose="02040503050201020203" pitchFamily="18" charset="-78"/>
              </a:rPr>
              <a:t> وَالْوَرَقُ وَالْكَرْتونُ وَبَقايا الطَّعامِ</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 كُلٌّ مِنْها في صُنْدوقِهِ الْمُخَصَّصِ</a:t>
            </a:r>
            <a:r>
              <a:rPr lang="ar-LB" dirty="0">
                <a:latin typeface="Adobe Arabic" panose="02040503050201020203" pitchFamily="18" charset="-78"/>
                <a:cs typeface="Adobe Arabic" panose="02040503050201020203" pitchFamily="18" charset="-78"/>
              </a:rPr>
              <a:t>.</a:t>
            </a:r>
          </a:p>
          <a:p>
            <a:pPr algn="r" rtl="1"/>
            <a:r>
              <a:rPr lang="ar-LB" dirty="0">
                <a:latin typeface="Adobe Arabic" panose="02040503050201020203" pitchFamily="18" charset="-78"/>
                <a:cs typeface="Adobe Arabic" panose="02040503050201020203" pitchFamily="18" charset="-78"/>
              </a:rPr>
              <a:t>قالَتْ ريما: وَليدٌ وَهِنْدٌ، لِمَ لا تُشارِكانِ في الْحَديثِ؟... أَلَمْ تُفْرِحُكُما الْجائِزَةُ الَّتي نالَها النّادي؟ </a:t>
            </a:r>
          </a:p>
          <a:p>
            <a:pPr algn="r" rtl="1"/>
            <a:r>
              <a:rPr lang="ar-LB" dirty="0">
                <a:latin typeface="Adobe Arabic" panose="02040503050201020203" pitchFamily="18" charset="-78"/>
                <a:cs typeface="Adobe Arabic" panose="02040503050201020203" pitchFamily="18" charset="-78"/>
              </a:rPr>
              <a:t>رَدَّ وَليدٌ: بلى... أَفْرَحَتْنا جِدًّا... لَكِنَّنا مُتَاَلِّمانِ لِأَنَّنا سَنَتْرُكُكُمْ يا أَصْحابُ، بَعْدَ أُسْبوعٍ تَنْتَقِلُ الْعائِلَةُ إِلى الْعاصِمَةِ لِيَلْتَحِقَ أَبي بِعَمَلٍ جَديدٍ. </a:t>
            </a:r>
          </a:p>
          <a:p>
            <a:pPr algn="r" rtl="1"/>
            <a:r>
              <a:rPr lang="ar-LB" dirty="0">
                <a:latin typeface="Adobe Arabic" panose="02040503050201020203" pitchFamily="18" charset="-78"/>
                <a:cs typeface="Adobe Arabic" panose="02040503050201020203" pitchFamily="18" charset="-78"/>
              </a:rPr>
              <a:t>وَقالَتْ هِنْدُ: حَبَّذا لَوْ كانَتْ هُناكَ قُوَّةٌ سِحْرِيَّةٌ تَنْقُلُ قَرْيَةَ "تَلَّةِ الصَّنَوْبَرِ" إِلى الْعاصِمَةِ!</a:t>
            </a:r>
            <a:endParaRPr lang="en-US"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endParaRPr lang="en-US"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1B0D3E-215D-4BBC-9BDA-62133C2D282B}" type="slidenum">
              <a:rPr kumimoji="0" lang="en-US" sz="1200" b="0" i="0" u="none" strike="noStrike" kern="1200" cap="none" spc="0" normalizeH="0" baseline="0" noProof="0" smtClean="0">
                <a:ln>
                  <a:noFill/>
                </a:ln>
                <a:solidFill>
                  <a:prstClr val="black"/>
                </a:solidFill>
                <a:effectLst/>
                <a:uLnTx/>
                <a:uFillTx/>
                <a:latin typeface="Adobe Arabic"/>
                <a:ea typeface="+mn-ea"/>
                <a:cs typeface="Adobe Arabic"/>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Adobe Arabic"/>
              <a:ea typeface="+mn-ea"/>
              <a:cs typeface="Adobe Arabic"/>
            </a:endParaRPr>
          </a:p>
        </p:txBody>
      </p:sp>
    </p:spTree>
    <p:extLst>
      <p:ext uri="{BB962C8B-B14F-4D97-AF65-F5344CB8AC3E}">
        <p14:creationId xmlns:p14="http://schemas.microsoft.com/office/powerpoint/2010/main" val="26676670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بَعْدَ أَنِ اسْتَمَعْتُمْ إِلى النَّصِّ، اِمْلَأوا الْجَدْوَلَ بِما يُناسِبُ.</a:t>
            </a:r>
          </a:p>
          <a:p>
            <a:pPr algn="r" rtl="1"/>
            <a:endParaRPr lang="en-US"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1B0D3E-215D-4BBC-9BDA-62133C2D282B}" type="slidenum">
              <a:rPr kumimoji="0" lang="en-US" sz="1200" b="0" i="0" u="none" strike="noStrike" kern="1200" cap="none" spc="0" normalizeH="0" baseline="0" noProof="0" smtClean="0">
                <a:ln>
                  <a:noFill/>
                </a:ln>
                <a:solidFill>
                  <a:prstClr val="black"/>
                </a:solidFill>
                <a:effectLst/>
                <a:uLnTx/>
                <a:uFillTx/>
                <a:latin typeface="Adobe Arabic"/>
                <a:ea typeface="+mn-ea"/>
                <a:cs typeface="Adobe Arabic"/>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Adobe Arabic"/>
              <a:ea typeface="+mn-ea"/>
              <a:cs typeface="Adobe Arabic"/>
            </a:endParaRPr>
          </a:p>
        </p:txBody>
      </p:sp>
    </p:spTree>
    <p:extLst>
      <p:ext uri="{BB962C8B-B14F-4D97-AF65-F5344CB8AC3E}">
        <p14:creationId xmlns:p14="http://schemas.microsoft.com/office/powerpoint/2010/main" val="23810546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تحقَّقوا من إجاباتكم. </a:t>
            </a:r>
          </a:p>
          <a:p>
            <a:pPr algn="r" rtl="1"/>
            <a:endParaRPr lang="en-US" dirty="0">
              <a:latin typeface="Adobe Arabic" panose="02040503050201020203" pitchFamily="18" charset="-78"/>
              <a:cs typeface="Adobe Arabic" panose="02040503050201020203" pitchFamily="18" charset="-78"/>
            </a:endParaRPr>
          </a:p>
          <a:p>
            <a:pPr algn="r" rtl="1"/>
            <a:endParaRPr lang="en-US"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1B0D3E-215D-4BBC-9BDA-62133C2D282B}" type="slidenum">
              <a:rPr kumimoji="0" lang="en-US" sz="1200" b="0" i="0" u="none" strike="noStrike" kern="1200" cap="none" spc="0" normalizeH="0" baseline="0" noProof="0" smtClean="0">
                <a:ln>
                  <a:noFill/>
                </a:ln>
                <a:solidFill>
                  <a:prstClr val="black"/>
                </a:solidFill>
                <a:effectLst/>
                <a:uLnTx/>
                <a:uFillTx/>
                <a:latin typeface="Adobe Arabic"/>
                <a:ea typeface="+mn-ea"/>
                <a:cs typeface="Adobe Arabic"/>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Adobe Arabic"/>
              <a:ea typeface="+mn-ea"/>
              <a:cs typeface="Adobe Arabic"/>
            </a:endParaRPr>
          </a:p>
        </p:txBody>
      </p:sp>
    </p:spTree>
    <p:extLst>
      <p:ext uri="{BB962C8B-B14F-4D97-AF65-F5344CB8AC3E}">
        <p14:creationId xmlns:p14="http://schemas.microsoft.com/office/powerpoint/2010/main" val="9418235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46E911C-02BA-4866-93DD-6C0607DF42BB}"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6F0A80-568F-4CC2-AF74-573C75F6A2B4}" type="slidenum">
              <a:rPr lang="en-US" smtClean="0"/>
              <a:t>‹#›</a:t>
            </a:fld>
            <a:endParaRPr lang="en-US"/>
          </a:p>
        </p:txBody>
      </p:sp>
    </p:spTree>
    <p:extLst>
      <p:ext uri="{BB962C8B-B14F-4D97-AF65-F5344CB8AC3E}">
        <p14:creationId xmlns:p14="http://schemas.microsoft.com/office/powerpoint/2010/main" val="2448289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46E911C-02BA-4866-93DD-6C0607DF42BB}"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6F0A80-568F-4CC2-AF74-573C75F6A2B4}" type="slidenum">
              <a:rPr lang="en-US" smtClean="0"/>
              <a:t>‹#›</a:t>
            </a:fld>
            <a:endParaRPr lang="en-US"/>
          </a:p>
        </p:txBody>
      </p:sp>
    </p:spTree>
    <p:extLst>
      <p:ext uri="{BB962C8B-B14F-4D97-AF65-F5344CB8AC3E}">
        <p14:creationId xmlns:p14="http://schemas.microsoft.com/office/powerpoint/2010/main" val="4130456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46E911C-02BA-4866-93DD-6C0607DF42BB}"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6F0A80-568F-4CC2-AF74-573C75F6A2B4}" type="slidenum">
              <a:rPr lang="en-US" smtClean="0"/>
              <a:t>‹#›</a:t>
            </a:fld>
            <a:endParaRPr lang="en-US"/>
          </a:p>
        </p:txBody>
      </p:sp>
    </p:spTree>
    <p:extLst>
      <p:ext uri="{BB962C8B-B14F-4D97-AF65-F5344CB8AC3E}">
        <p14:creationId xmlns:p14="http://schemas.microsoft.com/office/powerpoint/2010/main" val="39217709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شريحة فارغة">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E55269-41AE-4EEE-9803-B53009A7918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11072090" y="62147"/>
            <a:ext cx="1068274" cy="630621"/>
          </a:xfrm>
          <a:prstGeom prst="rect">
            <a:avLst/>
          </a:prstGeom>
        </p:spPr>
      </p:pic>
    </p:spTree>
    <p:custDataLst>
      <p:tags r:id="rId1"/>
    </p:custDataLst>
    <p:extLst>
      <p:ext uri="{BB962C8B-B14F-4D97-AF65-F5344CB8AC3E}">
        <p14:creationId xmlns:p14="http://schemas.microsoft.com/office/powerpoint/2010/main" val="20751243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46E911C-02BA-4866-93DD-6C0607DF42BB}"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6F0A80-568F-4CC2-AF74-573C75F6A2B4}" type="slidenum">
              <a:rPr lang="en-US" smtClean="0"/>
              <a:t>‹#›</a:t>
            </a:fld>
            <a:endParaRPr lang="en-US"/>
          </a:p>
        </p:txBody>
      </p:sp>
    </p:spTree>
    <p:extLst>
      <p:ext uri="{BB962C8B-B14F-4D97-AF65-F5344CB8AC3E}">
        <p14:creationId xmlns:p14="http://schemas.microsoft.com/office/powerpoint/2010/main" val="1590041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46E911C-02BA-4866-93DD-6C0607DF42BB}"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6F0A80-568F-4CC2-AF74-573C75F6A2B4}" type="slidenum">
              <a:rPr lang="en-US" smtClean="0"/>
              <a:t>‹#›</a:t>
            </a:fld>
            <a:endParaRPr lang="en-US"/>
          </a:p>
        </p:txBody>
      </p:sp>
    </p:spTree>
    <p:extLst>
      <p:ext uri="{BB962C8B-B14F-4D97-AF65-F5344CB8AC3E}">
        <p14:creationId xmlns:p14="http://schemas.microsoft.com/office/powerpoint/2010/main" val="2832183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46E911C-02BA-4866-93DD-6C0607DF42BB}"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6F0A80-568F-4CC2-AF74-573C75F6A2B4}" type="slidenum">
              <a:rPr lang="en-US" smtClean="0"/>
              <a:t>‹#›</a:t>
            </a:fld>
            <a:endParaRPr lang="en-US"/>
          </a:p>
        </p:txBody>
      </p:sp>
    </p:spTree>
    <p:extLst>
      <p:ext uri="{BB962C8B-B14F-4D97-AF65-F5344CB8AC3E}">
        <p14:creationId xmlns:p14="http://schemas.microsoft.com/office/powerpoint/2010/main" val="22357461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46E911C-02BA-4866-93DD-6C0607DF42BB}" type="datetimeFigureOut">
              <a:rPr lang="en-US" smtClean="0"/>
              <a:t>2/27/2022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6F0A80-568F-4CC2-AF74-573C75F6A2B4}" type="slidenum">
              <a:rPr lang="en-US" smtClean="0"/>
              <a:t>‹#›</a:t>
            </a:fld>
            <a:endParaRPr lang="en-US"/>
          </a:p>
        </p:txBody>
      </p:sp>
    </p:spTree>
    <p:extLst>
      <p:ext uri="{BB962C8B-B14F-4D97-AF65-F5344CB8AC3E}">
        <p14:creationId xmlns:p14="http://schemas.microsoft.com/office/powerpoint/2010/main" val="1724597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46E911C-02BA-4866-93DD-6C0607DF42BB}" type="datetimeFigureOut">
              <a:rPr lang="en-US" smtClean="0"/>
              <a:t>2/27/2022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6F0A80-568F-4CC2-AF74-573C75F6A2B4}" type="slidenum">
              <a:rPr lang="en-US" smtClean="0"/>
              <a:t>‹#›</a:t>
            </a:fld>
            <a:endParaRPr lang="en-US"/>
          </a:p>
        </p:txBody>
      </p:sp>
    </p:spTree>
    <p:extLst>
      <p:ext uri="{BB962C8B-B14F-4D97-AF65-F5344CB8AC3E}">
        <p14:creationId xmlns:p14="http://schemas.microsoft.com/office/powerpoint/2010/main" val="2983134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6E911C-02BA-4866-93DD-6C0607DF42BB}" type="datetimeFigureOut">
              <a:rPr lang="en-US" smtClean="0"/>
              <a:t>2/27/2022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6F0A80-568F-4CC2-AF74-573C75F6A2B4}" type="slidenum">
              <a:rPr lang="en-US" smtClean="0"/>
              <a:t>‹#›</a:t>
            </a:fld>
            <a:endParaRPr lang="en-US"/>
          </a:p>
        </p:txBody>
      </p:sp>
    </p:spTree>
    <p:extLst>
      <p:ext uri="{BB962C8B-B14F-4D97-AF65-F5344CB8AC3E}">
        <p14:creationId xmlns:p14="http://schemas.microsoft.com/office/powerpoint/2010/main" val="35607554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46E911C-02BA-4866-93DD-6C0607DF42BB}"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6F0A80-568F-4CC2-AF74-573C75F6A2B4}" type="slidenum">
              <a:rPr lang="en-US" smtClean="0"/>
              <a:t>‹#›</a:t>
            </a:fld>
            <a:endParaRPr lang="en-US"/>
          </a:p>
        </p:txBody>
      </p:sp>
    </p:spTree>
    <p:extLst>
      <p:ext uri="{BB962C8B-B14F-4D97-AF65-F5344CB8AC3E}">
        <p14:creationId xmlns:p14="http://schemas.microsoft.com/office/powerpoint/2010/main" val="3696284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46E911C-02BA-4866-93DD-6C0607DF42BB}"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6F0A80-568F-4CC2-AF74-573C75F6A2B4}" type="slidenum">
              <a:rPr lang="en-US" smtClean="0"/>
              <a:t>‹#›</a:t>
            </a:fld>
            <a:endParaRPr lang="en-US"/>
          </a:p>
        </p:txBody>
      </p:sp>
    </p:spTree>
    <p:extLst>
      <p:ext uri="{BB962C8B-B14F-4D97-AF65-F5344CB8AC3E}">
        <p14:creationId xmlns:p14="http://schemas.microsoft.com/office/powerpoint/2010/main" val="2616632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6E911C-02BA-4866-93DD-6C0607DF42BB}" type="datetimeFigureOut">
              <a:rPr lang="en-US" smtClean="0"/>
              <a:t>2/27/2022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6F0A80-568F-4CC2-AF74-573C75F6A2B4}" type="slidenum">
              <a:rPr lang="en-US" smtClean="0"/>
              <a:t>‹#›</a:t>
            </a:fld>
            <a:endParaRPr lang="en-US"/>
          </a:p>
        </p:txBody>
      </p:sp>
    </p:spTree>
    <p:extLst>
      <p:ext uri="{BB962C8B-B14F-4D97-AF65-F5344CB8AC3E}">
        <p14:creationId xmlns:p14="http://schemas.microsoft.com/office/powerpoint/2010/main" val="23411124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2.xml"/><Relationship Id="rId1" Type="http://schemas.openxmlformats.org/officeDocument/2006/relationships/tags" Target="../tags/tag11.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2.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13.svg"/><Relationship Id="rId2" Type="http://schemas.openxmlformats.org/officeDocument/2006/relationships/slideLayout" Target="../slideLayouts/slideLayout12.xml"/><Relationship Id="rId1" Type="http://schemas.openxmlformats.org/officeDocument/2006/relationships/tags" Target="../tags/tag13.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2.xml"/><Relationship Id="rId1" Type="http://schemas.openxmlformats.org/officeDocument/2006/relationships/tags" Target="../tags/tag16.xml"/><Relationship Id="rId5" Type="http://schemas.openxmlformats.org/officeDocument/2006/relationships/hyperlink" Target="http://www.pngall.com/environment-png" TargetMode="Externa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7.xml"/><Relationship Id="rId5" Type="http://schemas.openxmlformats.org/officeDocument/2006/relationships/image" Target="../media/image16.png"/><Relationship Id="rId4" Type="http://schemas.openxmlformats.org/officeDocument/2006/relationships/image" Target="../media/image15.jp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3.xml"/><Relationship Id="rId5" Type="http://schemas.openxmlformats.org/officeDocument/2006/relationships/image" Target="../media/image3.sv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tags" Target="../tags/tag4.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ags" Target="../tags/tag5.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tags" Target="../tags/tag6.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tags" Target="../tags/tag7.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tags" Target="../tags/tag8.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2.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7104F44-91C5-4D40-96E0-2E3B145DBD34}"/>
              </a:ext>
            </a:extLst>
          </p:cNvPr>
          <p:cNvSpPr txBox="1">
            <a:spLocks/>
          </p:cNvSpPr>
          <p:nvPr/>
        </p:nvSpPr>
        <p:spPr>
          <a:xfrm>
            <a:off x="2" y="1863725"/>
            <a:ext cx="12192000" cy="2413000"/>
          </a:xfrm>
          <a:prstGeom prst="rect">
            <a:avLst/>
          </a:prstGeom>
          <a:solidFill>
            <a:srgbClr val="4472C4">
              <a:lumMod val="40000"/>
              <a:lumOff val="60000"/>
            </a:srgbClr>
          </a:solidFill>
          <a:ln>
            <a:solidFill>
              <a:srgbClr val="4472C4">
                <a:lumMod val="40000"/>
                <a:lumOff val="60000"/>
              </a:srgbClr>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gn="ctr">
              <a:defRPr/>
            </a:pPr>
            <a:r>
              <a:rPr lang="ar-SA" sz="8800" dirty="0">
                <a:solidFill>
                  <a:schemeClr val="tx1">
                    <a:lumMod val="65000"/>
                    <a:lumOff val="35000"/>
                  </a:schemeClr>
                </a:solidFill>
              </a:rPr>
              <a:t>نادي بيئَتي</a:t>
            </a:r>
            <a:endParaRPr kumimoji="0" lang="en-US" sz="8800" b="1" i="0" u="none" strike="noStrike" kern="1200" cap="none" spc="0" normalizeH="0" baseline="0" noProof="0" dirty="0">
              <a:ln>
                <a:noFill/>
              </a:ln>
              <a:solidFill>
                <a:schemeClr val="tx1">
                  <a:lumMod val="65000"/>
                  <a:lumOff val="35000"/>
                </a:schemeClr>
              </a:solidFill>
              <a:effectLst/>
              <a:uLnTx/>
              <a:uFillTx/>
              <a:latin typeface="Adobe Arabic"/>
              <a:ea typeface="+mj-ea"/>
              <a:cs typeface="Adobe Arabic"/>
            </a:endParaRPr>
          </a:p>
        </p:txBody>
      </p:sp>
    </p:spTree>
    <p:custDataLst>
      <p:tags r:id="rId1"/>
    </p:custDataLst>
    <p:extLst>
      <p:ext uri="{BB962C8B-B14F-4D97-AF65-F5344CB8AC3E}">
        <p14:creationId xmlns:p14="http://schemas.microsoft.com/office/powerpoint/2010/main" val="3389793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1C667AA-E661-4986-82B3-C23F502E667F}"/>
              </a:ext>
            </a:extLst>
          </p:cNvPr>
          <p:cNvSpPr txBox="1"/>
          <p:nvPr/>
        </p:nvSpPr>
        <p:spPr>
          <a:xfrm>
            <a:off x="0" y="731520"/>
            <a:ext cx="12192000" cy="640080"/>
          </a:xfrm>
          <a:prstGeom prst="rect">
            <a:avLst/>
          </a:prstGeom>
          <a:solidFill>
            <a:srgbClr val="658DCD"/>
          </a:solidFill>
          <a:ln>
            <a:noFill/>
          </a:ln>
        </p:spPr>
        <p:txBody>
          <a:bodyPr vert="horz" lIns="0" tIns="0" rIns="640080" bIns="0" rtlCol="0" anchor="ctr" anchorCtr="0">
            <a:noAutofit/>
          </a:bodyPr>
          <a:lstStyle>
            <a:defPPr>
              <a:defRPr lang="en-US"/>
            </a:defPPr>
            <a:lvl1pPr indent="0" algn="r" rtl="1">
              <a:lnSpc>
                <a:spcPct val="100000"/>
              </a:lnSpc>
              <a:spcBef>
                <a:spcPts val="0"/>
              </a:spcBef>
              <a:buFont typeface="Arial" panose="020B0604020202020204" pitchFamily="34" charset="0"/>
              <a:buNone/>
              <a:defRPr sz="3200" b="1">
                <a:solidFill>
                  <a:schemeClr val="bg1"/>
                </a:solidFill>
                <a:latin typeface="Adobe Arabic" panose="02040503050201090203" pitchFamily="18" charset="-78"/>
                <a:cs typeface="Adobe Arabic" panose="0204050305020109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ar-LB" sz="3600" dirty="0">
                <a:solidFill>
                  <a:prstClr val="white"/>
                </a:solidFill>
              </a:rPr>
              <a:t>أُصْغي مَرَّةً ثانِيَةً إِلى النَّصِّ:</a:t>
            </a:r>
          </a:p>
        </p:txBody>
      </p:sp>
      <p:pic>
        <p:nvPicPr>
          <p:cNvPr id="8" name="Graphic 6">
            <a:extLst>
              <a:ext uri="{FF2B5EF4-FFF2-40B4-BE49-F238E27FC236}">
                <a16:creationId xmlns:a16="http://schemas.microsoft.com/office/drawing/2014/main" id="{2CAFDC56-93ED-4079-9A90-D88791D6D0BE}"/>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234162" y="1976283"/>
            <a:ext cx="5723676" cy="3971407"/>
          </a:xfrm>
          <a:prstGeom prst="rect">
            <a:avLst/>
          </a:prstGeom>
        </p:spPr>
      </p:pic>
    </p:spTree>
    <p:custDataLst>
      <p:tags r:id="rId1"/>
    </p:custDataLst>
    <p:extLst>
      <p:ext uri="{BB962C8B-B14F-4D97-AF65-F5344CB8AC3E}">
        <p14:creationId xmlns:p14="http://schemas.microsoft.com/office/powerpoint/2010/main" val="29214985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
          <p:cNvSpPr/>
          <p:nvPr/>
        </p:nvSpPr>
        <p:spPr>
          <a:xfrm>
            <a:off x="8392368" y="1600756"/>
            <a:ext cx="2273973" cy="564387"/>
          </a:xfrm>
          <a:prstGeom prst="rect">
            <a:avLst/>
          </a:prstGeom>
          <a:noFill/>
          <a:ln w="3175">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LB" sz="2800" dirty="0">
                <a:solidFill>
                  <a:schemeClr val="tx1">
                    <a:lumMod val="65000"/>
                    <a:lumOff val="35000"/>
                  </a:schemeClr>
                </a:solidFill>
                <a:cs typeface="Adobe Arabic" panose="02040503050201020203" pitchFamily="18" charset="-78"/>
              </a:rPr>
              <a:t>أُسْبوعُ الْبيئَةِ. </a:t>
            </a:r>
            <a:endParaRPr lang="en-US" sz="2800" dirty="0">
              <a:solidFill>
                <a:schemeClr val="tx1">
                  <a:lumMod val="65000"/>
                  <a:lumOff val="35000"/>
                </a:schemeClr>
              </a:solidFill>
            </a:endParaRPr>
          </a:p>
        </p:txBody>
      </p:sp>
      <p:sp>
        <p:nvSpPr>
          <p:cNvPr id="15" name="2">
            <a:extLst>
              <a:ext uri="{FF2B5EF4-FFF2-40B4-BE49-F238E27FC236}">
                <a16:creationId xmlns:a16="http://schemas.microsoft.com/office/drawing/2014/main" id="{53EAE5AD-AE1C-485B-B8E5-08147D96DC70}"/>
              </a:ext>
            </a:extLst>
          </p:cNvPr>
          <p:cNvSpPr/>
          <p:nvPr/>
        </p:nvSpPr>
        <p:spPr>
          <a:xfrm>
            <a:off x="4891694" y="1600758"/>
            <a:ext cx="2273973" cy="564386"/>
          </a:xfrm>
          <a:prstGeom prst="rect">
            <a:avLst/>
          </a:prstGeom>
          <a:noFill/>
          <a:ln w="3175">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2800" b="0" i="0" u="none" strike="noStrike" kern="1200" cap="none" spc="0" normalizeH="0" baseline="0" noProof="0" dirty="0">
                <a:ln>
                  <a:noFill/>
                </a:ln>
                <a:solidFill>
                  <a:prstClr val="black">
                    <a:lumMod val="65000"/>
                    <a:lumOff val="35000"/>
                  </a:prstClr>
                </a:solidFill>
                <a:effectLst/>
                <a:uLnTx/>
                <a:uFillTx/>
                <a:latin typeface="Adobe Arabic" panose="02040503050201090203" pitchFamily="18" charset="-78"/>
                <a:ea typeface="+mn-ea"/>
                <a:cs typeface="Adobe Arabic" panose="02040503050201090203" pitchFamily="18" charset="-78"/>
              </a:rPr>
              <a:t>زَرَعوا شُجَيْراتٍ. </a:t>
            </a:r>
            <a:endParaRPr kumimoji="0" lang="en-US" sz="2800" b="0" i="0" u="none" strike="noStrike" kern="1200" cap="none" spc="0" normalizeH="0" baseline="0" noProof="0" dirty="0">
              <a:ln>
                <a:noFill/>
              </a:ln>
              <a:solidFill>
                <a:prstClr val="black">
                  <a:lumMod val="65000"/>
                  <a:lumOff val="35000"/>
                </a:prstClr>
              </a:solidFill>
              <a:effectLst/>
              <a:uLnTx/>
              <a:uFillTx/>
              <a:latin typeface="Adobe Arabic" panose="02040503050201090203" pitchFamily="18" charset="-78"/>
              <a:ea typeface="+mn-ea"/>
              <a:cs typeface="Adobe Arabic" panose="02040503050201090203" pitchFamily="18" charset="-78"/>
            </a:endParaRPr>
          </a:p>
        </p:txBody>
      </p:sp>
      <p:sp>
        <p:nvSpPr>
          <p:cNvPr id="16" name="3">
            <a:extLst>
              <a:ext uri="{FF2B5EF4-FFF2-40B4-BE49-F238E27FC236}">
                <a16:creationId xmlns:a16="http://schemas.microsoft.com/office/drawing/2014/main" id="{A2F19BF0-2BC7-4D3F-8296-56C6E1295EE8}"/>
              </a:ext>
            </a:extLst>
          </p:cNvPr>
          <p:cNvSpPr/>
          <p:nvPr/>
        </p:nvSpPr>
        <p:spPr>
          <a:xfrm>
            <a:off x="1522131" y="1605621"/>
            <a:ext cx="2142863" cy="564386"/>
          </a:xfrm>
          <a:prstGeom prst="rect">
            <a:avLst/>
          </a:prstGeom>
          <a:noFill/>
          <a:ln w="3175">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2800" b="0" i="0" u="none" strike="noStrike" kern="1200" cap="none" spc="0" normalizeH="0" baseline="0" noProof="0" dirty="0">
                <a:ln>
                  <a:noFill/>
                </a:ln>
                <a:solidFill>
                  <a:prstClr val="black">
                    <a:lumMod val="65000"/>
                    <a:lumOff val="35000"/>
                  </a:prstClr>
                </a:solidFill>
                <a:effectLst/>
                <a:uLnTx/>
                <a:uFillTx/>
                <a:latin typeface="Adobe Arabic" panose="02040503050201090203" pitchFamily="18" charset="-78"/>
                <a:ea typeface="+mn-ea"/>
                <a:cs typeface="Adobe Arabic" panose="02040503050201090203" pitchFamily="18" charset="-78"/>
              </a:rPr>
              <a:t>فَرَزوا النُّفاياتِ.</a:t>
            </a:r>
          </a:p>
        </p:txBody>
      </p:sp>
      <p:sp>
        <p:nvSpPr>
          <p:cNvPr id="17" name="5">
            <a:extLst>
              <a:ext uri="{FF2B5EF4-FFF2-40B4-BE49-F238E27FC236}">
                <a16:creationId xmlns:a16="http://schemas.microsoft.com/office/drawing/2014/main" id="{79D47BDC-942D-489F-ABA3-F1B22A6BDF7F}"/>
              </a:ext>
            </a:extLst>
          </p:cNvPr>
          <p:cNvSpPr/>
          <p:nvPr/>
        </p:nvSpPr>
        <p:spPr>
          <a:xfrm>
            <a:off x="3201814" y="2528422"/>
            <a:ext cx="2142863" cy="558589"/>
          </a:xfrm>
          <a:prstGeom prst="rect">
            <a:avLst/>
          </a:prstGeom>
          <a:noFill/>
          <a:ln w="3175">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2800" b="0" i="0" u="none" strike="noStrike" kern="1200" cap="none" spc="0" normalizeH="0" baseline="0" noProof="0" dirty="0">
                <a:ln>
                  <a:noFill/>
                </a:ln>
                <a:solidFill>
                  <a:prstClr val="black">
                    <a:lumMod val="65000"/>
                    <a:lumOff val="35000"/>
                  </a:prstClr>
                </a:solidFill>
                <a:effectLst/>
                <a:uLnTx/>
                <a:uFillTx/>
                <a:latin typeface="Adobe Arabic" panose="02040503050201090203" pitchFamily="18" charset="-78"/>
                <a:ea typeface="+mn-ea"/>
                <a:cs typeface="Adobe Arabic" panose="02040503050201090203" pitchFamily="18" charset="-78"/>
              </a:rPr>
              <a:t>كان يَوْمًا ناجِحًا.</a:t>
            </a:r>
          </a:p>
        </p:txBody>
      </p:sp>
      <p:sp>
        <p:nvSpPr>
          <p:cNvPr id="18" name="4">
            <a:extLst>
              <a:ext uri="{FF2B5EF4-FFF2-40B4-BE49-F238E27FC236}">
                <a16:creationId xmlns:a16="http://schemas.microsoft.com/office/drawing/2014/main" id="{2B9DD3BD-FE1B-45CD-ABB2-F01B6A657689}"/>
              </a:ext>
            </a:extLst>
          </p:cNvPr>
          <p:cNvSpPr/>
          <p:nvPr/>
        </p:nvSpPr>
        <p:spPr>
          <a:xfrm>
            <a:off x="6678680" y="2526874"/>
            <a:ext cx="2281335" cy="558589"/>
          </a:xfrm>
          <a:prstGeom prst="rect">
            <a:avLst/>
          </a:prstGeom>
          <a:noFill/>
          <a:ln w="3175">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2800" b="0" i="0" u="none" strike="noStrike" kern="1200" cap="none" spc="0" normalizeH="0" baseline="0" noProof="0" dirty="0">
                <a:ln>
                  <a:noFill/>
                </a:ln>
                <a:solidFill>
                  <a:prstClr val="black">
                    <a:lumMod val="65000"/>
                    <a:lumOff val="35000"/>
                  </a:prstClr>
                </a:solidFill>
                <a:effectLst/>
                <a:uLnTx/>
                <a:uFillTx/>
                <a:latin typeface="Adobe Arabic" panose="02040503050201090203" pitchFamily="18" charset="-78"/>
                <a:ea typeface="+mn-ea"/>
                <a:cs typeface="Adobe Arabic" panose="02040503050201090203" pitchFamily="18" charset="-78"/>
              </a:rPr>
              <a:t>حَصَلوا عَلى ميدالِيَّةٍ. </a:t>
            </a:r>
          </a:p>
        </p:txBody>
      </p:sp>
      <p:sp>
        <p:nvSpPr>
          <p:cNvPr id="9" name="TextBox 8">
            <a:extLst>
              <a:ext uri="{FF2B5EF4-FFF2-40B4-BE49-F238E27FC236}">
                <a16:creationId xmlns:a16="http://schemas.microsoft.com/office/drawing/2014/main" id="{E1C667AA-E661-4986-82B3-C23F502E667F}"/>
              </a:ext>
            </a:extLst>
          </p:cNvPr>
          <p:cNvSpPr txBox="1"/>
          <p:nvPr/>
        </p:nvSpPr>
        <p:spPr>
          <a:xfrm>
            <a:off x="0" y="735992"/>
            <a:ext cx="12192000" cy="640080"/>
          </a:xfrm>
          <a:prstGeom prst="rect">
            <a:avLst/>
          </a:prstGeom>
          <a:solidFill>
            <a:srgbClr val="658DCD"/>
          </a:solidFill>
          <a:ln>
            <a:noFill/>
          </a:ln>
        </p:spPr>
        <p:txBody>
          <a:bodyPr vert="horz" lIns="0" tIns="0" rIns="640080" bIns="0" rtlCol="0" anchor="ctr" anchorCtr="0">
            <a:noAutofit/>
          </a:bodyPr>
          <a:lstStyle>
            <a:defPPr>
              <a:defRPr lang="en-US"/>
            </a:defPPr>
            <a:lvl1pPr indent="0" algn="r" rtl="1">
              <a:lnSpc>
                <a:spcPct val="100000"/>
              </a:lnSpc>
              <a:spcBef>
                <a:spcPts val="0"/>
              </a:spcBef>
              <a:buFont typeface="Arial" panose="020B0604020202020204" pitchFamily="34" charset="0"/>
              <a:buNone/>
              <a:defRPr sz="3200" b="1">
                <a:solidFill>
                  <a:schemeClr val="bg1"/>
                </a:solidFill>
                <a:latin typeface="Adobe Arabic" panose="02040503050201090203" pitchFamily="18" charset="-78"/>
                <a:cs typeface="Adobe Arabic" panose="0204050305020109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r" defTabSz="914400" rtl="1" eaLnBrk="1" fontAlgn="auto" latinLnBrk="0" hangingPunct="1">
              <a:lnSpc>
                <a:spcPct val="100000"/>
              </a:lnSpc>
              <a:spcBef>
                <a:spcPts val="0"/>
              </a:spcBef>
              <a:spcAft>
                <a:spcPts val="0"/>
              </a:spcAft>
              <a:buClrTx/>
              <a:buSzTx/>
              <a:buFont typeface="Arial" panose="020B0604020202020204" pitchFamily="34" charset="0"/>
              <a:buNone/>
              <a:tabLst/>
              <a:defRPr/>
            </a:pPr>
            <a:r>
              <a:rPr kumimoji="0" lang="ar-LB" sz="3600" b="1" i="0" u="none" strike="noStrike" kern="1200" cap="none" spc="0" normalizeH="0" baseline="0" noProof="0" dirty="0">
                <a:ln>
                  <a:noFill/>
                </a:ln>
                <a:solidFill>
                  <a:prstClr val="white"/>
                </a:solidFill>
                <a:effectLst/>
                <a:uLnTx/>
                <a:uFillTx/>
                <a:latin typeface="Adobe Arabic" panose="02040503050201090203" pitchFamily="18" charset="-78"/>
                <a:ea typeface="+mn-ea"/>
                <a:cs typeface="Adobe Arabic" panose="02040503050201090203" pitchFamily="18" charset="-78"/>
              </a:rPr>
              <a:t>أَكْتُبُ الْعِبارَةَ في الْعَمودِ الْمُناسِبِ:</a:t>
            </a:r>
            <a:endParaRPr kumimoji="0" lang="en-US" sz="3600" b="1" i="0" u="none" strike="noStrike" kern="1200" cap="none" spc="0" normalizeH="0" baseline="0" noProof="0" dirty="0">
              <a:ln>
                <a:noFill/>
              </a:ln>
              <a:solidFill>
                <a:prstClr val="white"/>
              </a:solidFill>
              <a:effectLst/>
              <a:uLnTx/>
              <a:uFillTx/>
              <a:latin typeface="Adobe Arabic" panose="02040503050201090203" pitchFamily="18" charset="-78"/>
              <a:ea typeface="+mn-ea"/>
              <a:cs typeface="Adobe Arabic" panose="02040503050201090203" pitchFamily="18" charset="-78"/>
            </a:endParaRPr>
          </a:p>
        </p:txBody>
      </p:sp>
      <p:grpSp>
        <p:nvGrpSpPr>
          <p:cNvPr id="11" name="Group 10"/>
          <p:cNvGrpSpPr/>
          <p:nvPr/>
        </p:nvGrpSpPr>
        <p:grpSpPr>
          <a:xfrm>
            <a:off x="7961376" y="3638775"/>
            <a:ext cx="3632402" cy="2304241"/>
            <a:chOff x="5970219" y="3419770"/>
            <a:chExt cx="4782312" cy="2804803"/>
          </a:xfrm>
        </p:grpSpPr>
        <p:sp>
          <p:nvSpPr>
            <p:cNvPr id="12" name="Rectangle 11">
              <a:extLst>
                <a:ext uri="{FF2B5EF4-FFF2-40B4-BE49-F238E27FC236}">
                  <a16:creationId xmlns:a16="http://schemas.microsoft.com/office/drawing/2014/main" id="{DDCB7A61-94B8-4B52-B061-C1EC1C074C09}"/>
                </a:ext>
              </a:extLst>
            </p:cNvPr>
            <p:cNvSpPr/>
            <p:nvPr/>
          </p:nvSpPr>
          <p:spPr>
            <a:xfrm>
              <a:off x="5970219" y="3419770"/>
              <a:ext cx="4782312" cy="914400"/>
            </a:xfrm>
            <a:prstGeom prst="rect">
              <a:avLst/>
            </a:prstGeom>
            <a:solidFill>
              <a:srgbClr val="9DC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 </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ما مُناسَبَةُ اجْتِماعِ الرِّفاقِ؟</a:t>
              </a:r>
              <a:endParaRPr kumimoji="0" lang="en-US" sz="3600" b="1"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3600" b="1"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13" name="Rectangle 12">
              <a:extLst>
                <a:ext uri="{FF2B5EF4-FFF2-40B4-BE49-F238E27FC236}">
                  <a16:creationId xmlns:a16="http://schemas.microsoft.com/office/drawing/2014/main" id="{F8692B00-1269-46E3-98D1-9BF0685C47DE}"/>
                </a:ext>
              </a:extLst>
            </p:cNvPr>
            <p:cNvSpPr/>
            <p:nvPr/>
          </p:nvSpPr>
          <p:spPr>
            <a:xfrm>
              <a:off x="5970219" y="4395773"/>
              <a:ext cx="4779024" cy="1828800"/>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LB" altLang="en-US" sz="3600" b="1" i="0" u="none" strike="noStrike" kern="1200" cap="none" spc="0" normalizeH="0" baseline="0" noProof="0" dirty="0">
                <a:ln>
                  <a:noFill/>
                </a:ln>
                <a:solidFill>
                  <a:prstClr val="black">
                    <a:lumMod val="65000"/>
                    <a:lumOff val="35000"/>
                  </a:prstClr>
                </a:solidFill>
                <a:effectLst/>
                <a:uLnTx/>
                <a:uFillTx/>
                <a:latin typeface="Adobe Arabic" panose="02040503050201090203" pitchFamily="18" charset="-78"/>
                <a:ea typeface="+mn-ea"/>
                <a:cs typeface="Adobe Arabic" panose="02040503050201090203" pitchFamily="18" charset="-78"/>
              </a:endParaRPr>
            </a:p>
          </p:txBody>
        </p:sp>
      </p:grpSp>
      <p:grpSp>
        <p:nvGrpSpPr>
          <p:cNvPr id="19" name="Group 18"/>
          <p:cNvGrpSpPr/>
          <p:nvPr/>
        </p:nvGrpSpPr>
        <p:grpSpPr>
          <a:xfrm>
            <a:off x="4247658" y="3638775"/>
            <a:ext cx="3696683" cy="2304241"/>
            <a:chOff x="6122619" y="3572170"/>
            <a:chExt cx="4782312" cy="2804803"/>
          </a:xfrm>
        </p:grpSpPr>
        <p:sp>
          <p:nvSpPr>
            <p:cNvPr id="20" name="Rectangle 19">
              <a:extLst>
                <a:ext uri="{FF2B5EF4-FFF2-40B4-BE49-F238E27FC236}">
                  <a16:creationId xmlns:a16="http://schemas.microsoft.com/office/drawing/2014/main" id="{DDCB7A61-94B8-4B52-B061-C1EC1C074C09}"/>
                </a:ext>
              </a:extLst>
            </p:cNvPr>
            <p:cNvSpPr/>
            <p:nvPr/>
          </p:nvSpPr>
          <p:spPr>
            <a:xfrm>
              <a:off x="6122619" y="3572170"/>
              <a:ext cx="4782312" cy="914400"/>
            </a:xfrm>
            <a:prstGeom prst="rect">
              <a:avLst/>
            </a:prstGeom>
            <a:solidFill>
              <a:srgbClr val="9DC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 </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ما الَّذي قامَ بِهِ الرِّفاقُ؟</a:t>
              </a:r>
            </a:p>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3600" b="1"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21" name="Rectangle 20">
              <a:extLst>
                <a:ext uri="{FF2B5EF4-FFF2-40B4-BE49-F238E27FC236}">
                  <a16:creationId xmlns:a16="http://schemas.microsoft.com/office/drawing/2014/main" id="{F8692B00-1269-46E3-98D1-9BF0685C47DE}"/>
                </a:ext>
              </a:extLst>
            </p:cNvPr>
            <p:cNvSpPr/>
            <p:nvPr/>
          </p:nvSpPr>
          <p:spPr>
            <a:xfrm>
              <a:off x="6122619" y="4548173"/>
              <a:ext cx="4779024" cy="1828800"/>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LB" altLang="en-US" sz="3600" b="1" i="0" u="none" strike="noStrike" kern="1200" cap="none" spc="0" normalizeH="0" baseline="0" noProof="0" dirty="0">
                <a:ln>
                  <a:noFill/>
                </a:ln>
                <a:solidFill>
                  <a:prstClr val="black">
                    <a:lumMod val="65000"/>
                    <a:lumOff val="35000"/>
                  </a:prstClr>
                </a:solidFill>
                <a:effectLst/>
                <a:uLnTx/>
                <a:uFillTx/>
                <a:latin typeface="Adobe Arabic" panose="02040503050201090203" pitchFamily="18" charset="-78"/>
                <a:ea typeface="+mn-ea"/>
                <a:cs typeface="Adobe Arabic" panose="02040503050201090203" pitchFamily="18" charset="-78"/>
              </a:endParaRPr>
            </a:p>
          </p:txBody>
        </p:sp>
      </p:grpSp>
      <p:grpSp>
        <p:nvGrpSpPr>
          <p:cNvPr id="22" name="Group 21"/>
          <p:cNvGrpSpPr/>
          <p:nvPr/>
        </p:nvGrpSpPr>
        <p:grpSpPr>
          <a:xfrm>
            <a:off x="573024" y="3638775"/>
            <a:ext cx="3645408" cy="2304241"/>
            <a:chOff x="585419" y="3358167"/>
            <a:chExt cx="4782312" cy="2804803"/>
          </a:xfrm>
        </p:grpSpPr>
        <p:sp>
          <p:nvSpPr>
            <p:cNvPr id="23" name="Rectangle 22">
              <a:extLst>
                <a:ext uri="{FF2B5EF4-FFF2-40B4-BE49-F238E27FC236}">
                  <a16:creationId xmlns:a16="http://schemas.microsoft.com/office/drawing/2014/main" id="{DDCB7A61-94B8-4B52-B061-C1EC1C074C09}"/>
                </a:ext>
              </a:extLst>
            </p:cNvPr>
            <p:cNvSpPr/>
            <p:nvPr/>
          </p:nvSpPr>
          <p:spPr>
            <a:xfrm>
              <a:off x="585419" y="3358167"/>
              <a:ext cx="4782312" cy="914400"/>
            </a:xfrm>
            <a:prstGeom prst="rect">
              <a:avLst/>
            </a:prstGeom>
            <a:solidFill>
              <a:srgbClr val="9DC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3600" b="1"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ما كانَتْ النَّتيجَةُ؟</a:t>
              </a:r>
            </a:p>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3600" b="1"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24" name="Rectangle 23">
              <a:extLst>
                <a:ext uri="{FF2B5EF4-FFF2-40B4-BE49-F238E27FC236}">
                  <a16:creationId xmlns:a16="http://schemas.microsoft.com/office/drawing/2014/main" id="{F8692B00-1269-46E3-98D1-9BF0685C47DE}"/>
                </a:ext>
              </a:extLst>
            </p:cNvPr>
            <p:cNvSpPr/>
            <p:nvPr/>
          </p:nvSpPr>
          <p:spPr>
            <a:xfrm>
              <a:off x="585419" y="4334170"/>
              <a:ext cx="4779024" cy="1828800"/>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LB" altLang="en-US" sz="3600" b="1" i="0" u="none" strike="noStrike" kern="1200" cap="none" spc="0" normalizeH="0" baseline="0" noProof="0" dirty="0">
                <a:ln>
                  <a:noFill/>
                </a:ln>
                <a:solidFill>
                  <a:prstClr val="black">
                    <a:lumMod val="65000"/>
                    <a:lumOff val="35000"/>
                  </a:prstClr>
                </a:solidFill>
                <a:effectLst/>
                <a:uLnTx/>
                <a:uFillTx/>
                <a:latin typeface="Adobe Arabic" panose="02040503050201090203" pitchFamily="18" charset="-78"/>
                <a:ea typeface="+mn-ea"/>
                <a:cs typeface="Adobe Arabic" panose="02040503050201090203" pitchFamily="18" charset="-78"/>
              </a:endParaRPr>
            </a:p>
          </p:txBody>
        </p:sp>
      </p:grpSp>
      <p:sp>
        <p:nvSpPr>
          <p:cNvPr id="25" name="R1"/>
          <p:cNvSpPr/>
          <p:nvPr/>
        </p:nvSpPr>
        <p:spPr>
          <a:xfrm>
            <a:off x="9305239" y="4471732"/>
            <a:ext cx="2273973" cy="787255"/>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marR="0" lvl="0" indent="0" algn="r" defTabSz="914400" rtl="1" eaLnBrk="1" fontAlgn="auto" latinLnBrk="0" hangingPunct="1">
              <a:lnSpc>
                <a:spcPct val="100000"/>
              </a:lnSpc>
              <a:spcBef>
                <a:spcPts val="0"/>
              </a:spcBef>
              <a:spcAft>
                <a:spcPts val="0"/>
              </a:spcAft>
              <a:buClrTx/>
              <a:buSzTx/>
              <a:buFontTx/>
              <a:buNone/>
              <a:tabLst/>
              <a:defRPr/>
            </a:pPr>
            <a:r>
              <a:rPr kumimoji="0" lang="ar-LB" sz="2800" b="0" i="0" u="none" strike="noStrike" kern="1200" cap="none" spc="0" normalizeH="0" baseline="0" noProof="0" dirty="0">
                <a:ln>
                  <a:noFill/>
                </a:ln>
                <a:solidFill>
                  <a:prstClr val="black">
                    <a:lumMod val="65000"/>
                    <a:lumOff val="35000"/>
                  </a:prstClr>
                </a:solidFill>
                <a:effectLst/>
                <a:uLnTx/>
                <a:uFillTx/>
                <a:latin typeface="Adobe Arabic" panose="02040503050201090203" pitchFamily="18" charset="-78"/>
                <a:ea typeface="+mn-ea"/>
                <a:cs typeface="Adobe Arabic" panose="02040503050201090203" pitchFamily="18" charset="-78"/>
              </a:rPr>
              <a:t>أُسْبوعُ الْبيئَةِ. </a:t>
            </a:r>
            <a:endParaRPr kumimoji="0" lang="en-US" sz="2800" b="0" i="0" u="none" strike="noStrike" kern="1200" cap="none" spc="0" normalizeH="0" baseline="0" noProof="0" dirty="0">
              <a:ln>
                <a:noFill/>
              </a:ln>
              <a:solidFill>
                <a:prstClr val="black">
                  <a:lumMod val="65000"/>
                  <a:lumOff val="35000"/>
                </a:prstClr>
              </a:solidFill>
              <a:effectLst/>
              <a:uLnTx/>
              <a:uFillTx/>
              <a:latin typeface="Adobe Arabic" panose="02040503050201090203" pitchFamily="18" charset="-78"/>
              <a:ea typeface="+mn-ea"/>
              <a:cs typeface="Adobe Arabic" panose="02040503050201090203" pitchFamily="18" charset="-78"/>
            </a:endParaRPr>
          </a:p>
        </p:txBody>
      </p:sp>
      <p:sp>
        <p:nvSpPr>
          <p:cNvPr id="26" name="R2">
            <a:extLst>
              <a:ext uri="{FF2B5EF4-FFF2-40B4-BE49-F238E27FC236}">
                <a16:creationId xmlns:a16="http://schemas.microsoft.com/office/drawing/2014/main" id="{53EAE5AD-AE1C-485B-B8E5-08147D96DC70}"/>
              </a:ext>
            </a:extLst>
          </p:cNvPr>
          <p:cNvSpPr/>
          <p:nvPr/>
        </p:nvSpPr>
        <p:spPr>
          <a:xfrm>
            <a:off x="5648348" y="4471732"/>
            <a:ext cx="2273973" cy="787255"/>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marR="0" lvl="0" indent="0" algn="r" defTabSz="914400" rtl="1" eaLnBrk="1" fontAlgn="auto" latinLnBrk="0" hangingPunct="1">
              <a:lnSpc>
                <a:spcPct val="100000"/>
              </a:lnSpc>
              <a:spcBef>
                <a:spcPts val="0"/>
              </a:spcBef>
              <a:spcAft>
                <a:spcPts val="0"/>
              </a:spcAft>
              <a:buClrTx/>
              <a:buSzTx/>
              <a:buFontTx/>
              <a:buNone/>
              <a:tabLst/>
              <a:defRPr/>
            </a:pPr>
            <a:r>
              <a:rPr kumimoji="0" lang="ar-LB" sz="2800" b="0" i="0" u="none" strike="noStrike" kern="1200" cap="none" spc="0" normalizeH="0" baseline="0" noProof="0" dirty="0">
                <a:ln>
                  <a:noFill/>
                </a:ln>
                <a:solidFill>
                  <a:prstClr val="black">
                    <a:lumMod val="65000"/>
                    <a:lumOff val="35000"/>
                  </a:prstClr>
                </a:solidFill>
                <a:effectLst/>
                <a:uLnTx/>
                <a:uFillTx/>
                <a:latin typeface="Adobe Arabic" panose="02040503050201090203" pitchFamily="18" charset="-78"/>
                <a:ea typeface="+mn-ea"/>
                <a:cs typeface="Adobe Arabic" panose="02040503050201090203" pitchFamily="18" charset="-78"/>
              </a:rPr>
              <a:t>زَرَعوا شُجَيْراتٍ. </a:t>
            </a:r>
            <a:endParaRPr kumimoji="0" lang="en-US" sz="2800" b="0" i="0" u="none" strike="noStrike" kern="1200" cap="none" spc="0" normalizeH="0" baseline="0" noProof="0" dirty="0">
              <a:ln>
                <a:noFill/>
              </a:ln>
              <a:solidFill>
                <a:prstClr val="black">
                  <a:lumMod val="65000"/>
                  <a:lumOff val="35000"/>
                </a:prstClr>
              </a:solidFill>
              <a:effectLst/>
              <a:uLnTx/>
              <a:uFillTx/>
              <a:latin typeface="Adobe Arabic" panose="02040503050201090203" pitchFamily="18" charset="-78"/>
              <a:ea typeface="+mn-ea"/>
              <a:cs typeface="Adobe Arabic" panose="02040503050201090203" pitchFamily="18" charset="-78"/>
            </a:endParaRPr>
          </a:p>
        </p:txBody>
      </p:sp>
      <p:sp>
        <p:nvSpPr>
          <p:cNvPr id="27" name="R3">
            <a:extLst>
              <a:ext uri="{FF2B5EF4-FFF2-40B4-BE49-F238E27FC236}">
                <a16:creationId xmlns:a16="http://schemas.microsoft.com/office/drawing/2014/main" id="{A2F19BF0-2BC7-4D3F-8296-56C6E1295EE8}"/>
              </a:ext>
            </a:extLst>
          </p:cNvPr>
          <p:cNvSpPr/>
          <p:nvPr/>
        </p:nvSpPr>
        <p:spPr>
          <a:xfrm>
            <a:off x="5779454" y="5135550"/>
            <a:ext cx="2142863" cy="787255"/>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marR="0" lvl="0" indent="0" algn="r" defTabSz="914400" rtl="1" eaLnBrk="1" fontAlgn="auto" latinLnBrk="0" hangingPunct="1">
              <a:lnSpc>
                <a:spcPct val="100000"/>
              </a:lnSpc>
              <a:spcBef>
                <a:spcPts val="0"/>
              </a:spcBef>
              <a:spcAft>
                <a:spcPts val="0"/>
              </a:spcAft>
              <a:buClrTx/>
              <a:buSzTx/>
              <a:buFontTx/>
              <a:buNone/>
              <a:tabLst/>
              <a:defRPr/>
            </a:pPr>
            <a:r>
              <a:rPr kumimoji="0" lang="ar-LB" sz="2800" b="0" i="0" u="none" strike="noStrike" kern="1200" cap="none" spc="0" normalizeH="0" baseline="0" noProof="0" dirty="0">
                <a:ln>
                  <a:noFill/>
                </a:ln>
                <a:solidFill>
                  <a:prstClr val="black">
                    <a:lumMod val="65000"/>
                    <a:lumOff val="35000"/>
                  </a:prstClr>
                </a:solidFill>
                <a:effectLst/>
                <a:uLnTx/>
                <a:uFillTx/>
                <a:latin typeface="Adobe Arabic" panose="02040503050201090203" pitchFamily="18" charset="-78"/>
                <a:ea typeface="+mn-ea"/>
                <a:cs typeface="Adobe Arabic" panose="02040503050201090203" pitchFamily="18" charset="-78"/>
              </a:rPr>
              <a:t>فَرَزوا النُّفاياتِ.</a:t>
            </a:r>
          </a:p>
        </p:txBody>
      </p:sp>
      <p:sp>
        <p:nvSpPr>
          <p:cNvPr id="28" name="R5">
            <a:extLst>
              <a:ext uri="{FF2B5EF4-FFF2-40B4-BE49-F238E27FC236}">
                <a16:creationId xmlns:a16="http://schemas.microsoft.com/office/drawing/2014/main" id="{79D47BDC-942D-489F-ABA3-F1B22A6BDF7F}"/>
              </a:ext>
            </a:extLst>
          </p:cNvPr>
          <p:cNvSpPr/>
          <p:nvPr/>
        </p:nvSpPr>
        <p:spPr>
          <a:xfrm>
            <a:off x="2062549" y="5155761"/>
            <a:ext cx="2142863" cy="787255"/>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marR="0" lvl="0" indent="0" algn="r" defTabSz="914400" rtl="1" eaLnBrk="1" fontAlgn="auto" latinLnBrk="0" hangingPunct="1">
              <a:lnSpc>
                <a:spcPct val="100000"/>
              </a:lnSpc>
              <a:spcBef>
                <a:spcPts val="0"/>
              </a:spcBef>
              <a:spcAft>
                <a:spcPts val="0"/>
              </a:spcAft>
              <a:buClrTx/>
              <a:buSzTx/>
              <a:buFontTx/>
              <a:buNone/>
              <a:tabLst/>
              <a:defRPr/>
            </a:pPr>
            <a:r>
              <a:rPr kumimoji="0" lang="ar-LB" sz="2800" b="0" i="0" u="none" strike="noStrike" kern="1200" cap="none" spc="0" normalizeH="0" baseline="0" noProof="0" dirty="0">
                <a:ln>
                  <a:noFill/>
                </a:ln>
                <a:solidFill>
                  <a:prstClr val="black">
                    <a:lumMod val="65000"/>
                    <a:lumOff val="35000"/>
                  </a:prstClr>
                </a:solidFill>
                <a:effectLst/>
                <a:uLnTx/>
                <a:uFillTx/>
                <a:latin typeface="Adobe Arabic" panose="02040503050201090203" pitchFamily="18" charset="-78"/>
                <a:ea typeface="+mn-ea"/>
                <a:cs typeface="Adobe Arabic" panose="02040503050201090203" pitchFamily="18" charset="-78"/>
              </a:rPr>
              <a:t>كان يَوْمًا ناجِحًا.</a:t>
            </a:r>
          </a:p>
        </p:txBody>
      </p:sp>
      <p:sp>
        <p:nvSpPr>
          <p:cNvPr id="29" name="r4">
            <a:extLst>
              <a:ext uri="{FF2B5EF4-FFF2-40B4-BE49-F238E27FC236}">
                <a16:creationId xmlns:a16="http://schemas.microsoft.com/office/drawing/2014/main" id="{2B9DD3BD-FE1B-45CD-ABB2-F01B6A657689}"/>
              </a:ext>
            </a:extLst>
          </p:cNvPr>
          <p:cNvSpPr/>
          <p:nvPr/>
        </p:nvSpPr>
        <p:spPr>
          <a:xfrm>
            <a:off x="1540061" y="4471732"/>
            <a:ext cx="2663480" cy="787255"/>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marR="0" lvl="0" indent="0" algn="r" defTabSz="914400" rtl="1" eaLnBrk="1" fontAlgn="auto" latinLnBrk="0" hangingPunct="1">
              <a:lnSpc>
                <a:spcPct val="100000"/>
              </a:lnSpc>
              <a:spcBef>
                <a:spcPts val="0"/>
              </a:spcBef>
              <a:spcAft>
                <a:spcPts val="0"/>
              </a:spcAft>
              <a:buClrTx/>
              <a:buSzTx/>
              <a:buFontTx/>
              <a:buNone/>
              <a:tabLst/>
              <a:defRPr/>
            </a:pPr>
            <a:r>
              <a:rPr kumimoji="0" lang="ar-LB" sz="2800" b="0" i="0" u="none" strike="noStrike" kern="1200" cap="none" spc="0" normalizeH="0" baseline="0" noProof="0" dirty="0">
                <a:ln>
                  <a:noFill/>
                </a:ln>
                <a:solidFill>
                  <a:prstClr val="black">
                    <a:lumMod val="65000"/>
                    <a:lumOff val="35000"/>
                  </a:prstClr>
                </a:solidFill>
                <a:effectLst/>
                <a:uLnTx/>
                <a:uFillTx/>
                <a:latin typeface="Adobe Arabic" panose="02040503050201090203" pitchFamily="18" charset="-78"/>
                <a:ea typeface="+mn-ea"/>
                <a:cs typeface="Adobe Arabic" panose="02040503050201090203" pitchFamily="18" charset="-78"/>
              </a:rPr>
              <a:t>حَصَلوا عَلى ميدالِيَّةٍ. </a:t>
            </a:r>
          </a:p>
        </p:txBody>
      </p:sp>
    </p:spTree>
    <p:custDataLst>
      <p:tags r:id="rId1"/>
    </p:custDataLst>
    <p:extLst>
      <p:ext uri="{BB962C8B-B14F-4D97-AF65-F5344CB8AC3E}">
        <p14:creationId xmlns:p14="http://schemas.microsoft.com/office/powerpoint/2010/main" val="3300765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hidden"/>
                                      </p:to>
                                    </p:set>
                                  </p:childTnLst>
                                </p:cTn>
                              </p:par>
                              <p:par>
                                <p:cTn id="11" presetID="1" presetClass="exit"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28"/>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par>
                                <p:cTn id="35" presetID="10" presetClass="entr" presetSubtype="0"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10" presetClass="entr" presetSubtype="0" fill="hold" nodeType="with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500"/>
                                        <p:tgtEl>
                                          <p:spTgt spid="22"/>
                                        </p:tgtEl>
                                      </p:cBhvr>
                                    </p:animEffect>
                                  </p:childTnLst>
                                </p:cTn>
                              </p:par>
                            </p:childTnLst>
                          </p:cTn>
                        </p:par>
                      </p:childTnLst>
                    </p:cTn>
                  </p:par>
                  <p:par>
                    <p:cTn id="41" fill="hold">
                      <p:stCondLst>
                        <p:cond delay="indefinite"/>
                      </p:stCondLst>
                      <p:childTnLst>
                        <p:par>
                          <p:cTn id="42" fill="hold">
                            <p:stCondLst>
                              <p:cond delay="0"/>
                            </p:stCondLst>
                            <p:childTnLst>
                              <p:par>
                                <p:cTn id="43" presetID="26" presetClass="emph" presetSubtype="0" fill="hold" grpId="1" nodeType="clickEffect">
                                  <p:stCondLst>
                                    <p:cond delay="0"/>
                                  </p:stCondLst>
                                  <p:childTnLst>
                                    <p:animEffect transition="out" filter="fade">
                                      <p:cBhvr>
                                        <p:cTn id="44" dur="500" tmFilter="0, 0; .2, .5; .8, .5; 1, 0"/>
                                        <p:tgtEl>
                                          <p:spTgt spid="14"/>
                                        </p:tgtEl>
                                      </p:cBhvr>
                                    </p:animEffect>
                                    <p:animScale>
                                      <p:cBhvr>
                                        <p:cTn id="45" dur="250" autoRev="1" fill="hold"/>
                                        <p:tgtEl>
                                          <p:spTgt spid="14"/>
                                        </p:tgtEl>
                                      </p:cBhvr>
                                      <p:by x="105000" y="105000"/>
                                    </p:animScale>
                                  </p:childTnLst>
                                </p:cTn>
                              </p:par>
                            </p:childTnLst>
                          </p:cTn>
                        </p:par>
                        <p:par>
                          <p:cTn id="46" fill="hold">
                            <p:stCondLst>
                              <p:cond delay="500"/>
                            </p:stCondLst>
                            <p:childTnLst>
                              <p:par>
                                <p:cTn id="47" presetID="1" presetClass="exit" presetSubtype="0" fill="hold" grpId="2" nodeType="afterEffect">
                                  <p:stCondLst>
                                    <p:cond delay="0"/>
                                  </p:stCondLst>
                                  <p:childTnLst>
                                    <p:set>
                                      <p:cBhvr>
                                        <p:cTn id="48" dur="1" fill="hold">
                                          <p:stCondLst>
                                            <p:cond delay="0"/>
                                          </p:stCondLst>
                                        </p:cTn>
                                        <p:tgtEl>
                                          <p:spTgt spid="14"/>
                                        </p:tgtEl>
                                        <p:attrNameLst>
                                          <p:attrName>style.visibility</p:attrName>
                                        </p:attrNameLst>
                                      </p:cBhvr>
                                      <p:to>
                                        <p:strVal val="hidden"/>
                                      </p:to>
                                    </p:set>
                                  </p:childTnLst>
                                </p:cTn>
                              </p:par>
                            </p:childTnLst>
                          </p:cTn>
                        </p:par>
                        <p:par>
                          <p:cTn id="49" fill="hold">
                            <p:stCondLst>
                              <p:cond delay="500"/>
                            </p:stCondLst>
                            <p:childTnLst>
                              <p:par>
                                <p:cTn id="50" presetID="1" presetClass="entr" presetSubtype="0" fill="hold" grpId="1" nodeType="afterEffect">
                                  <p:stCondLst>
                                    <p:cond delay="0"/>
                                  </p:stCondLst>
                                  <p:childTnLst>
                                    <p:set>
                                      <p:cBhvr>
                                        <p:cTn id="51" dur="1" fill="hold">
                                          <p:stCondLst>
                                            <p:cond delay="0"/>
                                          </p:stCondLst>
                                        </p:cTn>
                                        <p:tgtEl>
                                          <p:spTgt spid="25"/>
                                        </p:tgtEl>
                                        <p:attrNameLst>
                                          <p:attrName>style.visibility</p:attrName>
                                        </p:attrNameLst>
                                      </p:cBhvr>
                                      <p:to>
                                        <p:strVal val="visible"/>
                                      </p:to>
                                    </p:set>
                                  </p:childTnLst>
                                </p:cTn>
                              </p:par>
                              <p:par>
                                <p:cTn id="52" presetID="3" presetClass="emph" presetSubtype="2" fill="hold" grpId="2" nodeType="withEffect">
                                  <p:stCondLst>
                                    <p:cond delay="0"/>
                                  </p:stCondLst>
                                  <p:childTnLst>
                                    <p:animClr clrSpc="rgb" dir="cw">
                                      <p:cBhvr override="childStyle">
                                        <p:cTn id="53" dur="10" fill="hold"/>
                                        <p:tgtEl>
                                          <p:spTgt spid="25"/>
                                        </p:tgtEl>
                                        <p:attrNameLst>
                                          <p:attrName>style.color</p:attrName>
                                        </p:attrNameLst>
                                      </p:cBhvr>
                                      <p:to>
                                        <a:srgbClr val="74C274"/>
                                      </p:to>
                                    </p:animClr>
                                  </p:childTnLst>
                                </p:cTn>
                              </p:par>
                            </p:childTnLst>
                          </p:cTn>
                        </p:par>
                      </p:childTnLst>
                    </p:cTn>
                  </p:par>
                  <p:par>
                    <p:cTn id="54" fill="hold">
                      <p:stCondLst>
                        <p:cond delay="indefinite"/>
                      </p:stCondLst>
                      <p:childTnLst>
                        <p:par>
                          <p:cTn id="55" fill="hold">
                            <p:stCondLst>
                              <p:cond delay="0"/>
                            </p:stCondLst>
                            <p:childTnLst>
                              <p:par>
                                <p:cTn id="56" presetID="26" presetClass="emph" presetSubtype="0" fill="hold" grpId="1" nodeType="clickEffect">
                                  <p:stCondLst>
                                    <p:cond delay="0"/>
                                  </p:stCondLst>
                                  <p:childTnLst>
                                    <p:animEffect transition="out" filter="fade">
                                      <p:cBhvr>
                                        <p:cTn id="57" dur="500" tmFilter="0, 0; .2, .5; .8, .5; 1, 0"/>
                                        <p:tgtEl>
                                          <p:spTgt spid="15"/>
                                        </p:tgtEl>
                                      </p:cBhvr>
                                    </p:animEffect>
                                    <p:animScale>
                                      <p:cBhvr>
                                        <p:cTn id="58" dur="250" autoRev="1" fill="hold"/>
                                        <p:tgtEl>
                                          <p:spTgt spid="15"/>
                                        </p:tgtEl>
                                      </p:cBhvr>
                                      <p:by x="105000" y="105000"/>
                                    </p:animScale>
                                  </p:childTnLst>
                                </p:cTn>
                              </p:par>
                            </p:childTnLst>
                          </p:cTn>
                        </p:par>
                        <p:par>
                          <p:cTn id="59" fill="hold">
                            <p:stCondLst>
                              <p:cond delay="500"/>
                            </p:stCondLst>
                            <p:childTnLst>
                              <p:par>
                                <p:cTn id="60" presetID="1" presetClass="exit" presetSubtype="0" fill="hold" grpId="2" nodeType="afterEffect">
                                  <p:stCondLst>
                                    <p:cond delay="0"/>
                                  </p:stCondLst>
                                  <p:childTnLst>
                                    <p:set>
                                      <p:cBhvr>
                                        <p:cTn id="61" dur="1" fill="hold">
                                          <p:stCondLst>
                                            <p:cond delay="0"/>
                                          </p:stCondLst>
                                        </p:cTn>
                                        <p:tgtEl>
                                          <p:spTgt spid="15"/>
                                        </p:tgtEl>
                                        <p:attrNameLst>
                                          <p:attrName>style.visibility</p:attrName>
                                        </p:attrNameLst>
                                      </p:cBhvr>
                                      <p:to>
                                        <p:strVal val="hidden"/>
                                      </p:to>
                                    </p:set>
                                  </p:childTnLst>
                                </p:cTn>
                              </p:par>
                            </p:childTnLst>
                          </p:cTn>
                        </p:par>
                        <p:par>
                          <p:cTn id="62" fill="hold">
                            <p:stCondLst>
                              <p:cond delay="500"/>
                            </p:stCondLst>
                            <p:childTnLst>
                              <p:par>
                                <p:cTn id="63" presetID="1" presetClass="entr" presetSubtype="0" fill="hold" grpId="1" nodeType="afterEffect">
                                  <p:stCondLst>
                                    <p:cond delay="0"/>
                                  </p:stCondLst>
                                  <p:childTnLst>
                                    <p:set>
                                      <p:cBhvr>
                                        <p:cTn id="64" dur="1" fill="hold">
                                          <p:stCondLst>
                                            <p:cond delay="0"/>
                                          </p:stCondLst>
                                        </p:cTn>
                                        <p:tgtEl>
                                          <p:spTgt spid="26"/>
                                        </p:tgtEl>
                                        <p:attrNameLst>
                                          <p:attrName>style.visibility</p:attrName>
                                        </p:attrNameLst>
                                      </p:cBhvr>
                                      <p:to>
                                        <p:strVal val="visible"/>
                                      </p:to>
                                    </p:set>
                                  </p:childTnLst>
                                </p:cTn>
                              </p:par>
                              <p:par>
                                <p:cTn id="65" presetID="3" presetClass="emph" presetSubtype="2" fill="hold" grpId="2" nodeType="withEffect">
                                  <p:stCondLst>
                                    <p:cond delay="0"/>
                                  </p:stCondLst>
                                  <p:childTnLst>
                                    <p:animClr clrSpc="rgb" dir="cw">
                                      <p:cBhvr override="childStyle">
                                        <p:cTn id="66" dur="10" fill="hold"/>
                                        <p:tgtEl>
                                          <p:spTgt spid="26"/>
                                        </p:tgtEl>
                                        <p:attrNameLst>
                                          <p:attrName>style.color</p:attrName>
                                        </p:attrNameLst>
                                      </p:cBhvr>
                                      <p:to>
                                        <a:srgbClr val="74C274"/>
                                      </p:to>
                                    </p:animClr>
                                  </p:childTnLst>
                                </p:cTn>
                              </p:par>
                            </p:childTnLst>
                          </p:cTn>
                        </p:par>
                      </p:childTnLst>
                    </p:cTn>
                  </p:par>
                  <p:par>
                    <p:cTn id="67" fill="hold">
                      <p:stCondLst>
                        <p:cond delay="indefinite"/>
                      </p:stCondLst>
                      <p:childTnLst>
                        <p:par>
                          <p:cTn id="68" fill="hold">
                            <p:stCondLst>
                              <p:cond delay="0"/>
                            </p:stCondLst>
                            <p:childTnLst>
                              <p:par>
                                <p:cTn id="69" presetID="26" presetClass="emph" presetSubtype="0" fill="hold" grpId="1" nodeType="clickEffect">
                                  <p:stCondLst>
                                    <p:cond delay="0"/>
                                  </p:stCondLst>
                                  <p:childTnLst>
                                    <p:animEffect transition="out" filter="fade">
                                      <p:cBhvr>
                                        <p:cTn id="70" dur="500" tmFilter="0, 0; .2, .5; .8, .5; 1, 0"/>
                                        <p:tgtEl>
                                          <p:spTgt spid="16"/>
                                        </p:tgtEl>
                                      </p:cBhvr>
                                    </p:animEffect>
                                    <p:animScale>
                                      <p:cBhvr>
                                        <p:cTn id="71" dur="250" autoRev="1" fill="hold"/>
                                        <p:tgtEl>
                                          <p:spTgt spid="16"/>
                                        </p:tgtEl>
                                      </p:cBhvr>
                                      <p:by x="105000" y="105000"/>
                                    </p:animScale>
                                  </p:childTnLst>
                                </p:cTn>
                              </p:par>
                            </p:childTnLst>
                          </p:cTn>
                        </p:par>
                        <p:par>
                          <p:cTn id="72" fill="hold">
                            <p:stCondLst>
                              <p:cond delay="500"/>
                            </p:stCondLst>
                            <p:childTnLst>
                              <p:par>
                                <p:cTn id="73" presetID="1" presetClass="exit" presetSubtype="0" fill="hold" grpId="2" nodeType="afterEffect">
                                  <p:stCondLst>
                                    <p:cond delay="0"/>
                                  </p:stCondLst>
                                  <p:childTnLst>
                                    <p:set>
                                      <p:cBhvr>
                                        <p:cTn id="74" dur="1" fill="hold">
                                          <p:stCondLst>
                                            <p:cond delay="0"/>
                                          </p:stCondLst>
                                        </p:cTn>
                                        <p:tgtEl>
                                          <p:spTgt spid="16"/>
                                        </p:tgtEl>
                                        <p:attrNameLst>
                                          <p:attrName>style.visibility</p:attrName>
                                        </p:attrNameLst>
                                      </p:cBhvr>
                                      <p:to>
                                        <p:strVal val="hidden"/>
                                      </p:to>
                                    </p:set>
                                  </p:childTnLst>
                                </p:cTn>
                              </p:par>
                            </p:childTnLst>
                          </p:cTn>
                        </p:par>
                        <p:par>
                          <p:cTn id="75" fill="hold">
                            <p:stCondLst>
                              <p:cond delay="500"/>
                            </p:stCondLst>
                            <p:childTnLst>
                              <p:par>
                                <p:cTn id="76" presetID="1" presetClass="entr" presetSubtype="0" fill="hold" grpId="1" nodeType="afterEffect">
                                  <p:stCondLst>
                                    <p:cond delay="0"/>
                                  </p:stCondLst>
                                  <p:childTnLst>
                                    <p:set>
                                      <p:cBhvr>
                                        <p:cTn id="77" dur="1" fill="hold">
                                          <p:stCondLst>
                                            <p:cond delay="0"/>
                                          </p:stCondLst>
                                        </p:cTn>
                                        <p:tgtEl>
                                          <p:spTgt spid="27"/>
                                        </p:tgtEl>
                                        <p:attrNameLst>
                                          <p:attrName>style.visibility</p:attrName>
                                        </p:attrNameLst>
                                      </p:cBhvr>
                                      <p:to>
                                        <p:strVal val="visible"/>
                                      </p:to>
                                    </p:set>
                                  </p:childTnLst>
                                </p:cTn>
                              </p:par>
                              <p:par>
                                <p:cTn id="78" presetID="3" presetClass="emph" presetSubtype="2" fill="hold" grpId="2" nodeType="withEffect">
                                  <p:stCondLst>
                                    <p:cond delay="0"/>
                                  </p:stCondLst>
                                  <p:childTnLst>
                                    <p:animClr clrSpc="rgb" dir="cw">
                                      <p:cBhvr override="childStyle">
                                        <p:cTn id="79" dur="10" fill="hold"/>
                                        <p:tgtEl>
                                          <p:spTgt spid="27"/>
                                        </p:tgtEl>
                                        <p:attrNameLst>
                                          <p:attrName>style.color</p:attrName>
                                        </p:attrNameLst>
                                      </p:cBhvr>
                                      <p:to>
                                        <a:srgbClr val="74C274"/>
                                      </p:to>
                                    </p:animClr>
                                  </p:childTnLst>
                                </p:cTn>
                              </p:par>
                            </p:childTnLst>
                          </p:cTn>
                        </p:par>
                      </p:childTnLst>
                    </p:cTn>
                  </p:par>
                  <p:par>
                    <p:cTn id="80" fill="hold">
                      <p:stCondLst>
                        <p:cond delay="indefinite"/>
                      </p:stCondLst>
                      <p:childTnLst>
                        <p:par>
                          <p:cTn id="81" fill="hold">
                            <p:stCondLst>
                              <p:cond delay="0"/>
                            </p:stCondLst>
                            <p:childTnLst>
                              <p:par>
                                <p:cTn id="82" presetID="26" presetClass="emph" presetSubtype="0" fill="hold" grpId="1" nodeType="clickEffect">
                                  <p:stCondLst>
                                    <p:cond delay="0"/>
                                  </p:stCondLst>
                                  <p:childTnLst>
                                    <p:animEffect transition="out" filter="fade">
                                      <p:cBhvr>
                                        <p:cTn id="83" dur="500" tmFilter="0, 0; .2, .5; .8, .5; 1, 0"/>
                                        <p:tgtEl>
                                          <p:spTgt spid="18"/>
                                        </p:tgtEl>
                                      </p:cBhvr>
                                    </p:animEffect>
                                    <p:animScale>
                                      <p:cBhvr>
                                        <p:cTn id="84" dur="250" autoRev="1" fill="hold"/>
                                        <p:tgtEl>
                                          <p:spTgt spid="18"/>
                                        </p:tgtEl>
                                      </p:cBhvr>
                                      <p:by x="105000" y="105000"/>
                                    </p:animScale>
                                  </p:childTnLst>
                                </p:cTn>
                              </p:par>
                            </p:childTnLst>
                          </p:cTn>
                        </p:par>
                        <p:par>
                          <p:cTn id="85" fill="hold">
                            <p:stCondLst>
                              <p:cond delay="500"/>
                            </p:stCondLst>
                            <p:childTnLst>
                              <p:par>
                                <p:cTn id="86" presetID="1" presetClass="exit" presetSubtype="0" fill="hold" grpId="2" nodeType="afterEffect">
                                  <p:stCondLst>
                                    <p:cond delay="0"/>
                                  </p:stCondLst>
                                  <p:childTnLst>
                                    <p:set>
                                      <p:cBhvr>
                                        <p:cTn id="87" dur="1" fill="hold">
                                          <p:stCondLst>
                                            <p:cond delay="0"/>
                                          </p:stCondLst>
                                        </p:cTn>
                                        <p:tgtEl>
                                          <p:spTgt spid="18"/>
                                        </p:tgtEl>
                                        <p:attrNameLst>
                                          <p:attrName>style.visibility</p:attrName>
                                        </p:attrNameLst>
                                      </p:cBhvr>
                                      <p:to>
                                        <p:strVal val="hidden"/>
                                      </p:to>
                                    </p:set>
                                  </p:childTnLst>
                                </p:cTn>
                              </p:par>
                            </p:childTnLst>
                          </p:cTn>
                        </p:par>
                        <p:par>
                          <p:cTn id="88" fill="hold">
                            <p:stCondLst>
                              <p:cond delay="500"/>
                            </p:stCondLst>
                            <p:childTnLst>
                              <p:par>
                                <p:cTn id="89" presetID="1" presetClass="entr" presetSubtype="0" fill="hold" grpId="1" nodeType="afterEffect">
                                  <p:stCondLst>
                                    <p:cond delay="0"/>
                                  </p:stCondLst>
                                  <p:childTnLst>
                                    <p:set>
                                      <p:cBhvr>
                                        <p:cTn id="90" dur="1" fill="hold">
                                          <p:stCondLst>
                                            <p:cond delay="0"/>
                                          </p:stCondLst>
                                        </p:cTn>
                                        <p:tgtEl>
                                          <p:spTgt spid="29"/>
                                        </p:tgtEl>
                                        <p:attrNameLst>
                                          <p:attrName>style.visibility</p:attrName>
                                        </p:attrNameLst>
                                      </p:cBhvr>
                                      <p:to>
                                        <p:strVal val="visible"/>
                                      </p:to>
                                    </p:set>
                                  </p:childTnLst>
                                </p:cTn>
                              </p:par>
                              <p:par>
                                <p:cTn id="91" presetID="3" presetClass="emph" presetSubtype="2" fill="hold" grpId="2" nodeType="withEffect">
                                  <p:stCondLst>
                                    <p:cond delay="0"/>
                                  </p:stCondLst>
                                  <p:childTnLst>
                                    <p:animClr clrSpc="rgb" dir="cw">
                                      <p:cBhvr override="childStyle">
                                        <p:cTn id="92" dur="10" fill="hold"/>
                                        <p:tgtEl>
                                          <p:spTgt spid="29"/>
                                        </p:tgtEl>
                                        <p:attrNameLst>
                                          <p:attrName>style.color</p:attrName>
                                        </p:attrNameLst>
                                      </p:cBhvr>
                                      <p:to>
                                        <a:srgbClr val="74C274"/>
                                      </p:to>
                                    </p:animClr>
                                  </p:childTnLst>
                                </p:cTn>
                              </p:par>
                            </p:childTnLst>
                          </p:cTn>
                        </p:par>
                      </p:childTnLst>
                    </p:cTn>
                  </p:par>
                  <p:par>
                    <p:cTn id="93" fill="hold">
                      <p:stCondLst>
                        <p:cond delay="indefinite"/>
                      </p:stCondLst>
                      <p:childTnLst>
                        <p:par>
                          <p:cTn id="94" fill="hold">
                            <p:stCondLst>
                              <p:cond delay="0"/>
                            </p:stCondLst>
                            <p:childTnLst>
                              <p:par>
                                <p:cTn id="95" presetID="26" presetClass="emph" presetSubtype="0" fill="hold" grpId="1" nodeType="clickEffect">
                                  <p:stCondLst>
                                    <p:cond delay="0"/>
                                  </p:stCondLst>
                                  <p:childTnLst>
                                    <p:animEffect transition="out" filter="fade">
                                      <p:cBhvr>
                                        <p:cTn id="96" dur="500" tmFilter="0, 0; .2, .5; .8, .5; 1, 0"/>
                                        <p:tgtEl>
                                          <p:spTgt spid="17"/>
                                        </p:tgtEl>
                                      </p:cBhvr>
                                    </p:animEffect>
                                    <p:animScale>
                                      <p:cBhvr>
                                        <p:cTn id="97" dur="250" autoRev="1" fill="hold"/>
                                        <p:tgtEl>
                                          <p:spTgt spid="17"/>
                                        </p:tgtEl>
                                      </p:cBhvr>
                                      <p:by x="105000" y="105000"/>
                                    </p:animScale>
                                  </p:childTnLst>
                                </p:cTn>
                              </p:par>
                            </p:childTnLst>
                          </p:cTn>
                        </p:par>
                        <p:par>
                          <p:cTn id="98" fill="hold">
                            <p:stCondLst>
                              <p:cond delay="500"/>
                            </p:stCondLst>
                            <p:childTnLst>
                              <p:par>
                                <p:cTn id="99" presetID="1" presetClass="exit" presetSubtype="0" fill="hold" grpId="2" nodeType="afterEffect">
                                  <p:stCondLst>
                                    <p:cond delay="0"/>
                                  </p:stCondLst>
                                  <p:childTnLst>
                                    <p:set>
                                      <p:cBhvr>
                                        <p:cTn id="100" dur="1" fill="hold">
                                          <p:stCondLst>
                                            <p:cond delay="0"/>
                                          </p:stCondLst>
                                        </p:cTn>
                                        <p:tgtEl>
                                          <p:spTgt spid="17"/>
                                        </p:tgtEl>
                                        <p:attrNameLst>
                                          <p:attrName>style.visibility</p:attrName>
                                        </p:attrNameLst>
                                      </p:cBhvr>
                                      <p:to>
                                        <p:strVal val="hidden"/>
                                      </p:to>
                                    </p:set>
                                  </p:childTnLst>
                                </p:cTn>
                              </p:par>
                            </p:childTnLst>
                          </p:cTn>
                        </p:par>
                        <p:par>
                          <p:cTn id="101" fill="hold">
                            <p:stCondLst>
                              <p:cond delay="500"/>
                            </p:stCondLst>
                            <p:childTnLst>
                              <p:par>
                                <p:cTn id="102" presetID="1" presetClass="entr" presetSubtype="0" fill="hold" grpId="1" nodeType="afterEffect">
                                  <p:stCondLst>
                                    <p:cond delay="0"/>
                                  </p:stCondLst>
                                  <p:childTnLst>
                                    <p:set>
                                      <p:cBhvr>
                                        <p:cTn id="103" dur="1" fill="hold">
                                          <p:stCondLst>
                                            <p:cond delay="0"/>
                                          </p:stCondLst>
                                        </p:cTn>
                                        <p:tgtEl>
                                          <p:spTgt spid="28"/>
                                        </p:tgtEl>
                                        <p:attrNameLst>
                                          <p:attrName>style.visibility</p:attrName>
                                        </p:attrNameLst>
                                      </p:cBhvr>
                                      <p:to>
                                        <p:strVal val="visible"/>
                                      </p:to>
                                    </p:set>
                                  </p:childTnLst>
                                </p:cTn>
                              </p:par>
                              <p:par>
                                <p:cTn id="104" presetID="3" presetClass="emph" presetSubtype="2" fill="hold" grpId="2" nodeType="withEffect">
                                  <p:stCondLst>
                                    <p:cond delay="0"/>
                                  </p:stCondLst>
                                  <p:childTnLst>
                                    <p:animClr clrSpc="rgb" dir="cw">
                                      <p:cBhvr override="childStyle">
                                        <p:cTn id="105" dur="10" fill="hold"/>
                                        <p:tgtEl>
                                          <p:spTgt spid="28"/>
                                        </p:tgtEl>
                                        <p:attrNameLst>
                                          <p:attrName>style.color</p:attrName>
                                        </p:attrNameLst>
                                      </p:cBhvr>
                                      <p:to>
                                        <a:srgbClr val="74C274"/>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4" grpId="2" animBg="1"/>
      <p:bldP spid="15" grpId="0" animBg="1"/>
      <p:bldP spid="15" grpId="1" animBg="1"/>
      <p:bldP spid="15" grpId="2" animBg="1"/>
      <p:bldP spid="16" grpId="0" animBg="1"/>
      <p:bldP spid="16" grpId="1" animBg="1"/>
      <p:bldP spid="16" grpId="2" animBg="1"/>
      <p:bldP spid="17" grpId="0" animBg="1"/>
      <p:bldP spid="17" grpId="1" animBg="1"/>
      <p:bldP spid="17" grpId="2" animBg="1"/>
      <p:bldP spid="18" grpId="0" animBg="1"/>
      <p:bldP spid="18" grpId="1" animBg="1"/>
      <p:bldP spid="18" grpId="2" animBg="1"/>
      <p:bldP spid="25" grpId="0"/>
      <p:bldP spid="25" grpId="1"/>
      <p:bldP spid="25" grpId="2"/>
      <p:bldP spid="26" grpId="0"/>
      <p:bldP spid="26" grpId="1"/>
      <p:bldP spid="26" grpId="2"/>
      <p:bldP spid="27" grpId="0"/>
      <p:bldP spid="27" grpId="1"/>
      <p:bldP spid="27" grpId="2"/>
      <p:bldP spid="28" grpId="0"/>
      <p:bldP spid="28" grpId="1"/>
      <p:bldP spid="28" grpId="2"/>
      <p:bldP spid="29" grpId="0"/>
      <p:bldP spid="29" grpId="1"/>
      <p:bldP spid="29" grpId="2"/>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2913320" y="1616922"/>
            <a:ext cx="8399721" cy="646331"/>
          </a:xfrm>
          <a:prstGeom prst="rect">
            <a:avLst/>
          </a:prstGeom>
        </p:spPr>
        <p:txBody>
          <a:bodyPr wrap="square">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الْأفْعالُ الَّتي قامَ بِها الرِّفاقُ مِنْ نادي الْبيئَةِ لِلْمُحافَظَةِ عَلى الْبيئَةِ هِيَ:</a:t>
            </a:r>
            <a:endParaRPr kumimoji="0" lang="en-US" sz="3600" b="0" i="0" u="none" strike="noStrike" kern="1200" cap="none" spc="0" normalizeH="0" baseline="0" noProof="0" dirty="0">
              <a:ln>
                <a:noFill/>
              </a:ln>
              <a:solidFill>
                <a:schemeClr val="tx1">
                  <a:lumMod val="65000"/>
                  <a:lumOff val="35000"/>
                </a:schemeClr>
              </a:solidFill>
              <a:effectLst/>
              <a:uLnTx/>
              <a:uFillTx/>
              <a:latin typeface="Adobe Arabic"/>
              <a:ea typeface="+mn-ea"/>
              <a:cs typeface="Adobe Arabic"/>
            </a:endParaRPr>
          </a:p>
        </p:txBody>
      </p:sp>
      <p:sp>
        <p:nvSpPr>
          <p:cNvPr id="13" name="TextBox 12">
            <a:extLst>
              <a:ext uri="{FF2B5EF4-FFF2-40B4-BE49-F238E27FC236}">
                <a16:creationId xmlns:a16="http://schemas.microsoft.com/office/drawing/2014/main" id="{E1C667AA-E661-4986-82B3-C23F502E667F}"/>
              </a:ext>
            </a:extLst>
          </p:cNvPr>
          <p:cNvSpPr txBox="1"/>
          <p:nvPr/>
        </p:nvSpPr>
        <p:spPr>
          <a:xfrm>
            <a:off x="0" y="726848"/>
            <a:ext cx="12192000" cy="640080"/>
          </a:xfrm>
          <a:prstGeom prst="rect">
            <a:avLst/>
          </a:prstGeom>
          <a:solidFill>
            <a:srgbClr val="658DCD"/>
          </a:solidFill>
          <a:ln>
            <a:noFill/>
          </a:ln>
        </p:spPr>
        <p:txBody>
          <a:bodyPr vert="horz" lIns="0" tIns="0" rIns="640080" bIns="0" rtlCol="0" anchor="ctr" anchorCtr="0">
            <a:noAutofit/>
          </a:bodyPr>
          <a:lstStyle>
            <a:defPPr>
              <a:defRPr lang="en-US"/>
            </a:defPPr>
            <a:lvl1pPr indent="0" algn="r" rtl="1">
              <a:lnSpc>
                <a:spcPct val="100000"/>
              </a:lnSpc>
              <a:spcBef>
                <a:spcPts val="0"/>
              </a:spcBef>
              <a:buFont typeface="Arial" panose="020B0604020202020204" pitchFamily="34" charset="0"/>
              <a:buNone/>
              <a:defRPr sz="3200" b="1">
                <a:solidFill>
                  <a:schemeClr val="bg1"/>
                </a:solidFill>
                <a:latin typeface="Adobe Arabic" panose="02040503050201090203" pitchFamily="18" charset="-78"/>
                <a:cs typeface="Adobe Arabic" panose="0204050305020109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ar-LB" sz="3600" dirty="0">
                <a:solidFill>
                  <a:prstClr val="white"/>
                </a:solidFill>
              </a:rPr>
              <a:t>أَخْتارُ الْإِجاباتِ الصَّحيحَةَ:</a:t>
            </a:r>
            <a:endParaRPr lang="en-US" sz="3600" dirty="0">
              <a:solidFill>
                <a:prstClr val="white"/>
              </a:solidFill>
            </a:endParaRPr>
          </a:p>
        </p:txBody>
      </p:sp>
      <p:sp>
        <p:nvSpPr>
          <p:cNvPr id="14" name="C1"/>
          <p:cNvSpPr/>
          <p:nvPr/>
        </p:nvSpPr>
        <p:spPr>
          <a:xfrm>
            <a:off x="8094691" y="2461240"/>
            <a:ext cx="2651688" cy="646331"/>
          </a:xfrm>
          <a:prstGeom prst="rect">
            <a:avLst/>
          </a:prstGeom>
        </p:spPr>
        <p:txBody>
          <a:bodyPr wrap="none">
            <a:spAutoFit/>
          </a:bodyPr>
          <a:lstStyle/>
          <a:p>
            <a:pPr marL="571500" lvl="0" indent="-571500" algn="r" rtl="1">
              <a:buFont typeface="Courier New" panose="02070309020205020404" pitchFamily="49" charset="0"/>
              <a:buChar char="o"/>
              <a:defRPr/>
            </a:pPr>
            <a:r>
              <a:rPr lang="ar-LB" sz="3600" dirty="0">
                <a:solidFill>
                  <a:prstClr val="black">
                    <a:lumMod val="65000"/>
                    <a:lumOff val="35000"/>
                  </a:prstClr>
                </a:solidFill>
                <a:cs typeface="Adobe Arabic" panose="02040503050201020203" pitchFamily="18" charset="-78"/>
              </a:rPr>
              <a:t>غَرَسوا شُجَيْراتٍ. </a:t>
            </a:r>
          </a:p>
        </p:txBody>
      </p:sp>
      <p:sp>
        <p:nvSpPr>
          <p:cNvPr id="15" name="C2"/>
          <p:cNvSpPr/>
          <p:nvPr/>
        </p:nvSpPr>
        <p:spPr>
          <a:xfrm>
            <a:off x="8028968" y="3148058"/>
            <a:ext cx="2717411" cy="646331"/>
          </a:xfrm>
          <a:prstGeom prst="rect">
            <a:avLst/>
          </a:prstGeom>
        </p:spPr>
        <p:txBody>
          <a:bodyPr wrap="none">
            <a:spAutoFit/>
          </a:bodyPr>
          <a:lstStyle/>
          <a:p>
            <a:pPr marL="571500" lvl="0" indent="-571500" algn="r" rtl="1">
              <a:buFont typeface="Courier New" panose="02070309020205020404" pitchFamily="49" charset="0"/>
              <a:buChar char="o"/>
              <a:defRPr/>
            </a:pPr>
            <a:r>
              <a:rPr lang="ar-LB" sz="3600" dirty="0">
                <a:solidFill>
                  <a:prstClr val="black">
                    <a:lumMod val="65000"/>
                    <a:lumOff val="35000"/>
                  </a:prstClr>
                </a:solidFill>
                <a:cs typeface="Adobe Arabic" panose="02040503050201020203" pitchFamily="18" charset="-78"/>
              </a:rPr>
              <a:t>غَنّوا نَشيدَ الْبيئَةِ.</a:t>
            </a:r>
          </a:p>
        </p:txBody>
      </p:sp>
      <p:sp>
        <p:nvSpPr>
          <p:cNvPr id="16" name="C3"/>
          <p:cNvSpPr/>
          <p:nvPr/>
        </p:nvSpPr>
        <p:spPr>
          <a:xfrm>
            <a:off x="6743360" y="3834876"/>
            <a:ext cx="4003019" cy="646331"/>
          </a:xfrm>
          <a:prstGeom prst="rect">
            <a:avLst/>
          </a:prstGeom>
        </p:spPr>
        <p:txBody>
          <a:bodyPr wrap="none">
            <a:spAutoFit/>
          </a:bodyPr>
          <a:lstStyle/>
          <a:p>
            <a:pPr marL="571500" lvl="0" indent="-571500" algn="r" rtl="1">
              <a:buFont typeface="Courier New" panose="02070309020205020404" pitchFamily="49" charset="0"/>
              <a:buChar char="o"/>
              <a:defRPr/>
            </a:pPr>
            <a:r>
              <a:rPr lang="ar-LB" sz="3600" dirty="0">
                <a:solidFill>
                  <a:prstClr val="black">
                    <a:lumMod val="65000"/>
                    <a:lumOff val="35000"/>
                  </a:prstClr>
                </a:solidFill>
                <a:cs typeface="Adobe Arabic" panose="02040503050201020203" pitchFamily="18" charset="-78"/>
              </a:rPr>
              <a:t>جَلَسوا تَحْتَ عَريشَةِ الْعِنَبِ.</a:t>
            </a:r>
            <a:endParaRPr lang="en-US" sz="3600" dirty="0">
              <a:solidFill>
                <a:prstClr val="black">
                  <a:lumMod val="65000"/>
                  <a:lumOff val="35000"/>
                </a:prstClr>
              </a:solidFill>
            </a:endParaRPr>
          </a:p>
        </p:txBody>
      </p:sp>
      <p:sp>
        <p:nvSpPr>
          <p:cNvPr id="17" name="C4"/>
          <p:cNvSpPr/>
          <p:nvPr/>
        </p:nvSpPr>
        <p:spPr>
          <a:xfrm>
            <a:off x="6406729" y="4521693"/>
            <a:ext cx="4339650" cy="646331"/>
          </a:xfrm>
          <a:prstGeom prst="rect">
            <a:avLst/>
          </a:prstGeom>
        </p:spPr>
        <p:txBody>
          <a:bodyPr wrap="none">
            <a:spAutoFit/>
          </a:bodyPr>
          <a:lstStyle/>
          <a:p>
            <a:pPr marL="571500" lvl="0" indent="-571500" algn="r" rtl="1">
              <a:buFont typeface="Courier New" panose="02070309020205020404" pitchFamily="49" charset="0"/>
              <a:buChar char="o"/>
              <a:defRPr/>
            </a:pPr>
            <a:r>
              <a:rPr lang="ar-LB" sz="3600" dirty="0">
                <a:solidFill>
                  <a:prstClr val="black">
                    <a:lumMod val="65000"/>
                    <a:lumOff val="35000"/>
                  </a:prstClr>
                </a:solidFill>
                <a:cs typeface="Adobe Arabic" panose="02040503050201020203" pitchFamily="18" charset="-78"/>
              </a:rPr>
              <a:t>فَرَزوا النُّفاياتِ في الْمُسْتَوْعَباتِ.</a:t>
            </a:r>
            <a:endParaRPr lang="en-US" sz="3600" dirty="0">
              <a:solidFill>
                <a:prstClr val="black">
                  <a:lumMod val="65000"/>
                  <a:lumOff val="35000"/>
                </a:prstClr>
              </a:solidFill>
            </a:endParaRPr>
          </a:p>
        </p:txBody>
      </p:sp>
      <p:sp>
        <p:nvSpPr>
          <p:cNvPr id="18" name="C5"/>
          <p:cNvSpPr/>
          <p:nvPr/>
        </p:nvSpPr>
        <p:spPr>
          <a:xfrm>
            <a:off x="7594554" y="5208510"/>
            <a:ext cx="3151825" cy="646331"/>
          </a:xfrm>
          <a:prstGeom prst="rect">
            <a:avLst/>
          </a:prstGeom>
        </p:spPr>
        <p:txBody>
          <a:bodyPr wrap="none">
            <a:spAutoFit/>
          </a:bodyPr>
          <a:lstStyle/>
          <a:p>
            <a:pPr marL="571500" lvl="0" indent="-571500" algn="r" rtl="1">
              <a:buFont typeface="Courier New" panose="02070309020205020404" pitchFamily="49" charset="0"/>
              <a:buChar char="o"/>
              <a:defRPr/>
            </a:pPr>
            <a:r>
              <a:rPr lang="ar-LB" sz="3600" dirty="0">
                <a:solidFill>
                  <a:prstClr val="black">
                    <a:lumMod val="65000"/>
                    <a:lumOff val="35000"/>
                  </a:prstClr>
                </a:solidFill>
                <a:cs typeface="Adobe Arabic" panose="02040503050201020203" pitchFamily="18" charset="-78"/>
              </a:rPr>
              <a:t>حَصَلوا عَلى ميدالِيَّةٍ. </a:t>
            </a:r>
            <a:endParaRPr lang="en-US" sz="3600" dirty="0">
              <a:solidFill>
                <a:prstClr val="black">
                  <a:lumMod val="65000"/>
                  <a:lumOff val="35000"/>
                </a:prstClr>
              </a:solidFill>
            </a:endParaRPr>
          </a:p>
        </p:txBody>
      </p:sp>
      <p:pic>
        <p:nvPicPr>
          <p:cNvPr id="21" name="true 1">
            <a:extLst>
              <a:ext uri="{FF2B5EF4-FFF2-40B4-BE49-F238E27FC236}">
                <a16:creationId xmlns:a16="http://schemas.microsoft.com/office/drawing/2014/main" id="{6110E72F-A29A-4246-A180-030259ACDC5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0392580" y="2340864"/>
            <a:ext cx="610061" cy="565694"/>
          </a:xfrm>
          <a:prstGeom prst="rect">
            <a:avLst/>
          </a:prstGeom>
        </p:spPr>
      </p:pic>
      <p:pic>
        <p:nvPicPr>
          <p:cNvPr id="23" name="true 3">
            <a:extLst>
              <a:ext uri="{FF2B5EF4-FFF2-40B4-BE49-F238E27FC236}">
                <a16:creationId xmlns:a16="http://schemas.microsoft.com/office/drawing/2014/main" id="{6110E72F-A29A-4246-A180-030259ACDC5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0392580" y="4408539"/>
            <a:ext cx="610061" cy="565694"/>
          </a:xfrm>
          <a:prstGeom prst="rect">
            <a:avLst/>
          </a:prstGeom>
        </p:spPr>
      </p:pic>
      <p:pic>
        <p:nvPicPr>
          <p:cNvPr id="24" name="true 2">
            <a:extLst>
              <a:ext uri="{FF2B5EF4-FFF2-40B4-BE49-F238E27FC236}">
                <a16:creationId xmlns:a16="http://schemas.microsoft.com/office/drawing/2014/main" id="{6110E72F-A29A-4246-A180-030259ACDC5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0392580" y="3011670"/>
            <a:ext cx="610061" cy="565694"/>
          </a:xfrm>
          <a:prstGeom prst="rect">
            <a:avLst/>
          </a:prstGeom>
        </p:spPr>
      </p:pic>
      <p:pic>
        <p:nvPicPr>
          <p:cNvPr id="26" name="x 5">
            <a:extLst>
              <a:ext uri="{FF2B5EF4-FFF2-40B4-BE49-F238E27FC236}">
                <a16:creationId xmlns:a16="http://schemas.microsoft.com/office/drawing/2014/main" id="{A81C41D1-0D17-4034-BACB-729C52A3EAF4}"/>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0295546" y="5195140"/>
            <a:ext cx="515704" cy="606781"/>
          </a:xfrm>
          <a:prstGeom prst="rect">
            <a:avLst/>
          </a:prstGeom>
        </p:spPr>
      </p:pic>
      <p:pic>
        <p:nvPicPr>
          <p:cNvPr id="27" name="x 3">
            <a:extLst>
              <a:ext uri="{FF2B5EF4-FFF2-40B4-BE49-F238E27FC236}">
                <a16:creationId xmlns:a16="http://schemas.microsoft.com/office/drawing/2014/main" id="{A81C41D1-0D17-4034-BACB-729C52A3EAF4}"/>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0295546" y="3825400"/>
            <a:ext cx="515704" cy="606781"/>
          </a:xfrm>
          <a:prstGeom prst="rect">
            <a:avLst/>
          </a:prstGeom>
        </p:spPr>
      </p:pic>
    </p:spTree>
    <p:custDataLst>
      <p:tags r:id="rId1"/>
    </p:custDataLst>
    <p:extLst>
      <p:ext uri="{BB962C8B-B14F-4D97-AF65-F5344CB8AC3E}">
        <p14:creationId xmlns:p14="http://schemas.microsoft.com/office/powerpoint/2010/main" val="112928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33" restart="whenNotActive" fill="hold" evtFilter="cancelBubble" nodeType="interactiveSeq">
                <p:stCondLst>
                  <p:cond evt="onClick" delay="0">
                    <p:tgtEl>
                      <p:spTgt spid="14"/>
                    </p:tgtEl>
                  </p:cond>
                </p:stCondLst>
                <p:endSync evt="end" delay="0">
                  <p:rtn val="all"/>
                </p:endSync>
                <p:childTnLst>
                  <p:par>
                    <p:cTn id="34" fill="hold">
                      <p:stCondLst>
                        <p:cond delay="0"/>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21"/>
                                        </p:tgtEl>
                                        <p:attrNameLst>
                                          <p:attrName>style.visibility</p:attrName>
                                        </p:attrNameLst>
                                      </p:cBhvr>
                                      <p:to>
                                        <p:strVal val="visible"/>
                                      </p:to>
                                    </p:set>
                                  </p:childTnLst>
                                </p:cTn>
                              </p:par>
                              <p:par>
                                <p:cTn id="38" presetID="3" presetClass="emph" presetSubtype="2" fill="hold" grpId="1" nodeType="withEffect">
                                  <p:stCondLst>
                                    <p:cond delay="0"/>
                                  </p:stCondLst>
                                  <p:childTnLst>
                                    <p:animClr clrSpc="rgb" dir="cw">
                                      <p:cBhvr override="childStyle">
                                        <p:cTn id="39" dur="2000" fill="hold"/>
                                        <p:tgtEl>
                                          <p:spTgt spid="14"/>
                                        </p:tgtEl>
                                        <p:attrNameLst>
                                          <p:attrName>style.color</p:attrName>
                                        </p:attrNameLst>
                                      </p:cBhvr>
                                      <p:to>
                                        <a:srgbClr val="74C274"/>
                                      </p:to>
                                    </p:animClr>
                                  </p:childTnLst>
                                </p:cTn>
                              </p:par>
                            </p:childTnLst>
                          </p:cTn>
                        </p:par>
                      </p:childTnLst>
                    </p:cTn>
                  </p:par>
                </p:childTnLst>
              </p:cTn>
              <p:nextCondLst>
                <p:cond evt="onClick" delay="0">
                  <p:tgtEl>
                    <p:spTgt spid="14"/>
                  </p:tgtEl>
                </p:cond>
              </p:nextCondLst>
            </p:seq>
            <p:seq concurrent="1" nextAc="seek">
              <p:cTn id="40" restart="whenNotActive" fill="hold" evtFilter="cancelBubble" nodeType="interactiveSeq">
                <p:stCondLst>
                  <p:cond evt="onClick" delay="0">
                    <p:tgtEl>
                      <p:spTgt spid="15"/>
                    </p:tgtEl>
                  </p:cond>
                </p:stCondLst>
                <p:endSync evt="end" delay="0">
                  <p:rtn val="all"/>
                </p:endSync>
                <p:childTnLst>
                  <p:par>
                    <p:cTn id="41" fill="hold">
                      <p:stCondLst>
                        <p:cond delay="0"/>
                      </p:stCondLst>
                      <p:childTnLst>
                        <p:par>
                          <p:cTn id="42" fill="hold">
                            <p:stCondLst>
                              <p:cond delay="0"/>
                            </p:stCondLst>
                            <p:childTnLst>
                              <p:par>
                                <p:cTn id="43" presetID="3" presetClass="emph" presetSubtype="2" fill="hold" grpId="1" nodeType="withEffect">
                                  <p:stCondLst>
                                    <p:cond delay="0"/>
                                  </p:stCondLst>
                                  <p:childTnLst>
                                    <p:animClr clrSpc="rgb" dir="cw">
                                      <p:cBhvr override="childStyle">
                                        <p:cTn id="44" dur="2000" fill="hold"/>
                                        <p:tgtEl>
                                          <p:spTgt spid="15"/>
                                        </p:tgtEl>
                                        <p:attrNameLst>
                                          <p:attrName>style.color</p:attrName>
                                        </p:attrNameLst>
                                      </p:cBhvr>
                                      <p:to>
                                        <a:srgbClr val="74C274"/>
                                      </p:to>
                                    </p:animClr>
                                  </p:childTnLst>
                                </p:cTn>
                              </p:par>
                              <p:par>
                                <p:cTn id="45" presetID="1" presetClass="entr" presetSubtype="0" fill="hold" nodeType="with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seq concurrent="1" nextAc="seek">
              <p:cTn id="47" restart="whenNotActive" fill="hold" evtFilter="cancelBubble" nodeType="interactiveSeq">
                <p:stCondLst>
                  <p:cond evt="onClick" delay="0">
                    <p:tgtEl>
                      <p:spTgt spid="17"/>
                    </p:tgtEl>
                  </p:cond>
                </p:stCondLst>
                <p:endSync evt="end" delay="0">
                  <p:rtn val="all"/>
                </p:endSync>
                <p:childTnLst>
                  <p:par>
                    <p:cTn id="48" fill="hold">
                      <p:stCondLst>
                        <p:cond delay="0"/>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23"/>
                                        </p:tgtEl>
                                        <p:attrNameLst>
                                          <p:attrName>style.visibility</p:attrName>
                                        </p:attrNameLst>
                                      </p:cBhvr>
                                      <p:to>
                                        <p:strVal val="visible"/>
                                      </p:to>
                                    </p:set>
                                  </p:childTnLst>
                                </p:cTn>
                              </p:par>
                              <p:par>
                                <p:cTn id="52" presetID="3" presetClass="emph" presetSubtype="2" fill="hold" grpId="1" nodeType="withEffect">
                                  <p:stCondLst>
                                    <p:cond delay="0"/>
                                  </p:stCondLst>
                                  <p:childTnLst>
                                    <p:animClr clrSpc="rgb" dir="cw">
                                      <p:cBhvr override="childStyle">
                                        <p:cTn id="53" dur="2000" fill="hold"/>
                                        <p:tgtEl>
                                          <p:spTgt spid="17"/>
                                        </p:tgtEl>
                                        <p:attrNameLst>
                                          <p:attrName>style.color</p:attrName>
                                        </p:attrNameLst>
                                      </p:cBhvr>
                                      <p:to>
                                        <a:srgbClr val="74C274"/>
                                      </p:to>
                                    </p:animClr>
                                  </p:childTnLst>
                                </p:cTn>
                              </p:par>
                            </p:childTnLst>
                          </p:cTn>
                        </p:par>
                      </p:childTnLst>
                    </p:cTn>
                  </p:par>
                </p:childTnLst>
              </p:cTn>
              <p:nextCondLst>
                <p:cond evt="onClick" delay="0">
                  <p:tgtEl>
                    <p:spTgt spid="17"/>
                  </p:tgtEl>
                </p:cond>
              </p:nextCondLst>
            </p:seq>
            <p:seq concurrent="1" nextAc="seek">
              <p:cTn id="54" restart="whenNotActive" fill="hold" evtFilter="cancelBubble" nodeType="interactiveSeq">
                <p:stCondLst>
                  <p:cond evt="onClick" delay="0">
                    <p:tgtEl>
                      <p:spTgt spid="16"/>
                    </p:tgtEl>
                  </p:cond>
                </p:stCondLst>
                <p:endSync evt="end" delay="0">
                  <p:rtn val="all"/>
                </p:endSync>
                <p:childTnLst>
                  <p:par>
                    <p:cTn id="55" fill="hold">
                      <p:stCondLst>
                        <p:cond delay="0"/>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7"/>
                                        </p:tgtEl>
                                        <p:attrNameLst>
                                          <p:attrName>style.visibility</p:attrName>
                                        </p:attrNameLst>
                                      </p:cBhvr>
                                      <p:to>
                                        <p:strVal val="visible"/>
                                      </p:to>
                                    </p:set>
                                  </p:childTnLst>
                                </p:cTn>
                              </p:par>
                            </p:childTnLst>
                          </p:cTn>
                        </p:par>
                      </p:childTnLst>
                    </p:cTn>
                  </p:par>
                </p:childTnLst>
              </p:cTn>
              <p:nextCondLst>
                <p:cond evt="onClick" delay="0">
                  <p:tgtEl>
                    <p:spTgt spid="16"/>
                  </p:tgtEl>
                </p:cond>
              </p:nextCondLst>
            </p:seq>
            <p:seq concurrent="1" nextAc="seek">
              <p:cTn id="59" restart="whenNotActive" fill="hold" evtFilter="cancelBubble" nodeType="interactiveSeq">
                <p:stCondLst>
                  <p:cond evt="onClick" delay="0">
                    <p:tgtEl>
                      <p:spTgt spid="18"/>
                    </p:tgtEl>
                  </p:cond>
                </p:stCondLst>
                <p:endSync evt="end" delay="0">
                  <p:rtn val="all"/>
                </p:endSync>
                <p:childTnLst>
                  <p:par>
                    <p:cTn id="60" fill="hold">
                      <p:stCondLst>
                        <p:cond delay="0"/>
                      </p:stCondLst>
                      <p:childTnLst>
                        <p:par>
                          <p:cTn id="61" fill="hold">
                            <p:stCondLst>
                              <p:cond delay="0"/>
                            </p:stCondLst>
                            <p:childTnLst>
                              <p:par>
                                <p:cTn id="62" presetID="1" presetClass="entr" presetSubtype="0" fill="hold" nodeType="clickEffect">
                                  <p:stCondLst>
                                    <p:cond delay="0"/>
                                  </p:stCondLst>
                                  <p:childTnLst>
                                    <p:set>
                                      <p:cBhvr>
                                        <p:cTn id="63" dur="1" fill="hold">
                                          <p:stCondLst>
                                            <p:cond delay="0"/>
                                          </p:stCondLst>
                                        </p:cTn>
                                        <p:tgtEl>
                                          <p:spTgt spid="26"/>
                                        </p:tgtEl>
                                        <p:attrNameLst>
                                          <p:attrName>style.visibility</p:attrName>
                                        </p:attrNameLst>
                                      </p:cBhvr>
                                      <p:to>
                                        <p:strVal val="visible"/>
                                      </p:to>
                                    </p:set>
                                  </p:childTnLst>
                                </p:cTn>
                              </p:par>
                            </p:childTnLst>
                          </p:cTn>
                        </p:par>
                      </p:childTnLst>
                    </p:cTn>
                  </p:par>
                </p:childTnLst>
              </p:cTn>
              <p:nextCondLst>
                <p:cond evt="onClick" delay="0">
                  <p:tgtEl>
                    <p:spTgt spid="18"/>
                  </p:tgtEl>
                </p:cond>
              </p:nextCondLst>
            </p:seq>
          </p:childTnLst>
        </p:cTn>
      </p:par>
    </p:tnLst>
    <p:bldLst>
      <p:bldP spid="12" grpId="0"/>
      <p:bldP spid="14" grpId="0"/>
      <p:bldP spid="14" grpId="1"/>
      <p:bldP spid="15" grpId="0"/>
      <p:bldP spid="15" grpId="1"/>
      <p:bldP spid="16" grpId="0"/>
      <p:bldP spid="17" grpId="0"/>
      <p:bldP spid="17" grpId="1"/>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Shape 4">
            <a:extLst>
              <a:ext uri="{FF2B5EF4-FFF2-40B4-BE49-F238E27FC236}">
                <a16:creationId xmlns:a16="http://schemas.microsoft.com/office/drawing/2014/main" id="{8B950080-5D7A-4873-930E-BBEE33A6AD0A}"/>
              </a:ext>
            </a:extLst>
          </p:cNvPr>
          <p:cNvSpPr/>
          <p:nvPr/>
        </p:nvSpPr>
        <p:spPr>
          <a:xfrm>
            <a:off x="6096000" y="1963238"/>
            <a:ext cx="4476153" cy="1390697"/>
          </a:xfrm>
          <a:custGeom>
            <a:avLst/>
            <a:gdLst/>
            <a:ahLst/>
            <a:cxnLst/>
            <a:rect l="0" t="0" r="0" b="0"/>
            <a:pathLst>
              <a:path>
                <a:moveTo>
                  <a:pt x="0" y="0"/>
                </a:moveTo>
                <a:lnTo>
                  <a:pt x="0" y="1205547"/>
                </a:lnTo>
                <a:lnTo>
                  <a:pt x="4476153" y="1205547"/>
                </a:lnTo>
                <a:lnTo>
                  <a:pt x="4476153" y="1390697"/>
                </a:lnTo>
              </a:path>
            </a:pathLst>
          </a:custGeom>
          <a:noFill/>
          <a:ln w="38100">
            <a:solidFill>
              <a:srgbClr val="2E75B6"/>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6" name="Freeform: Shape 5">
            <a:extLst>
              <a:ext uri="{FF2B5EF4-FFF2-40B4-BE49-F238E27FC236}">
                <a16:creationId xmlns:a16="http://schemas.microsoft.com/office/drawing/2014/main" id="{1B8DF08B-BB1A-443C-863E-D657F2E65289}"/>
              </a:ext>
            </a:extLst>
          </p:cNvPr>
          <p:cNvSpPr/>
          <p:nvPr/>
        </p:nvSpPr>
        <p:spPr>
          <a:xfrm>
            <a:off x="6096000" y="1963238"/>
            <a:ext cx="2238076" cy="1390697"/>
          </a:xfrm>
          <a:custGeom>
            <a:avLst/>
            <a:gdLst/>
            <a:ahLst/>
            <a:cxnLst/>
            <a:rect l="0" t="0" r="0" b="0"/>
            <a:pathLst>
              <a:path>
                <a:moveTo>
                  <a:pt x="0" y="0"/>
                </a:moveTo>
                <a:lnTo>
                  <a:pt x="0" y="1205547"/>
                </a:lnTo>
                <a:lnTo>
                  <a:pt x="2238076" y="1205547"/>
                </a:lnTo>
                <a:lnTo>
                  <a:pt x="2238076" y="1390697"/>
                </a:lnTo>
              </a:path>
            </a:pathLst>
          </a:custGeom>
          <a:noFill/>
          <a:ln w="38100">
            <a:solidFill>
              <a:srgbClr val="2E75B6"/>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7" name="Freeform: Shape 6">
            <a:extLst>
              <a:ext uri="{FF2B5EF4-FFF2-40B4-BE49-F238E27FC236}">
                <a16:creationId xmlns:a16="http://schemas.microsoft.com/office/drawing/2014/main" id="{7737DF8C-704C-464E-B895-6BD0CF7D89AC}"/>
              </a:ext>
            </a:extLst>
          </p:cNvPr>
          <p:cNvSpPr/>
          <p:nvPr/>
        </p:nvSpPr>
        <p:spPr>
          <a:xfrm>
            <a:off x="6050279" y="1963238"/>
            <a:ext cx="91440" cy="1390697"/>
          </a:xfrm>
          <a:custGeom>
            <a:avLst/>
            <a:gdLst/>
            <a:ahLst/>
            <a:cxnLst/>
            <a:rect l="0" t="0" r="0" b="0"/>
            <a:pathLst>
              <a:path>
                <a:moveTo>
                  <a:pt x="45720" y="0"/>
                </a:moveTo>
                <a:lnTo>
                  <a:pt x="45720" y="1390697"/>
                </a:lnTo>
              </a:path>
            </a:pathLst>
          </a:custGeom>
          <a:noFill/>
          <a:ln w="38100">
            <a:solidFill>
              <a:srgbClr val="2E75B6"/>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8" name="Freeform: Shape 7">
            <a:extLst>
              <a:ext uri="{FF2B5EF4-FFF2-40B4-BE49-F238E27FC236}">
                <a16:creationId xmlns:a16="http://schemas.microsoft.com/office/drawing/2014/main" id="{9C62EB49-69CA-46BC-99E2-4A9D95E9808C}"/>
              </a:ext>
            </a:extLst>
          </p:cNvPr>
          <p:cNvSpPr/>
          <p:nvPr/>
        </p:nvSpPr>
        <p:spPr>
          <a:xfrm>
            <a:off x="3857923" y="1963238"/>
            <a:ext cx="2238076" cy="1390697"/>
          </a:xfrm>
          <a:custGeom>
            <a:avLst/>
            <a:gdLst/>
            <a:ahLst/>
            <a:cxnLst/>
            <a:rect l="0" t="0" r="0" b="0"/>
            <a:pathLst>
              <a:path>
                <a:moveTo>
                  <a:pt x="2238076" y="0"/>
                </a:moveTo>
                <a:lnTo>
                  <a:pt x="2238076" y="1205547"/>
                </a:lnTo>
                <a:lnTo>
                  <a:pt x="0" y="1205547"/>
                </a:lnTo>
                <a:lnTo>
                  <a:pt x="0" y="1390697"/>
                </a:lnTo>
              </a:path>
            </a:pathLst>
          </a:custGeom>
          <a:noFill/>
          <a:ln w="38100">
            <a:solidFill>
              <a:srgbClr val="2E75B6"/>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9" name="Freeform: Shape 8">
            <a:extLst>
              <a:ext uri="{FF2B5EF4-FFF2-40B4-BE49-F238E27FC236}">
                <a16:creationId xmlns:a16="http://schemas.microsoft.com/office/drawing/2014/main" id="{6726502C-38D8-4DDC-9E7E-391B088DDAC4}"/>
              </a:ext>
            </a:extLst>
          </p:cNvPr>
          <p:cNvSpPr/>
          <p:nvPr/>
        </p:nvSpPr>
        <p:spPr>
          <a:xfrm>
            <a:off x="1619846" y="1963238"/>
            <a:ext cx="4476153" cy="1390697"/>
          </a:xfrm>
          <a:custGeom>
            <a:avLst/>
            <a:gdLst/>
            <a:ahLst/>
            <a:cxnLst/>
            <a:rect l="0" t="0" r="0" b="0"/>
            <a:pathLst>
              <a:path>
                <a:moveTo>
                  <a:pt x="4476153" y="0"/>
                </a:moveTo>
                <a:lnTo>
                  <a:pt x="4476153" y="1205547"/>
                </a:lnTo>
                <a:lnTo>
                  <a:pt x="0" y="1205547"/>
                </a:lnTo>
                <a:lnTo>
                  <a:pt x="0" y="1390697"/>
                </a:lnTo>
              </a:path>
            </a:pathLst>
          </a:custGeom>
          <a:noFill/>
          <a:ln w="38100">
            <a:solidFill>
              <a:srgbClr val="2E75B6"/>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0" name="Freeform: Shape 9">
            <a:extLst>
              <a:ext uri="{FF2B5EF4-FFF2-40B4-BE49-F238E27FC236}">
                <a16:creationId xmlns:a16="http://schemas.microsoft.com/office/drawing/2014/main" id="{03A36175-A40D-4EAD-9E1F-19B3BEA56A94}"/>
              </a:ext>
            </a:extLst>
          </p:cNvPr>
          <p:cNvSpPr/>
          <p:nvPr/>
        </p:nvSpPr>
        <p:spPr>
          <a:xfrm>
            <a:off x="5214332" y="1081571"/>
            <a:ext cx="1763334" cy="881667"/>
          </a:xfrm>
          <a:custGeom>
            <a:avLst/>
            <a:gdLst>
              <a:gd name="connsiteX0" fmla="*/ 0 w 1763334"/>
              <a:gd name="connsiteY0" fmla="*/ 0 h 881667"/>
              <a:gd name="connsiteX1" fmla="*/ 1763334 w 1763334"/>
              <a:gd name="connsiteY1" fmla="*/ 0 h 881667"/>
              <a:gd name="connsiteX2" fmla="*/ 1763334 w 1763334"/>
              <a:gd name="connsiteY2" fmla="*/ 881667 h 881667"/>
              <a:gd name="connsiteX3" fmla="*/ 0 w 1763334"/>
              <a:gd name="connsiteY3" fmla="*/ 881667 h 881667"/>
              <a:gd name="connsiteX4" fmla="*/ 0 w 1763334"/>
              <a:gd name="connsiteY4" fmla="*/ 0 h 8816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3334" h="881667">
                <a:moveTo>
                  <a:pt x="0" y="0"/>
                </a:moveTo>
                <a:lnTo>
                  <a:pt x="1763334" y="0"/>
                </a:lnTo>
                <a:lnTo>
                  <a:pt x="1763334" y="881667"/>
                </a:lnTo>
                <a:lnTo>
                  <a:pt x="0" y="881667"/>
                </a:lnTo>
                <a:lnTo>
                  <a:pt x="0" y="0"/>
                </a:lnTo>
                <a:close/>
              </a:path>
            </a:pathLst>
          </a:custGeom>
          <a:solidFill>
            <a:schemeClr val="accent4">
              <a:lumMod val="40000"/>
              <a:lumOff val="60000"/>
            </a:schemeClr>
          </a:solidFill>
          <a:ln>
            <a:no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algn="ctr" defTabSz="1422400" rtl="1">
              <a:lnSpc>
                <a:spcPct val="90000"/>
              </a:lnSpc>
              <a:spcBef>
                <a:spcPct val="0"/>
              </a:spcBef>
              <a:spcAft>
                <a:spcPct val="35000"/>
              </a:spcAft>
            </a:pPr>
            <a:r>
              <a:rPr lang="ar-LB" sz="3200" b="1" dirty="0">
                <a:solidFill>
                  <a:schemeClr val="tx1">
                    <a:lumMod val="65000"/>
                    <a:lumOff val="35000"/>
                  </a:schemeClr>
                </a:solidFill>
                <a:cs typeface="Adobe Arabic" panose="02040503050201020203" pitchFamily="18" charset="-78"/>
              </a:rPr>
              <a:t>عَناصِرُ الْقِصَّةِ:</a:t>
            </a:r>
            <a:endParaRPr lang="en-US" sz="3200" b="1" dirty="0">
              <a:solidFill>
                <a:schemeClr val="tx1">
                  <a:lumMod val="65000"/>
                  <a:lumOff val="35000"/>
                </a:schemeClr>
              </a:solidFill>
            </a:endParaRPr>
          </a:p>
        </p:txBody>
      </p:sp>
      <p:sp>
        <p:nvSpPr>
          <p:cNvPr id="21" name="Freeform: Shape 10">
            <a:extLst>
              <a:ext uri="{FF2B5EF4-FFF2-40B4-BE49-F238E27FC236}">
                <a16:creationId xmlns:a16="http://schemas.microsoft.com/office/drawing/2014/main" id="{4F4940E5-4294-44B4-B6BE-C0E836E0D81B}"/>
              </a:ext>
            </a:extLst>
          </p:cNvPr>
          <p:cNvSpPr/>
          <p:nvPr/>
        </p:nvSpPr>
        <p:spPr>
          <a:xfrm>
            <a:off x="685958" y="3353936"/>
            <a:ext cx="1867776" cy="1371600"/>
          </a:xfrm>
          <a:custGeom>
            <a:avLst/>
            <a:gdLst>
              <a:gd name="connsiteX0" fmla="*/ 0 w 1867776"/>
              <a:gd name="connsiteY0" fmla="*/ 0 h 1371600"/>
              <a:gd name="connsiteX1" fmla="*/ 1867776 w 1867776"/>
              <a:gd name="connsiteY1" fmla="*/ 0 h 1371600"/>
              <a:gd name="connsiteX2" fmla="*/ 1867776 w 1867776"/>
              <a:gd name="connsiteY2" fmla="*/ 1371600 h 1371600"/>
              <a:gd name="connsiteX3" fmla="*/ 0 w 1867776"/>
              <a:gd name="connsiteY3" fmla="*/ 1371600 h 1371600"/>
              <a:gd name="connsiteX4" fmla="*/ 0 w 1867776"/>
              <a:gd name="connsiteY4" fmla="*/ 0 h 137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776" h="1371600">
                <a:moveTo>
                  <a:pt x="0" y="0"/>
                </a:moveTo>
                <a:lnTo>
                  <a:pt x="1867776" y="0"/>
                </a:lnTo>
                <a:lnTo>
                  <a:pt x="1867776" y="1371600"/>
                </a:lnTo>
                <a:lnTo>
                  <a:pt x="0" y="1371600"/>
                </a:lnTo>
                <a:lnTo>
                  <a:pt x="0" y="0"/>
                </a:lnTo>
                <a:close/>
              </a:path>
            </a:pathLst>
          </a:custGeom>
          <a:solidFill>
            <a:schemeClr val="accent4">
              <a:lumMod val="20000"/>
              <a:lumOff val="80000"/>
              <a:alpha val="50196"/>
            </a:schemeClr>
          </a:solidFill>
          <a:ln>
            <a:no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ar-LB" sz="3600" b="0" kern="1200" dirty="0">
                <a:solidFill>
                  <a:schemeClr val="tx1">
                    <a:lumMod val="65000"/>
                    <a:lumOff val="35000"/>
                  </a:schemeClr>
                </a:solidFill>
                <a:cs typeface="Adobe Arabic" panose="02040503050201020203" pitchFamily="18" charset="-78"/>
              </a:rPr>
              <a:t>ماذا؟</a:t>
            </a:r>
          </a:p>
          <a:p>
            <a:pPr marL="0" lvl="0" indent="0" algn="ctr" defTabSz="1422400">
              <a:lnSpc>
                <a:spcPct val="90000"/>
              </a:lnSpc>
              <a:spcBef>
                <a:spcPct val="0"/>
              </a:spcBef>
              <a:spcAft>
                <a:spcPct val="35000"/>
              </a:spcAft>
              <a:buNone/>
            </a:pPr>
            <a:r>
              <a:rPr lang="ar-LB" sz="3600" b="0" kern="1200" dirty="0">
                <a:solidFill>
                  <a:schemeClr val="tx1">
                    <a:lumMod val="65000"/>
                    <a:lumOff val="35000"/>
                  </a:schemeClr>
                </a:solidFill>
                <a:cs typeface="Adobe Arabic" panose="02040503050201020203" pitchFamily="18" charset="-78"/>
              </a:rPr>
              <a:t>الْحَلُّ</a:t>
            </a:r>
            <a:endParaRPr lang="en-US" sz="3600" b="0" kern="1200" dirty="0">
              <a:solidFill>
                <a:schemeClr val="tx1">
                  <a:lumMod val="65000"/>
                  <a:lumOff val="35000"/>
                </a:schemeClr>
              </a:solidFill>
            </a:endParaRPr>
          </a:p>
        </p:txBody>
      </p:sp>
      <p:sp>
        <p:nvSpPr>
          <p:cNvPr id="22" name="Freeform: Shape 11">
            <a:extLst>
              <a:ext uri="{FF2B5EF4-FFF2-40B4-BE49-F238E27FC236}">
                <a16:creationId xmlns:a16="http://schemas.microsoft.com/office/drawing/2014/main" id="{A2D59B4E-3BF4-4E3F-8596-4C3BA95D41ED}"/>
              </a:ext>
            </a:extLst>
          </p:cNvPr>
          <p:cNvSpPr/>
          <p:nvPr/>
        </p:nvSpPr>
        <p:spPr>
          <a:xfrm>
            <a:off x="2924035" y="3353936"/>
            <a:ext cx="1867776" cy="1371600"/>
          </a:xfrm>
          <a:custGeom>
            <a:avLst/>
            <a:gdLst>
              <a:gd name="connsiteX0" fmla="*/ 0 w 1867776"/>
              <a:gd name="connsiteY0" fmla="*/ 0 h 1371600"/>
              <a:gd name="connsiteX1" fmla="*/ 1867776 w 1867776"/>
              <a:gd name="connsiteY1" fmla="*/ 0 h 1371600"/>
              <a:gd name="connsiteX2" fmla="*/ 1867776 w 1867776"/>
              <a:gd name="connsiteY2" fmla="*/ 1371600 h 1371600"/>
              <a:gd name="connsiteX3" fmla="*/ 0 w 1867776"/>
              <a:gd name="connsiteY3" fmla="*/ 1371600 h 1371600"/>
              <a:gd name="connsiteX4" fmla="*/ 0 w 1867776"/>
              <a:gd name="connsiteY4" fmla="*/ 0 h 137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776" h="1371600">
                <a:moveTo>
                  <a:pt x="0" y="0"/>
                </a:moveTo>
                <a:lnTo>
                  <a:pt x="1867776" y="0"/>
                </a:lnTo>
                <a:lnTo>
                  <a:pt x="1867776" y="1371600"/>
                </a:lnTo>
                <a:lnTo>
                  <a:pt x="0" y="1371600"/>
                </a:lnTo>
                <a:lnTo>
                  <a:pt x="0" y="0"/>
                </a:lnTo>
                <a:close/>
              </a:path>
            </a:pathLst>
          </a:custGeom>
          <a:solidFill>
            <a:schemeClr val="accent4">
              <a:lumMod val="20000"/>
              <a:lumOff val="80000"/>
              <a:alpha val="50196"/>
            </a:schemeClr>
          </a:solidFill>
          <a:ln>
            <a:no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ar-LB" sz="3600" b="0" kern="1200" dirty="0">
                <a:solidFill>
                  <a:schemeClr val="tx1">
                    <a:lumMod val="65000"/>
                    <a:lumOff val="35000"/>
                  </a:schemeClr>
                </a:solidFill>
                <a:cs typeface="Adobe Arabic" panose="02040503050201020203" pitchFamily="18" charset="-78"/>
              </a:rPr>
              <a:t>ماذا؟</a:t>
            </a:r>
          </a:p>
          <a:p>
            <a:pPr marL="0" lvl="0" indent="0" algn="ctr" defTabSz="1422400">
              <a:lnSpc>
                <a:spcPct val="90000"/>
              </a:lnSpc>
              <a:spcBef>
                <a:spcPct val="0"/>
              </a:spcBef>
              <a:spcAft>
                <a:spcPct val="35000"/>
              </a:spcAft>
              <a:buNone/>
            </a:pPr>
            <a:r>
              <a:rPr lang="ar-LB" sz="3600" b="0" kern="1200" dirty="0">
                <a:solidFill>
                  <a:schemeClr val="tx1">
                    <a:lumMod val="65000"/>
                    <a:lumOff val="35000"/>
                  </a:schemeClr>
                </a:solidFill>
                <a:cs typeface="Adobe Arabic" panose="02040503050201020203" pitchFamily="18" charset="-78"/>
              </a:rPr>
              <a:t>الْمُشْكِلَةُ</a:t>
            </a:r>
            <a:endParaRPr lang="en-US" sz="3600" b="0" kern="1200" dirty="0">
              <a:solidFill>
                <a:schemeClr val="tx1">
                  <a:lumMod val="65000"/>
                  <a:lumOff val="35000"/>
                </a:schemeClr>
              </a:solidFill>
            </a:endParaRPr>
          </a:p>
        </p:txBody>
      </p:sp>
      <p:sp>
        <p:nvSpPr>
          <p:cNvPr id="23" name="Freeform: Shape 12">
            <a:extLst>
              <a:ext uri="{FF2B5EF4-FFF2-40B4-BE49-F238E27FC236}">
                <a16:creationId xmlns:a16="http://schemas.microsoft.com/office/drawing/2014/main" id="{A21F544E-83E8-4224-A02C-643885A5E40A}"/>
              </a:ext>
            </a:extLst>
          </p:cNvPr>
          <p:cNvSpPr/>
          <p:nvPr/>
        </p:nvSpPr>
        <p:spPr>
          <a:xfrm>
            <a:off x="5162111" y="3353936"/>
            <a:ext cx="1867776" cy="1371600"/>
          </a:xfrm>
          <a:custGeom>
            <a:avLst/>
            <a:gdLst>
              <a:gd name="connsiteX0" fmla="*/ 0 w 1867776"/>
              <a:gd name="connsiteY0" fmla="*/ 0 h 1371600"/>
              <a:gd name="connsiteX1" fmla="*/ 1867776 w 1867776"/>
              <a:gd name="connsiteY1" fmla="*/ 0 h 1371600"/>
              <a:gd name="connsiteX2" fmla="*/ 1867776 w 1867776"/>
              <a:gd name="connsiteY2" fmla="*/ 1371600 h 1371600"/>
              <a:gd name="connsiteX3" fmla="*/ 0 w 1867776"/>
              <a:gd name="connsiteY3" fmla="*/ 1371600 h 1371600"/>
              <a:gd name="connsiteX4" fmla="*/ 0 w 1867776"/>
              <a:gd name="connsiteY4" fmla="*/ 0 h 137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776" h="1371600">
                <a:moveTo>
                  <a:pt x="0" y="0"/>
                </a:moveTo>
                <a:lnTo>
                  <a:pt x="1867776" y="0"/>
                </a:lnTo>
                <a:lnTo>
                  <a:pt x="1867776" y="1371600"/>
                </a:lnTo>
                <a:lnTo>
                  <a:pt x="0" y="1371600"/>
                </a:lnTo>
                <a:lnTo>
                  <a:pt x="0" y="0"/>
                </a:lnTo>
                <a:close/>
              </a:path>
            </a:pathLst>
          </a:custGeom>
          <a:solidFill>
            <a:schemeClr val="accent4">
              <a:lumMod val="20000"/>
              <a:lumOff val="80000"/>
              <a:alpha val="50196"/>
            </a:schemeClr>
          </a:solidFill>
          <a:ln>
            <a:no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ar-LB" sz="3600" b="0" kern="1200" dirty="0">
                <a:solidFill>
                  <a:schemeClr val="tx1">
                    <a:lumMod val="65000"/>
                    <a:lumOff val="35000"/>
                  </a:schemeClr>
                </a:solidFill>
                <a:cs typeface="Adobe Arabic" panose="02040503050201020203" pitchFamily="18" charset="-78"/>
              </a:rPr>
              <a:t>أَيْنَ؟</a:t>
            </a:r>
          </a:p>
          <a:p>
            <a:pPr marL="0" lvl="0" indent="0" algn="ctr" defTabSz="1422400">
              <a:lnSpc>
                <a:spcPct val="90000"/>
              </a:lnSpc>
              <a:spcBef>
                <a:spcPct val="0"/>
              </a:spcBef>
              <a:spcAft>
                <a:spcPct val="35000"/>
              </a:spcAft>
              <a:buNone/>
            </a:pPr>
            <a:r>
              <a:rPr lang="ar-LB" sz="3600" b="0" kern="1200" dirty="0">
                <a:solidFill>
                  <a:schemeClr val="tx1">
                    <a:lumMod val="65000"/>
                    <a:lumOff val="35000"/>
                  </a:schemeClr>
                </a:solidFill>
                <a:cs typeface="Adobe Arabic" panose="02040503050201020203" pitchFamily="18" charset="-78"/>
              </a:rPr>
              <a:t>الْمَكانُ</a:t>
            </a:r>
            <a:endParaRPr lang="en-US" sz="3600" b="0" kern="1200" dirty="0">
              <a:solidFill>
                <a:schemeClr val="tx1">
                  <a:lumMod val="65000"/>
                  <a:lumOff val="35000"/>
                </a:schemeClr>
              </a:solidFill>
            </a:endParaRPr>
          </a:p>
        </p:txBody>
      </p:sp>
      <p:sp>
        <p:nvSpPr>
          <p:cNvPr id="24" name="Freeform: Shape 13">
            <a:extLst>
              <a:ext uri="{FF2B5EF4-FFF2-40B4-BE49-F238E27FC236}">
                <a16:creationId xmlns:a16="http://schemas.microsoft.com/office/drawing/2014/main" id="{82EFB6F6-1793-45F7-8186-B927531796E1}"/>
              </a:ext>
            </a:extLst>
          </p:cNvPr>
          <p:cNvSpPr/>
          <p:nvPr/>
        </p:nvSpPr>
        <p:spPr>
          <a:xfrm>
            <a:off x="7400188" y="3353936"/>
            <a:ext cx="1867776" cy="1371600"/>
          </a:xfrm>
          <a:custGeom>
            <a:avLst/>
            <a:gdLst>
              <a:gd name="connsiteX0" fmla="*/ 0 w 1867776"/>
              <a:gd name="connsiteY0" fmla="*/ 0 h 1371600"/>
              <a:gd name="connsiteX1" fmla="*/ 1867776 w 1867776"/>
              <a:gd name="connsiteY1" fmla="*/ 0 h 1371600"/>
              <a:gd name="connsiteX2" fmla="*/ 1867776 w 1867776"/>
              <a:gd name="connsiteY2" fmla="*/ 1371600 h 1371600"/>
              <a:gd name="connsiteX3" fmla="*/ 0 w 1867776"/>
              <a:gd name="connsiteY3" fmla="*/ 1371600 h 1371600"/>
              <a:gd name="connsiteX4" fmla="*/ 0 w 1867776"/>
              <a:gd name="connsiteY4" fmla="*/ 0 h 137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776" h="1371600">
                <a:moveTo>
                  <a:pt x="0" y="0"/>
                </a:moveTo>
                <a:lnTo>
                  <a:pt x="1867776" y="0"/>
                </a:lnTo>
                <a:lnTo>
                  <a:pt x="1867776" y="1371600"/>
                </a:lnTo>
                <a:lnTo>
                  <a:pt x="0" y="1371600"/>
                </a:lnTo>
                <a:lnTo>
                  <a:pt x="0" y="0"/>
                </a:lnTo>
                <a:close/>
              </a:path>
            </a:pathLst>
          </a:custGeom>
          <a:solidFill>
            <a:schemeClr val="accent4">
              <a:lumMod val="20000"/>
              <a:lumOff val="80000"/>
              <a:alpha val="50196"/>
            </a:schemeClr>
          </a:solidFill>
          <a:ln>
            <a:no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ar-LB" sz="3600" b="0" kern="1200" dirty="0">
                <a:solidFill>
                  <a:schemeClr val="tx1">
                    <a:lumMod val="65000"/>
                    <a:lumOff val="35000"/>
                  </a:schemeClr>
                </a:solidFill>
                <a:cs typeface="Adobe Arabic" panose="02040503050201020203" pitchFamily="18" charset="-78"/>
              </a:rPr>
              <a:t>مَتى؟</a:t>
            </a:r>
          </a:p>
          <a:p>
            <a:pPr marL="0" lvl="0" indent="0" algn="ctr" defTabSz="1422400">
              <a:lnSpc>
                <a:spcPct val="90000"/>
              </a:lnSpc>
              <a:spcBef>
                <a:spcPct val="0"/>
              </a:spcBef>
              <a:spcAft>
                <a:spcPct val="35000"/>
              </a:spcAft>
              <a:buNone/>
            </a:pPr>
            <a:r>
              <a:rPr lang="ar-LB" sz="3600" b="0" kern="1200" dirty="0">
                <a:solidFill>
                  <a:schemeClr val="tx1">
                    <a:lumMod val="65000"/>
                    <a:lumOff val="35000"/>
                  </a:schemeClr>
                </a:solidFill>
                <a:cs typeface="Adobe Arabic" panose="02040503050201020203" pitchFamily="18" charset="-78"/>
              </a:rPr>
              <a:t>الزَّمانُ</a:t>
            </a:r>
            <a:endParaRPr lang="en-US" sz="3600" b="0" kern="1200" dirty="0">
              <a:solidFill>
                <a:schemeClr val="tx1">
                  <a:lumMod val="65000"/>
                  <a:lumOff val="35000"/>
                </a:schemeClr>
              </a:solidFill>
            </a:endParaRPr>
          </a:p>
        </p:txBody>
      </p:sp>
      <p:sp>
        <p:nvSpPr>
          <p:cNvPr id="25" name="Freeform: Shape 14">
            <a:extLst>
              <a:ext uri="{FF2B5EF4-FFF2-40B4-BE49-F238E27FC236}">
                <a16:creationId xmlns:a16="http://schemas.microsoft.com/office/drawing/2014/main" id="{42ABAD05-CE9E-49A2-B3A5-D3411F605D42}"/>
              </a:ext>
            </a:extLst>
          </p:cNvPr>
          <p:cNvSpPr/>
          <p:nvPr/>
        </p:nvSpPr>
        <p:spPr>
          <a:xfrm>
            <a:off x="9638265" y="3353936"/>
            <a:ext cx="1867776" cy="1371600"/>
          </a:xfrm>
          <a:custGeom>
            <a:avLst/>
            <a:gdLst>
              <a:gd name="connsiteX0" fmla="*/ 0 w 1867776"/>
              <a:gd name="connsiteY0" fmla="*/ 0 h 1371600"/>
              <a:gd name="connsiteX1" fmla="*/ 1867776 w 1867776"/>
              <a:gd name="connsiteY1" fmla="*/ 0 h 1371600"/>
              <a:gd name="connsiteX2" fmla="*/ 1867776 w 1867776"/>
              <a:gd name="connsiteY2" fmla="*/ 1371600 h 1371600"/>
              <a:gd name="connsiteX3" fmla="*/ 0 w 1867776"/>
              <a:gd name="connsiteY3" fmla="*/ 1371600 h 1371600"/>
              <a:gd name="connsiteX4" fmla="*/ 0 w 1867776"/>
              <a:gd name="connsiteY4" fmla="*/ 0 h 137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776" h="1371600">
                <a:moveTo>
                  <a:pt x="0" y="0"/>
                </a:moveTo>
                <a:lnTo>
                  <a:pt x="1867776" y="0"/>
                </a:lnTo>
                <a:lnTo>
                  <a:pt x="1867776" y="1371600"/>
                </a:lnTo>
                <a:lnTo>
                  <a:pt x="0" y="1371600"/>
                </a:lnTo>
                <a:lnTo>
                  <a:pt x="0" y="0"/>
                </a:lnTo>
                <a:close/>
              </a:path>
            </a:pathLst>
          </a:custGeom>
          <a:solidFill>
            <a:schemeClr val="accent4">
              <a:lumMod val="20000"/>
              <a:lumOff val="80000"/>
              <a:alpha val="50196"/>
            </a:schemeClr>
          </a:solidFill>
          <a:ln>
            <a:no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ar-LB" sz="3600" b="0" kern="1200" dirty="0">
                <a:solidFill>
                  <a:schemeClr val="tx1">
                    <a:lumMod val="65000"/>
                    <a:lumOff val="35000"/>
                  </a:schemeClr>
                </a:solidFill>
                <a:cs typeface="Adobe Arabic" panose="02040503050201020203" pitchFamily="18" charset="-78"/>
              </a:rPr>
              <a:t>مَنْ؟</a:t>
            </a:r>
          </a:p>
          <a:p>
            <a:pPr marL="0" lvl="0" indent="0" algn="ctr" defTabSz="1422400">
              <a:lnSpc>
                <a:spcPct val="90000"/>
              </a:lnSpc>
              <a:spcBef>
                <a:spcPct val="0"/>
              </a:spcBef>
              <a:spcAft>
                <a:spcPct val="35000"/>
              </a:spcAft>
              <a:buNone/>
            </a:pPr>
            <a:r>
              <a:rPr lang="ar-LB" sz="3600" b="0" kern="1200" dirty="0">
                <a:solidFill>
                  <a:schemeClr val="tx1">
                    <a:lumMod val="65000"/>
                    <a:lumOff val="35000"/>
                  </a:schemeClr>
                </a:solidFill>
                <a:cs typeface="Adobe Arabic" panose="02040503050201020203" pitchFamily="18" charset="-78"/>
              </a:rPr>
              <a:t>الشَّخْصِيَاتُ</a:t>
            </a:r>
            <a:endParaRPr lang="en-US" sz="3600" b="0" kern="1200" dirty="0">
              <a:solidFill>
                <a:schemeClr val="tx1">
                  <a:lumMod val="65000"/>
                  <a:lumOff val="35000"/>
                </a:schemeClr>
              </a:solidFill>
            </a:endParaRPr>
          </a:p>
        </p:txBody>
      </p:sp>
    </p:spTree>
    <p:custDataLst>
      <p:tags r:id="rId1"/>
    </p:custDataLst>
    <p:extLst>
      <p:ext uri="{BB962C8B-B14F-4D97-AF65-F5344CB8AC3E}">
        <p14:creationId xmlns:p14="http://schemas.microsoft.com/office/powerpoint/2010/main" val="3851032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childTnLst>
                          </p:cTn>
                        </p:par>
                        <p:par>
                          <p:cTn id="31" fill="hold">
                            <p:stCondLst>
                              <p:cond delay="500"/>
                            </p:stCondLst>
                            <p:childTnLst>
                              <p:par>
                                <p:cTn id="32" presetID="10" presetClass="entr" presetSubtype="0"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par>
                          <p:cTn id="40" fill="hold">
                            <p:stCondLst>
                              <p:cond delay="500"/>
                            </p:stCondLst>
                            <p:childTnLst>
                              <p:par>
                                <p:cTn id="41" presetID="10"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fade">
                                      <p:cBhvr>
                                        <p:cTn id="48" dur="500"/>
                                        <p:tgtEl>
                                          <p:spTgt spid="19"/>
                                        </p:tgtEl>
                                      </p:cBhvr>
                                    </p:animEffect>
                                  </p:childTnLst>
                                </p:cTn>
                              </p:par>
                            </p:childTnLst>
                          </p:cTn>
                        </p:par>
                        <p:par>
                          <p:cTn id="49" fill="hold">
                            <p:stCondLst>
                              <p:cond delay="500"/>
                            </p:stCondLst>
                            <p:childTnLst>
                              <p:par>
                                <p:cTn id="50" presetID="10" presetClass="entr" presetSubtype="0"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4">
            <a:extLst>
              <a:ext uri="{FF2B5EF4-FFF2-40B4-BE49-F238E27FC236}">
                <a16:creationId xmlns:a16="http://schemas.microsoft.com/office/drawing/2014/main" id="{EFFA9A9D-C4F8-457E-99D9-A058DB6A5AE7}"/>
              </a:ext>
            </a:extLst>
          </p:cNvPr>
          <p:cNvSpPr/>
          <p:nvPr/>
        </p:nvSpPr>
        <p:spPr>
          <a:xfrm>
            <a:off x="6096000" y="1503164"/>
            <a:ext cx="4476153" cy="1390697"/>
          </a:xfrm>
          <a:custGeom>
            <a:avLst/>
            <a:gdLst/>
            <a:ahLst/>
            <a:cxnLst/>
            <a:rect l="0" t="0" r="0" b="0"/>
            <a:pathLst>
              <a:path>
                <a:moveTo>
                  <a:pt x="0" y="0"/>
                </a:moveTo>
                <a:lnTo>
                  <a:pt x="0" y="1205547"/>
                </a:lnTo>
                <a:lnTo>
                  <a:pt x="4476153" y="1205547"/>
                </a:lnTo>
                <a:lnTo>
                  <a:pt x="4476153" y="1390697"/>
                </a:lnTo>
              </a:path>
            </a:pathLst>
          </a:custGeom>
          <a:noFill/>
          <a:ln w="38100">
            <a:solidFill>
              <a:srgbClr val="2E75B6"/>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2" name="Freeform: Shape 5">
            <a:extLst>
              <a:ext uri="{FF2B5EF4-FFF2-40B4-BE49-F238E27FC236}">
                <a16:creationId xmlns:a16="http://schemas.microsoft.com/office/drawing/2014/main" id="{D5DEFD42-6B39-46B6-99D3-E46273BDAF5D}"/>
              </a:ext>
            </a:extLst>
          </p:cNvPr>
          <p:cNvSpPr/>
          <p:nvPr/>
        </p:nvSpPr>
        <p:spPr>
          <a:xfrm>
            <a:off x="6096000" y="1503164"/>
            <a:ext cx="2238076" cy="1390697"/>
          </a:xfrm>
          <a:custGeom>
            <a:avLst/>
            <a:gdLst/>
            <a:ahLst/>
            <a:cxnLst/>
            <a:rect l="0" t="0" r="0" b="0"/>
            <a:pathLst>
              <a:path>
                <a:moveTo>
                  <a:pt x="0" y="0"/>
                </a:moveTo>
                <a:lnTo>
                  <a:pt x="0" y="1205547"/>
                </a:lnTo>
                <a:lnTo>
                  <a:pt x="2238076" y="1205547"/>
                </a:lnTo>
                <a:lnTo>
                  <a:pt x="2238076" y="1390697"/>
                </a:lnTo>
              </a:path>
            </a:pathLst>
          </a:custGeom>
          <a:noFill/>
          <a:ln w="38100">
            <a:solidFill>
              <a:srgbClr val="2E75B6"/>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3" name="Freeform: Shape 6">
            <a:extLst>
              <a:ext uri="{FF2B5EF4-FFF2-40B4-BE49-F238E27FC236}">
                <a16:creationId xmlns:a16="http://schemas.microsoft.com/office/drawing/2014/main" id="{3EFC2E58-7C71-47ED-B42B-C21A965D8B54}"/>
              </a:ext>
            </a:extLst>
          </p:cNvPr>
          <p:cNvSpPr/>
          <p:nvPr/>
        </p:nvSpPr>
        <p:spPr>
          <a:xfrm>
            <a:off x="6050279" y="1503164"/>
            <a:ext cx="91440" cy="1390697"/>
          </a:xfrm>
          <a:custGeom>
            <a:avLst/>
            <a:gdLst/>
            <a:ahLst/>
            <a:cxnLst/>
            <a:rect l="0" t="0" r="0" b="0"/>
            <a:pathLst>
              <a:path>
                <a:moveTo>
                  <a:pt x="45720" y="0"/>
                </a:moveTo>
                <a:lnTo>
                  <a:pt x="45720" y="1390697"/>
                </a:lnTo>
              </a:path>
            </a:pathLst>
          </a:custGeom>
          <a:noFill/>
          <a:ln w="38100">
            <a:solidFill>
              <a:srgbClr val="2E75B6"/>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4" name="Freeform: Shape 7">
            <a:extLst>
              <a:ext uri="{FF2B5EF4-FFF2-40B4-BE49-F238E27FC236}">
                <a16:creationId xmlns:a16="http://schemas.microsoft.com/office/drawing/2014/main" id="{77A3E2C1-E4FB-434D-92A1-6069D894CF1C}"/>
              </a:ext>
            </a:extLst>
          </p:cNvPr>
          <p:cNvSpPr/>
          <p:nvPr/>
        </p:nvSpPr>
        <p:spPr>
          <a:xfrm>
            <a:off x="3857923" y="1503164"/>
            <a:ext cx="2238076" cy="1390697"/>
          </a:xfrm>
          <a:custGeom>
            <a:avLst/>
            <a:gdLst/>
            <a:ahLst/>
            <a:cxnLst/>
            <a:rect l="0" t="0" r="0" b="0"/>
            <a:pathLst>
              <a:path>
                <a:moveTo>
                  <a:pt x="2238076" y="0"/>
                </a:moveTo>
                <a:lnTo>
                  <a:pt x="2238076" y="1205547"/>
                </a:lnTo>
                <a:lnTo>
                  <a:pt x="0" y="1205547"/>
                </a:lnTo>
                <a:lnTo>
                  <a:pt x="0" y="1390697"/>
                </a:lnTo>
              </a:path>
            </a:pathLst>
          </a:custGeom>
          <a:noFill/>
          <a:ln w="38100">
            <a:solidFill>
              <a:srgbClr val="2E75B6"/>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5" name="Freeform: Shape 8">
            <a:extLst>
              <a:ext uri="{FF2B5EF4-FFF2-40B4-BE49-F238E27FC236}">
                <a16:creationId xmlns:a16="http://schemas.microsoft.com/office/drawing/2014/main" id="{9FE1B73A-149D-45B7-B78B-CEF70F3376C4}"/>
              </a:ext>
            </a:extLst>
          </p:cNvPr>
          <p:cNvSpPr/>
          <p:nvPr/>
        </p:nvSpPr>
        <p:spPr>
          <a:xfrm>
            <a:off x="1619846" y="1503164"/>
            <a:ext cx="4476153" cy="1390697"/>
          </a:xfrm>
          <a:custGeom>
            <a:avLst/>
            <a:gdLst/>
            <a:ahLst/>
            <a:cxnLst/>
            <a:rect l="0" t="0" r="0" b="0"/>
            <a:pathLst>
              <a:path>
                <a:moveTo>
                  <a:pt x="4476153" y="0"/>
                </a:moveTo>
                <a:lnTo>
                  <a:pt x="4476153" y="1205547"/>
                </a:lnTo>
                <a:lnTo>
                  <a:pt x="0" y="1205547"/>
                </a:lnTo>
                <a:lnTo>
                  <a:pt x="0" y="1390697"/>
                </a:lnTo>
              </a:path>
            </a:pathLst>
          </a:custGeom>
          <a:noFill/>
          <a:ln w="38100">
            <a:solidFill>
              <a:srgbClr val="2E75B6"/>
            </a:solidFill>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6" name="Freeform: Shape 10">
            <a:extLst>
              <a:ext uri="{FF2B5EF4-FFF2-40B4-BE49-F238E27FC236}">
                <a16:creationId xmlns:a16="http://schemas.microsoft.com/office/drawing/2014/main" id="{301874AD-2F68-4D97-9772-B9839ABA6291}"/>
              </a:ext>
            </a:extLst>
          </p:cNvPr>
          <p:cNvSpPr/>
          <p:nvPr/>
        </p:nvSpPr>
        <p:spPr>
          <a:xfrm>
            <a:off x="608684" y="2893863"/>
            <a:ext cx="2103120" cy="3218182"/>
          </a:xfrm>
          <a:custGeom>
            <a:avLst/>
            <a:gdLst>
              <a:gd name="connsiteX0" fmla="*/ 0 w 1867776"/>
              <a:gd name="connsiteY0" fmla="*/ 0 h 1371600"/>
              <a:gd name="connsiteX1" fmla="*/ 1867776 w 1867776"/>
              <a:gd name="connsiteY1" fmla="*/ 0 h 1371600"/>
              <a:gd name="connsiteX2" fmla="*/ 1867776 w 1867776"/>
              <a:gd name="connsiteY2" fmla="*/ 1371600 h 1371600"/>
              <a:gd name="connsiteX3" fmla="*/ 0 w 1867776"/>
              <a:gd name="connsiteY3" fmla="*/ 1371600 h 1371600"/>
              <a:gd name="connsiteX4" fmla="*/ 0 w 1867776"/>
              <a:gd name="connsiteY4" fmla="*/ 0 h 137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776" h="1371600">
                <a:moveTo>
                  <a:pt x="0" y="0"/>
                </a:moveTo>
                <a:lnTo>
                  <a:pt x="1867776" y="0"/>
                </a:lnTo>
                <a:lnTo>
                  <a:pt x="1867776" y="1371600"/>
                </a:lnTo>
                <a:lnTo>
                  <a:pt x="0" y="1371600"/>
                </a:lnTo>
                <a:lnTo>
                  <a:pt x="0" y="0"/>
                </a:lnTo>
                <a:close/>
              </a:path>
            </a:pathLst>
          </a:custGeom>
          <a:solidFill>
            <a:srgbClr val="FFF2CC"/>
          </a:solidFill>
          <a:ln>
            <a:no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20320" tIns="20320" rIns="20320" bIns="20320" numCol="1" spcCol="1270" anchor="t" anchorCtr="0">
            <a:noAutofit/>
          </a:bodyPr>
          <a:lstStyle/>
          <a:p>
            <a:pPr marL="0" lvl="0" indent="0" algn="ctr" defTabSz="1422400" rtl="1">
              <a:lnSpc>
                <a:spcPct val="90000"/>
              </a:lnSpc>
              <a:spcBef>
                <a:spcPct val="0"/>
              </a:spcBef>
              <a:spcAft>
                <a:spcPct val="35000"/>
              </a:spcAft>
              <a:buNone/>
            </a:pPr>
            <a:r>
              <a:rPr lang="ar-LB" sz="2400" b="0" kern="1200" dirty="0">
                <a:solidFill>
                  <a:schemeClr val="tx1">
                    <a:lumMod val="65000"/>
                    <a:lumOff val="35000"/>
                  </a:schemeClr>
                </a:solidFill>
                <a:cs typeface="Adobe Arabic" panose="02040503050201020203" pitchFamily="18" charset="-78"/>
              </a:rPr>
              <a:t>ماذا؟</a:t>
            </a:r>
          </a:p>
          <a:p>
            <a:pPr marL="0" lvl="0" indent="0" algn="ctr" defTabSz="1422400" rtl="1">
              <a:lnSpc>
                <a:spcPct val="90000"/>
              </a:lnSpc>
              <a:spcBef>
                <a:spcPct val="0"/>
              </a:spcBef>
              <a:spcAft>
                <a:spcPct val="35000"/>
              </a:spcAft>
              <a:buNone/>
            </a:pPr>
            <a:r>
              <a:rPr lang="ar-LB" sz="2400" b="0" kern="1200" dirty="0">
                <a:solidFill>
                  <a:schemeClr val="tx1">
                    <a:lumMod val="65000"/>
                    <a:lumOff val="35000"/>
                  </a:schemeClr>
                </a:solidFill>
                <a:cs typeface="Adobe Arabic" panose="02040503050201020203" pitchFamily="18" charset="-78"/>
              </a:rPr>
              <a:t>الْحَلُّ</a:t>
            </a:r>
          </a:p>
        </p:txBody>
      </p:sp>
      <p:sp>
        <p:nvSpPr>
          <p:cNvPr id="27" name="Freeform: Shape 11">
            <a:extLst>
              <a:ext uri="{FF2B5EF4-FFF2-40B4-BE49-F238E27FC236}">
                <a16:creationId xmlns:a16="http://schemas.microsoft.com/office/drawing/2014/main" id="{1EA072C2-8336-42AA-9BEC-7155DBD738CB}"/>
              </a:ext>
            </a:extLst>
          </p:cNvPr>
          <p:cNvSpPr/>
          <p:nvPr/>
        </p:nvSpPr>
        <p:spPr>
          <a:xfrm>
            <a:off x="2846761" y="2893863"/>
            <a:ext cx="2103120" cy="3218182"/>
          </a:xfrm>
          <a:custGeom>
            <a:avLst/>
            <a:gdLst>
              <a:gd name="connsiteX0" fmla="*/ 0 w 1867776"/>
              <a:gd name="connsiteY0" fmla="*/ 0 h 1371600"/>
              <a:gd name="connsiteX1" fmla="*/ 1867776 w 1867776"/>
              <a:gd name="connsiteY1" fmla="*/ 0 h 1371600"/>
              <a:gd name="connsiteX2" fmla="*/ 1867776 w 1867776"/>
              <a:gd name="connsiteY2" fmla="*/ 1371600 h 1371600"/>
              <a:gd name="connsiteX3" fmla="*/ 0 w 1867776"/>
              <a:gd name="connsiteY3" fmla="*/ 1371600 h 1371600"/>
              <a:gd name="connsiteX4" fmla="*/ 0 w 1867776"/>
              <a:gd name="connsiteY4" fmla="*/ 0 h 137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776" h="1371600">
                <a:moveTo>
                  <a:pt x="0" y="0"/>
                </a:moveTo>
                <a:lnTo>
                  <a:pt x="1867776" y="0"/>
                </a:lnTo>
                <a:lnTo>
                  <a:pt x="1867776" y="1371600"/>
                </a:lnTo>
                <a:lnTo>
                  <a:pt x="0" y="1371600"/>
                </a:lnTo>
                <a:lnTo>
                  <a:pt x="0" y="0"/>
                </a:lnTo>
                <a:close/>
              </a:path>
            </a:pathLst>
          </a:custGeom>
          <a:solidFill>
            <a:srgbClr val="FFF2CC"/>
          </a:solidFill>
          <a:ln>
            <a:no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20320" tIns="20320" rIns="20320" bIns="20320" numCol="1" spcCol="1270" anchor="t" anchorCtr="0">
            <a:noAutofit/>
          </a:bodyPr>
          <a:lstStyle/>
          <a:p>
            <a:pPr marL="0" lvl="0" indent="0" algn="ctr" defTabSz="1422400" rtl="1">
              <a:lnSpc>
                <a:spcPct val="90000"/>
              </a:lnSpc>
              <a:spcBef>
                <a:spcPct val="0"/>
              </a:spcBef>
              <a:spcAft>
                <a:spcPct val="35000"/>
              </a:spcAft>
              <a:buNone/>
            </a:pPr>
            <a:r>
              <a:rPr lang="ar-LB" sz="2400" b="0" kern="1200" dirty="0">
                <a:solidFill>
                  <a:schemeClr val="tx1">
                    <a:lumMod val="65000"/>
                    <a:lumOff val="35000"/>
                  </a:schemeClr>
                </a:solidFill>
                <a:cs typeface="Adobe Arabic" panose="02040503050201020203" pitchFamily="18" charset="-78"/>
              </a:rPr>
              <a:t>ماذا؟</a:t>
            </a:r>
          </a:p>
          <a:p>
            <a:pPr marL="0" lvl="0" indent="0" algn="ctr" defTabSz="1422400" rtl="1">
              <a:lnSpc>
                <a:spcPct val="90000"/>
              </a:lnSpc>
              <a:spcBef>
                <a:spcPct val="0"/>
              </a:spcBef>
              <a:spcAft>
                <a:spcPct val="35000"/>
              </a:spcAft>
              <a:buNone/>
            </a:pPr>
            <a:r>
              <a:rPr lang="ar-LB" sz="2400" b="0" kern="1200" dirty="0">
                <a:solidFill>
                  <a:schemeClr val="tx1">
                    <a:lumMod val="65000"/>
                    <a:lumOff val="35000"/>
                  </a:schemeClr>
                </a:solidFill>
                <a:cs typeface="Adobe Arabic" panose="02040503050201020203" pitchFamily="18" charset="-78"/>
              </a:rPr>
              <a:t>الْمُشْكِلَةُ</a:t>
            </a:r>
          </a:p>
        </p:txBody>
      </p:sp>
      <p:sp>
        <p:nvSpPr>
          <p:cNvPr id="28" name="Freeform: Shape 12">
            <a:extLst>
              <a:ext uri="{FF2B5EF4-FFF2-40B4-BE49-F238E27FC236}">
                <a16:creationId xmlns:a16="http://schemas.microsoft.com/office/drawing/2014/main" id="{1DD43C5C-E8DF-4F2D-8033-54877208D311}"/>
              </a:ext>
            </a:extLst>
          </p:cNvPr>
          <p:cNvSpPr/>
          <p:nvPr/>
        </p:nvSpPr>
        <p:spPr>
          <a:xfrm>
            <a:off x="5084837" y="2893863"/>
            <a:ext cx="2103120" cy="3218182"/>
          </a:xfrm>
          <a:custGeom>
            <a:avLst/>
            <a:gdLst>
              <a:gd name="connsiteX0" fmla="*/ 0 w 1867776"/>
              <a:gd name="connsiteY0" fmla="*/ 0 h 1371600"/>
              <a:gd name="connsiteX1" fmla="*/ 1867776 w 1867776"/>
              <a:gd name="connsiteY1" fmla="*/ 0 h 1371600"/>
              <a:gd name="connsiteX2" fmla="*/ 1867776 w 1867776"/>
              <a:gd name="connsiteY2" fmla="*/ 1371600 h 1371600"/>
              <a:gd name="connsiteX3" fmla="*/ 0 w 1867776"/>
              <a:gd name="connsiteY3" fmla="*/ 1371600 h 1371600"/>
              <a:gd name="connsiteX4" fmla="*/ 0 w 1867776"/>
              <a:gd name="connsiteY4" fmla="*/ 0 h 137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776" h="1371600">
                <a:moveTo>
                  <a:pt x="0" y="0"/>
                </a:moveTo>
                <a:lnTo>
                  <a:pt x="1867776" y="0"/>
                </a:lnTo>
                <a:lnTo>
                  <a:pt x="1867776" y="1371600"/>
                </a:lnTo>
                <a:lnTo>
                  <a:pt x="0" y="1371600"/>
                </a:lnTo>
                <a:lnTo>
                  <a:pt x="0" y="0"/>
                </a:lnTo>
                <a:close/>
              </a:path>
            </a:pathLst>
          </a:custGeom>
          <a:solidFill>
            <a:srgbClr val="FFF2CC"/>
          </a:solidFill>
          <a:ln>
            <a:no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20320" tIns="20320" rIns="20320" bIns="20320" numCol="1" spcCol="1270" anchor="t" anchorCtr="0">
            <a:noAutofit/>
          </a:bodyPr>
          <a:lstStyle/>
          <a:p>
            <a:pPr marL="0" lvl="0" indent="0" algn="ctr" defTabSz="1422400">
              <a:lnSpc>
                <a:spcPct val="90000"/>
              </a:lnSpc>
              <a:spcBef>
                <a:spcPct val="0"/>
              </a:spcBef>
              <a:spcAft>
                <a:spcPct val="35000"/>
              </a:spcAft>
              <a:buNone/>
            </a:pPr>
            <a:r>
              <a:rPr lang="ar-LB" sz="2400" b="0" kern="1200" dirty="0">
                <a:solidFill>
                  <a:schemeClr val="tx1">
                    <a:lumMod val="65000"/>
                    <a:lumOff val="35000"/>
                  </a:schemeClr>
                </a:solidFill>
                <a:cs typeface="Adobe Arabic" panose="02040503050201020203" pitchFamily="18" charset="-78"/>
              </a:rPr>
              <a:t>أَيْنَ؟</a:t>
            </a:r>
          </a:p>
          <a:p>
            <a:pPr marL="0" lvl="0" indent="0" algn="ctr" defTabSz="1422400">
              <a:lnSpc>
                <a:spcPct val="90000"/>
              </a:lnSpc>
              <a:spcBef>
                <a:spcPct val="0"/>
              </a:spcBef>
              <a:spcAft>
                <a:spcPct val="35000"/>
              </a:spcAft>
              <a:buNone/>
            </a:pPr>
            <a:r>
              <a:rPr lang="ar-LB" sz="2400" b="0" kern="1200" dirty="0">
                <a:solidFill>
                  <a:schemeClr val="tx1">
                    <a:lumMod val="65000"/>
                    <a:lumOff val="35000"/>
                  </a:schemeClr>
                </a:solidFill>
                <a:cs typeface="Adobe Arabic" panose="02040503050201020203" pitchFamily="18" charset="-78"/>
              </a:rPr>
              <a:t>الْمَكانُ</a:t>
            </a:r>
          </a:p>
          <a:p>
            <a:pPr marL="0" lvl="0" indent="0" algn="ctr" defTabSz="1422400">
              <a:lnSpc>
                <a:spcPct val="90000"/>
              </a:lnSpc>
              <a:spcBef>
                <a:spcPct val="0"/>
              </a:spcBef>
              <a:spcAft>
                <a:spcPct val="35000"/>
              </a:spcAft>
              <a:buNone/>
            </a:pPr>
            <a:endParaRPr lang="en-US" sz="2400" b="0" kern="1200" dirty="0">
              <a:solidFill>
                <a:schemeClr val="tx1">
                  <a:lumMod val="65000"/>
                  <a:lumOff val="35000"/>
                </a:schemeClr>
              </a:solidFill>
            </a:endParaRPr>
          </a:p>
        </p:txBody>
      </p:sp>
      <p:sp>
        <p:nvSpPr>
          <p:cNvPr id="29" name="Freeform: Shape 13">
            <a:extLst>
              <a:ext uri="{FF2B5EF4-FFF2-40B4-BE49-F238E27FC236}">
                <a16:creationId xmlns:a16="http://schemas.microsoft.com/office/drawing/2014/main" id="{4B1FEA92-B0AE-4D9F-B5F3-C67B8329A862}"/>
              </a:ext>
            </a:extLst>
          </p:cNvPr>
          <p:cNvSpPr/>
          <p:nvPr/>
        </p:nvSpPr>
        <p:spPr>
          <a:xfrm>
            <a:off x="7322914" y="2893863"/>
            <a:ext cx="2103120" cy="3218182"/>
          </a:xfrm>
          <a:custGeom>
            <a:avLst/>
            <a:gdLst>
              <a:gd name="connsiteX0" fmla="*/ 0 w 1867776"/>
              <a:gd name="connsiteY0" fmla="*/ 0 h 1371600"/>
              <a:gd name="connsiteX1" fmla="*/ 1867776 w 1867776"/>
              <a:gd name="connsiteY1" fmla="*/ 0 h 1371600"/>
              <a:gd name="connsiteX2" fmla="*/ 1867776 w 1867776"/>
              <a:gd name="connsiteY2" fmla="*/ 1371600 h 1371600"/>
              <a:gd name="connsiteX3" fmla="*/ 0 w 1867776"/>
              <a:gd name="connsiteY3" fmla="*/ 1371600 h 1371600"/>
              <a:gd name="connsiteX4" fmla="*/ 0 w 1867776"/>
              <a:gd name="connsiteY4" fmla="*/ 0 h 137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776" h="1371600">
                <a:moveTo>
                  <a:pt x="0" y="0"/>
                </a:moveTo>
                <a:lnTo>
                  <a:pt x="1867776" y="0"/>
                </a:lnTo>
                <a:lnTo>
                  <a:pt x="1867776" y="1371600"/>
                </a:lnTo>
                <a:lnTo>
                  <a:pt x="0" y="1371600"/>
                </a:lnTo>
                <a:lnTo>
                  <a:pt x="0" y="0"/>
                </a:lnTo>
                <a:close/>
              </a:path>
            </a:pathLst>
          </a:custGeom>
          <a:solidFill>
            <a:srgbClr val="FFF2CC"/>
          </a:solidFill>
          <a:ln>
            <a:no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20320" tIns="20320" rIns="20320" bIns="20320" numCol="1" spcCol="1270" anchor="t" anchorCtr="0">
            <a:noAutofit/>
          </a:bodyPr>
          <a:lstStyle/>
          <a:p>
            <a:pPr marL="0" lvl="0" indent="0" algn="ctr" defTabSz="1422400">
              <a:lnSpc>
                <a:spcPct val="90000"/>
              </a:lnSpc>
              <a:spcBef>
                <a:spcPct val="0"/>
              </a:spcBef>
              <a:spcAft>
                <a:spcPct val="35000"/>
              </a:spcAft>
              <a:buNone/>
            </a:pPr>
            <a:r>
              <a:rPr lang="ar-LB" sz="2400" b="0" kern="1200" dirty="0">
                <a:solidFill>
                  <a:schemeClr val="tx1">
                    <a:lumMod val="65000"/>
                    <a:lumOff val="35000"/>
                  </a:schemeClr>
                </a:solidFill>
                <a:cs typeface="Adobe Arabic" panose="02040503050201020203" pitchFamily="18" charset="-78"/>
              </a:rPr>
              <a:t>مَتى؟</a:t>
            </a:r>
          </a:p>
          <a:p>
            <a:pPr marL="0" lvl="0" indent="0" algn="ctr" defTabSz="1422400">
              <a:lnSpc>
                <a:spcPct val="90000"/>
              </a:lnSpc>
              <a:spcBef>
                <a:spcPct val="0"/>
              </a:spcBef>
              <a:spcAft>
                <a:spcPct val="35000"/>
              </a:spcAft>
              <a:buNone/>
            </a:pPr>
            <a:r>
              <a:rPr lang="ar-LB" sz="2400" b="0" kern="1200" dirty="0">
                <a:solidFill>
                  <a:schemeClr val="tx1">
                    <a:lumMod val="65000"/>
                    <a:lumOff val="35000"/>
                  </a:schemeClr>
                </a:solidFill>
                <a:cs typeface="Adobe Arabic" panose="02040503050201020203" pitchFamily="18" charset="-78"/>
              </a:rPr>
              <a:t>الزَّمان</a:t>
            </a:r>
            <a:endParaRPr lang="en-US" sz="2400" b="0" kern="1200" dirty="0">
              <a:solidFill>
                <a:schemeClr val="tx1">
                  <a:lumMod val="65000"/>
                  <a:lumOff val="35000"/>
                </a:schemeClr>
              </a:solidFill>
            </a:endParaRPr>
          </a:p>
        </p:txBody>
      </p:sp>
      <p:sp>
        <p:nvSpPr>
          <p:cNvPr id="30" name="Freeform: Shape 14">
            <a:extLst>
              <a:ext uri="{FF2B5EF4-FFF2-40B4-BE49-F238E27FC236}">
                <a16:creationId xmlns:a16="http://schemas.microsoft.com/office/drawing/2014/main" id="{EAFA20A5-6526-4953-B573-C27345B9EE94}"/>
              </a:ext>
            </a:extLst>
          </p:cNvPr>
          <p:cNvSpPr/>
          <p:nvPr/>
        </p:nvSpPr>
        <p:spPr>
          <a:xfrm>
            <a:off x="9560991" y="2893863"/>
            <a:ext cx="2103120" cy="3218182"/>
          </a:xfrm>
          <a:custGeom>
            <a:avLst/>
            <a:gdLst>
              <a:gd name="connsiteX0" fmla="*/ 0 w 1867776"/>
              <a:gd name="connsiteY0" fmla="*/ 0 h 1371600"/>
              <a:gd name="connsiteX1" fmla="*/ 1867776 w 1867776"/>
              <a:gd name="connsiteY1" fmla="*/ 0 h 1371600"/>
              <a:gd name="connsiteX2" fmla="*/ 1867776 w 1867776"/>
              <a:gd name="connsiteY2" fmla="*/ 1371600 h 1371600"/>
              <a:gd name="connsiteX3" fmla="*/ 0 w 1867776"/>
              <a:gd name="connsiteY3" fmla="*/ 1371600 h 1371600"/>
              <a:gd name="connsiteX4" fmla="*/ 0 w 1867776"/>
              <a:gd name="connsiteY4" fmla="*/ 0 h 137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776" h="1371600">
                <a:moveTo>
                  <a:pt x="0" y="0"/>
                </a:moveTo>
                <a:lnTo>
                  <a:pt x="1867776" y="0"/>
                </a:lnTo>
                <a:lnTo>
                  <a:pt x="1867776" y="1371600"/>
                </a:lnTo>
                <a:lnTo>
                  <a:pt x="0" y="1371600"/>
                </a:lnTo>
                <a:lnTo>
                  <a:pt x="0" y="0"/>
                </a:lnTo>
                <a:close/>
              </a:path>
            </a:pathLst>
          </a:custGeom>
          <a:solidFill>
            <a:srgbClr val="FFF2CC"/>
          </a:solidFill>
          <a:ln>
            <a:no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20320" tIns="20320" rIns="20320" bIns="20320" numCol="1" spcCol="1270" anchor="t" anchorCtr="0">
            <a:noAutofit/>
          </a:bodyPr>
          <a:lstStyle/>
          <a:p>
            <a:pPr marL="0" lvl="0" indent="0" algn="ctr" defTabSz="1422400">
              <a:lnSpc>
                <a:spcPct val="90000"/>
              </a:lnSpc>
              <a:spcBef>
                <a:spcPct val="0"/>
              </a:spcBef>
              <a:spcAft>
                <a:spcPct val="35000"/>
              </a:spcAft>
              <a:buNone/>
            </a:pPr>
            <a:r>
              <a:rPr lang="ar-LB" sz="2400" b="0" kern="1200" dirty="0">
                <a:solidFill>
                  <a:schemeClr val="tx1">
                    <a:lumMod val="65000"/>
                    <a:lumOff val="35000"/>
                  </a:schemeClr>
                </a:solidFill>
                <a:cs typeface="Adobe Arabic" panose="02040503050201020203" pitchFamily="18" charset="-78"/>
              </a:rPr>
              <a:t>مَنْ؟</a:t>
            </a:r>
          </a:p>
          <a:p>
            <a:pPr marL="0" lvl="0" indent="0" algn="ctr" defTabSz="1422400" rtl="1">
              <a:lnSpc>
                <a:spcPct val="90000"/>
              </a:lnSpc>
              <a:spcBef>
                <a:spcPct val="0"/>
              </a:spcBef>
              <a:spcAft>
                <a:spcPct val="35000"/>
              </a:spcAft>
              <a:buNone/>
            </a:pPr>
            <a:r>
              <a:rPr lang="ar-LB" sz="2400" b="0" kern="1200" dirty="0">
                <a:solidFill>
                  <a:schemeClr val="tx1">
                    <a:lumMod val="65000"/>
                    <a:lumOff val="35000"/>
                  </a:schemeClr>
                </a:solidFill>
                <a:cs typeface="Adobe Arabic" panose="02040503050201020203" pitchFamily="18" charset="-78"/>
              </a:rPr>
              <a:t>الشَّخْصِيَاتُ هَيَ:</a:t>
            </a:r>
          </a:p>
          <a:p>
            <a:pPr marL="0" lvl="0" indent="0" algn="ctr" defTabSz="1422400">
              <a:lnSpc>
                <a:spcPct val="90000"/>
              </a:lnSpc>
              <a:spcBef>
                <a:spcPct val="0"/>
              </a:spcBef>
              <a:spcAft>
                <a:spcPct val="35000"/>
              </a:spcAft>
              <a:buNone/>
            </a:pPr>
            <a:r>
              <a:rPr lang="en-US" sz="2400" b="0" kern="1200" dirty="0">
                <a:solidFill>
                  <a:schemeClr val="tx1">
                    <a:lumMod val="65000"/>
                    <a:lumOff val="35000"/>
                  </a:schemeClr>
                </a:solidFill>
              </a:rPr>
              <a:t> </a:t>
            </a:r>
          </a:p>
        </p:txBody>
      </p:sp>
      <p:sp>
        <p:nvSpPr>
          <p:cNvPr id="31" name="1">
            <a:extLst>
              <a:ext uri="{FF2B5EF4-FFF2-40B4-BE49-F238E27FC236}">
                <a16:creationId xmlns:a16="http://schemas.microsoft.com/office/drawing/2014/main" id="{91F18C77-8D79-4271-A3EA-0E57D97D9769}"/>
              </a:ext>
            </a:extLst>
          </p:cNvPr>
          <p:cNvSpPr/>
          <p:nvPr/>
        </p:nvSpPr>
        <p:spPr>
          <a:xfrm>
            <a:off x="9560991" y="4022847"/>
            <a:ext cx="1996566" cy="446276"/>
          </a:xfrm>
          <a:prstGeom prst="rect">
            <a:avLst/>
          </a:prstGeom>
        </p:spPr>
        <p:txBody>
          <a:bodyPr wrap="square">
            <a:spAutoFit/>
          </a:bodyPr>
          <a:lstStyle/>
          <a:p>
            <a:pPr algn="r" defTabSz="1422400" rtl="1">
              <a:lnSpc>
                <a:spcPct val="120000"/>
              </a:lnSpc>
              <a:spcBef>
                <a:spcPct val="0"/>
              </a:spcBef>
              <a:spcAft>
                <a:spcPct val="35000"/>
              </a:spcAft>
            </a:pPr>
            <a:r>
              <a:rPr lang="ar-LB" sz="2000" b="1" dirty="0">
                <a:solidFill>
                  <a:srgbClr val="74C274"/>
                </a:solidFill>
                <a:cs typeface="Adobe Arabic" panose="02040503050201020203" pitchFamily="18" charset="-78"/>
              </a:rPr>
              <a:t>أصْحابُ"نادي البيئَةِ".</a:t>
            </a:r>
            <a:endParaRPr lang="en-US" sz="2000" b="1" dirty="0">
              <a:solidFill>
                <a:srgbClr val="74C274"/>
              </a:solidFill>
            </a:endParaRPr>
          </a:p>
        </p:txBody>
      </p:sp>
      <p:sp>
        <p:nvSpPr>
          <p:cNvPr id="32" name="2">
            <a:extLst>
              <a:ext uri="{FF2B5EF4-FFF2-40B4-BE49-F238E27FC236}">
                <a16:creationId xmlns:a16="http://schemas.microsoft.com/office/drawing/2014/main" id="{44BA7E44-8588-4821-B88D-DCDC18406A5B}"/>
              </a:ext>
            </a:extLst>
          </p:cNvPr>
          <p:cNvSpPr/>
          <p:nvPr/>
        </p:nvSpPr>
        <p:spPr>
          <a:xfrm>
            <a:off x="7464523" y="4022847"/>
            <a:ext cx="1867776" cy="815608"/>
          </a:xfrm>
          <a:prstGeom prst="rect">
            <a:avLst/>
          </a:prstGeom>
        </p:spPr>
        <p:txBody>
          <a:bodyPr wrap="square">
            <a:spAutoFit/>
          </a:bodyPr>
          <a:lstStyle/>
          <a:p>
            <a:pPr algn="r" defTabSz="1422400" rtl="1">
              <a:lnSpc>
                <a:spcPct val="120000"/>
              </a:lnSpc>
              <a:spcBef>
                <a:spcPct val="0"/>
              </a:spcBef>
              <a:spcAft>
                <a:spcPct val="35000"/>
              </a:spcAft>
            </a:pPr>
            <a:r>
              <a:rPr lang="ar-LB" sz="2000" b="1" dirty="0">
                <a:solidFill>
                  <a:srgbClr val="74C274"/>
                </a:solidFill>
                <a:cs typeface="Adobe Arabic" panose="02040503050201020203" pitchFamily="18" charset="-78"/>
              </a:rPr>
              <a:t>في أُسْبوعِ الْبيئَةِ خِلالَ عُطْلَةِ الصَّيْفِ. </a:t>
            </a:r>
            <a:endParaRPr lang="en-US" sz="2000" b="1" dirty="0">
              <a:solidFill>
                <a:srgbClr val="74C274"/>
              </a:solidFill>
            </a:endParaRPr>
          </a:p>
        </p:txBody>
      </p:sp>
      <p:sp>
        <p:nvSpPr>
          <p:cNvPr id="33" name="3">
            <a:extLst>
              <a:ext uri="{FF2B5EF4-FFF2-40B4-BE49-F238E27FC236}">
                <a16:creationId xmlns:a16="http://schemas.microsoft.com/office/drawing/2014/main" id="{B90367AC-BAAD-420F-BF86-0F59480B8145}"/>
              </a:ext>
            </a:extLst>
          </p:cNvPr>
          <p:cNvSpPr/>
          <p:nvPr/>
        </p:nvSpPr>
        <p:spPr>
          <a:xfrm>
            <a:off x="5165345" y="4022847"/>
            <a:ext cx="1943640" cy="815608"/>
          </a:xfrm>
          <a:prstGeom prst="rect">
            <a:avLst/>
          </a:prstGeom>
        </p:spPr>
        <p:txBody>
          <a:bodyPr wrap="square">
            <a:spAutoFit/>
          </a:bodyPr>
          <a:lstStyle/>
          <a:p>
            <a:pPr algn="r" defTabSz="1422400" rtl="1">
              <a:lnSpc>
                <a:spcPct val="120000"/>
              </a:lnSpc>
              <a:spcBef>
                <a:spcPct val="0"/>
              </a:spcBef>
              <a:spcAft>
                <a:spcPct val="35000"/>
              </a:spcAft>
            </a:pPr>
            <a:r>
              <a:rPr lang="ar-LB" sz="2000" b="1" dirty="0">
                <a:solidFill>
                  <a:srgbClr val="74C274"/>
                </a:solidFill>
                <a:cs typeface="Adobe Arabic" panose="02040503050201020203" pitchFamily="18" charset="-78"/>
              </a:rPr>
              <a:t>تَحْتَ الْعَريشَةِ، في قَرْيَةِ "تَلَّةِ الصَّنَوْبَرِ".  </a:t>
            </a:r>
            <a:endParaRPr lang="en-US" sz="2000" b="1" dirty="0">
              <a:solidFill>
                <a:srgbClr val="74C274"/>
              </a:solidFill>
            </a:endParaRPr>
          </a:p>
        </p:txBody>
      </p:sp>
      <p:sp>
        <p:nvSpPr>
          <p:cNvPr id="34" name="4">
            <a:extLst>
              <a:ext uri="{FF2B5EF4-FFF2-40B4-BE49-F238E27FC236}">
                <a16:creationId xmlns:a16="http://schemas.microsoft.com/office/drawing/2014/main" id="{064E7AF0-2DEB-4797-98F8-38F16E35F890}"/>
              </a:ext>
            </a:extLst>
          </p:cNvPr>
          <p:cNvSpPr/>
          <p:nvPr/>
        </p:nvSpPr>
        <p:spPr>
          <a:xfrm>
            <a:off x="2975550" y="4055505"/>
            <a:ext cx="1910090" cy="1554272"/>
          </a:xfrm>
          <a:prstGeom prst="rect">
            <a:avLst/>
          </a:prstGeom>
        </p:spPr>
        <p:txBody>
          <a:bodyPr wrap="square">
            <a:spAutoFit/>
          </a:bodyPr>
          <a:lstStyle/>
          <a:p>
            <a:pPr algn="r" defTabSz="1422400" rtl="1">
              <a:lnSpc>
                <a:spcPct val="120000"/>
              </a:lnSpc>
              <a:spcBef>
                <a:spcPct val="0"/>
              </a:spcBef>
              <a:spcAft>
                <a:spcPct val="35000"/>
              </a:spcAft>
            </a:pPr>
            <a:r>
              <a:rPr lang="ar-LB" sz="2000" b="1" dirty="0">
                <a:solidFill>
                  <a:srgbClr val="74C274"/>
                </a:solidFill>
                <a:cs typeface="Adobe Arabic" panose="02040503050201020203" pitchFamily="18" charset="-78"/>
              </a:rPr>
              <a:t>الْمُشْكِلَةُ الَّتي ظَهَرَتْ لاحِقًا هِيَ أَنَّ وَليدًا وَهِنْدًا سَيَتْرُكانِ الْقَرْيَةَ وَيَنْتَقِلانِ مَعَ أَهْلِهِما إِلى الْمَدينَةِ. </a:t>
            </a:r>
            <a:endParaRPr lang="en-US" sz="2000" b="1" dirty="0">
              <a:solidFill>
                <a:srgbClr val="74C274"/>
              </a:solidFill>
            </a:endParaRPr>
          </a:p>
        </p:txBody>
      </p:sp>
      <p:sp>
        <p:nvSpPr>
          <p:cNvPr id="35" name="5">
            <a:extLst>
              <a:ext uri="{FF2B5EF4-FFF2-40B4-BE49-F238E27FC236}">
                <a16:creationId xmlns:a16="http://schemas.microsoft.com/office/drawing/2014/main" id="{7B96A7F9-93D3-4281-8D24-8DB63CEEFBE0}"/>
              </a:ext>
            </a:extLst>
          </p:cNvPr>
          <p:cNvSpPr/>
          <p:nvPr/>
        </p:nvSpPr>
        <p:spPr>
          <a:xfrm>
            <a:off x="646380" y="4041124"/>
            <a:ext cx="1991920" cy="1554272"/>
          </a:xfrm>
          <a:prstGeom prst="rect">
            <a:avLst/>
          </a:prstGeom>
        </p:spPr>
        <p:txBody>
          <a:bodyPr wrap="square">
            <a:spAutoFit/>
          </a:bodyPr>
          <a:lstStyle/>
          <a:p>
            <a:pPr algn="r" defTabSz="1422400" rtl="1">
              <a:lnSpc>
                <a:spcPct val="120000"/>
              </a:lnSpc>
              <a:spcBef>
                <a:spcPct val="0"/>
              </a:spcBef>
              <a:spcAft>
                <a:spcPct val="35000"/>
              </a:spcAft>
            </a:pPr>
            <a:r>
              <a:rPr lang="ar-LB" sz="2000" b="1" dirty="0">
                <a:solidFill>
                  <a:srgbClr val="74C274"/>
                </a:solidFill>
                <a:cs typeface="Adobe Arabic" panose="02040503050201020203" pitchFamily="18" charset="-78"/>
              </a:rPr>
              <a:t>الْحَلُّ الَّذي اقْتَرَحَتْهُ هِنْدٌ كانَ تَمَنّيها وُجودَ قُوَّةٍ سِحْرِيَّةٍ تَنْقُلُ قَرْيَةَ "تلّةِ الصَّنَوْبَرِ" إلى الْمَدينَةِ. </a:t>
            </a:r>
            <a:endParaRPr lang="en-US" sz="2000" b="1" dirty="0">
              <a:solidFill>
                <a:srgbClr val="74C274"/>
              </a:solidFill>
            </a:endParaRPr>
          </a:p>
        </p:txBody>
      </p:sp>
      <p:sp>
        <p:nvSpPr>
          <p:cNvPr id="36" name="Freeform: Shape 9">
            <a:extLst>
              <a:ext uri="{FF2B5EF4-FFF2-40B4-BE49-F238E27FC236}">
                <a16:creationId xmlns:a16="http://schemas.microsoft.com/office/drawing/2014/main" id="{2B48EE7C-7A18-41E1-8313-FFD2932FE537}"/>
              </a:ext>
            </a:extLst>
          </p:cNvPr>
          <p:cNvSpPr/>
          <p:nvPr/>
        </p:nvSpPr>
        <p:spPr>
          <a:xfrm>
            <a:off x="5214332" y="716329"/>
            <a:ext cx="1763334" cy="881667"/>
          </a:xfrm>
          <a:custGeom>
            <a:avLst/>
            <a:gdLst>
              <a:gd name="connsiteX0" fmla="*/ 0 w 1763334"/>
              <a:gd name="connsiteY0" fmla="*/ 0 h 881667"/>
              <a:gd name="connsiteX1" fmla="*/ 1763334 w 1763334"/>
              <a:gd name="connsiteY1" fmla="*/ 0 h 881667"/>
              <a:gd name="connsiteX2" fmla="*/ 1763334 w 1763334"/>
              <a:gd name="connsiteY2" fmla="*/ 881667 h 881667"/>
              <a:gd name="connsiteX3" fmla="*/ 0 w 1763334"/>
              <a:gd name="connsiteY3" fmla="*/ 881667 h 881667"/>
              <a:gd name="connsiteX4" fmla="*/ 0 w 1763334"/>
              <a:gd name="connsiteY4" fmla="*/ 0 h 8816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3334" h="881667">
                <a:moveTo>
                  <a:pt x="0" y="0"/>
                </a:moveTo>
                <a:lnTo>
                  <a:pt x="1763334" y="0"/>
                </a:lnTo>
                <a:lnTo>
                  <a:pt x="1763334" y="881667"/>
                </a:lnTo>
                <a:lnTo>
                  <a:pt x="0" y="881667"/>
                </a:lnTo>
                <a:lnTo>
                  <a:pt x="0" y="0"/>
                </a:lnTo>
                <a:close/>
              </a:path>
            </a:pathLst>
          </a:custGeom>
          <a:solidFill>
            <a:schemeClr val="accent4">
              <a:lumMod val="40000"/>
              <a:lumOff val="60000"/>
            </a:schemeClr>
          </a:solidFill>
          <a:ln>
            <a:no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marL="0" lvl="0" indent="0" algn="ctr" defTabSz="1422400" rtl="1">
              <a:lnSpc>
                <a:spcPct val="90000"/>
              </a:lnSpc>
              <a:spcBef>
                <a:spcPct val="0"/>
              </a:spcBef>
              <a:spcAft>
                <a:spcPct val="35000"/>
              </a:spcAft>
              <a:buNone/>
            </a:pPr>
            <a:r>
              <a:rPr lang="ar-LB" sz="2400" b="1" kern="1200" dirty="0">
                <a:solidFill>
                  <a:schemeClr val="tx1">
                    <a:lumMod val="65000"/>
                    <a:lumOff val="35000"/>
                  </a:schemeClr>
                </a:solidFill>
                <a:cs typeface="Adobe Arabic" panose="02040503050201020203" pitchFamily="18" charset="-78"/>
              </a:rPr>
              <a:t>عَناصِرُ الْقِصَّةِ:</a:t>
            </a:r>
            <a:endParaRPr lang="en-US" sz="2400" b="1" kern="1200" dirty="0">
              <a:solidFill>
                <a:schemeClr val="tx1">
                  <a:lumMod val="65000"/>
                  <a:lumOff val="35000"/>
                </a:schemeClr>
              </a:solidFill>
            </a:endParaRPr>
          </a:p>
        </p:txBody>
      </p:sp>
    </p:spTree>
    <p:custDataLst>
      <p:tags r:id="rId1"/>
    </p:custDataLst>
    <p:extLst>
      <p:ext uri="{BB962C8B-B14F-4D97-AF65-F5344CB8AC3E}">
        <p14:creationId xmlns:p14="http://schemas.microsoft.com/office/powerpoint/2010/main" val="37280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30"/>
                                        </p:tgtEl>
                                      </p:cBhvr>
                                    </p:animEffect>
                                    <p:animScale>
                                      <p:cBhvr>
                                        <p:cTn id="7" dur="250" autoRev="1" fill="hold"/>
                                        <p:tgtEl>
                                          <p:spTgt spid="30"/>
                                        </p:tgtEl>
                                      </p:cBhvr>
                                      <p:by x="105000" y="105000"/>
                                    </p:animScale>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childTnLst>
                    </p:cTn>
                  </p:par>
                  <p:par>
                    <p:cTn id="12" fill="hold">
                      <p:stCondLst>
                        <p:cond delay="indefinite"/>
                      </p:stCondLst>
                      <p:childTnLst>
                        <p:par>
                          <p:cTn id="13" fill="hold">
                            <p:stCondLst>
                              <p:cond delay="0"/>
                            </p:stCondLst>
                            <p:childTnLst>
                              <p:par>
                                <p:cTn id="14" presetID="26" presetClass="emph" presetSubtype="0" fill="hold" grpId="0" nodeType="clickEffect">
                                  <p:stCondLst>
                                    <p:cond delay="0"/>
                                  </p:stCondLst>
                                  <p:childTnLst>
                                    <p:animEffect transition="out" filter="fade">
                                      <p:cBhvr>
                                        <p:cTn id="15" dur="500" tmFilter="0, 0; .2, .5; .8, .5; 1, 0"/>
                                        <p:tgtEl>
                                          <p:spTgt spid="29"/>
                                        </p:tgtEl>
                                      </p:cBhvr>
                                    </p:animEffect>
                                    <p:animScale>
                                      <p:cBhvr>
                                        <p:cTn id="16" dur="250" autoRev="1" fill="hold"/>
                                        <p:tgtEl>
                                          <p:spTgt spid="29"/>
                                        </p:tgtEl>
                                      </p:cBhvr>
                                      <p:by x="105000" y="105000"/>
                                    </p:animScale>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fade">
                                      <p:cBhvr>
                                        <p:cTn id="20" dur="500"/>
                                        <p:tgtEl>
                                          <p:spTgt spid="32"/>
                                        </p:tgtEl>
                                      </p:cBhvr>
                                    </p:animEffect>
                                  </p:childTnLst>
                                </p:cTn>
                              </p:par>
                            </p:childTnLst>
                          </p:cTn>
                        </p:par>
                      </p:childTnLst>
                    </p:cTn>
                  </p:par>
                  <p:par>
                    <p:cTn id="21" fill="hold">
                      <p:stCondLst>
                        <p:cond delay="indefinite"/>
                      </p:stCondLst>
                      <p:childTnLst>
                        <p:par>
                          <p:cTn id="22" fill="hold">
                            <p:stCondLst>
                              <p:cond delay="0"/>
                            </p:stCondLst>
                            <p:childTnLst>
                              <p:par>
                                <p:cTn id="23" presetID="26" presetClass="emph" presetSubtype="0" fill="hold" grpId="0" nodeType="clickEffect">
                                  <p:stCondLst>
                                    <p:cond delay="0"/>
                                  </p:stCondLst>
                                  <p:childTnLst>
                                    <p:animEffect transition="out" filter="fade">
                                      <p:cBhvr>
                                        <p:cTn id="24" dur="500" tmFilter="0, 0; .2, .5; .8, .5; 1, 0"/>
                                        <p:tgtEl>
                                          <p:spTgt spid="28"/>
                                        </p:tgtEl>
                                      </p:cBhvr>
                                    </p:animEffect>
                                    <p:animScale>
                                      <p:cBhvr>
                                        <p:cTn id="25" dur="250" autoRev="1" fill="hold"/>
                                        <p:tgtEl>
                                          <p:spTgt spid="28"/>
                                        </p:tgtEl>
                                      </p:cBhvr>
                                      <p:by x="105000" y="105000"/>
                                    </p:animScale>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fade">
                                      <p:cBhvr>
                                        <p:cTn id="29" dur="500"/>
                                        <p:tgtEl>
                                          <p:spTgt spid="33"/>
                                        </p:tgtEl>
                                      </p:cBhvr>
                                    </p:animEffect>
                                  </p:childTnLst>
                                </p:cTn>
                              </p:par>
                            </p:childTnLst>
                          </p:cTn>
                        </p:par>
                      </p:childTnLst>
                    </p:cTn>
                  </p:par>
                  <p:par>
                    <p:cTn id="30" fill="hold">
                      <p:stCondLst>
                        <p:cond delay="indefinite"/>
                      </p:stCondLst>
                      <p:childTnLst>
                        <p:par>
                          <p:cTn id="31" fill="hold">
                            <p:stCondLst>
                              <p:cond delay="0"/>
                            </p:stCondLst>
                            <p:childTnLst>
                              <p:par>
                                <p:cTn id="32" presetID="26" presetClass="emph" presetSubtype="0" fill="hold" grpId="0" nodeType="clickEffect">
                                  <p:stCondLst>
                                    <p:cond delay="0"/>
                                  </p:stCondLst>
                                  <p:childTnLst>
                                    <p:animEffect transition="out" filter="fade">
                                      <p:cBhvr>
                                        <p:cTn id="33" dur="500" tmFilter="0, 0; .2, .5; .8, .5; 1, 0"/>
                                        <p:tgtEl>
                                          <p:spTgt spid="27"/>
                                        </p:tgtEl>
                                      </p:cBhvr>
                                    </p:animEffect>
                                    <p:animScale>
                                      <p:cBhvr>
                                        <p:cTn id="34" dur="250" autoRev="1" fill="hold"/>
                                        <p:tgtEl>
                                          <p:spTgt spid="27"/>
                                        </p:tgtEl>
                                      </p:cBhvr>
                                      <p:by x="105000" y="105000"/>
                                    </p:animScale>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500"/>
                                        <p:tgtEl>
                                          <p:spTgt spid="34"/>
                                        </p:tgtEl>
                                      </p:cBhvr>
                                    </p:animEffect>
                                  </p:childTnLst>
                                </p:cTn>
                              </p:par>
                            </p:childTnLst>
                          </p:cTn>
                        </p:par>
                      </p:childTnLst>
                    </p:cTn>
                  </p:par>
                  <p:par>
                    <p:cTn id="39" fill="hold">
                      <p:stCondLst>
                        <p:cond delay="indefinite"/>
                      </p:stCondLst>
                      <p:childTnLst>
                        <p:par>
                          <p:cTn id="40" fill="hold">
                            <p:stCondLst>
                              <p:cond delay="0"/>
                            </p:stCondLst>
                            <p:childTnLst>
                              <p:par>
                                <p:cTn id="41" presetID="26" presetClass="emph" presetSubtype="0" fill="hold" grpId="0" nodeType="clickEffect">
                                  <p:stCondLst>
                                    <p:cond delay="0"/>
                                  </p:stCondLst>
                                  <p:childTnLst>
                                    <p:animEffect transition="out" filter="fade">
                                      <p:cBhvr>
                                        <p:cTn id="42" dur="500" tmFilter="0, 0; .2, .5; .8, .5; 1, 0"/>
                                        <p:tgtEl>
                                          <p:spTgt spid="26"/>
                                        </p:tgtEl>
                                      </p:cBhvr>
                                    </p:animEffect>
                                    <p:animScale>
                                      <p:cBhvr>
                                        <p:cTn id="43" dur="250" autoRev="1" fill="hold"/>
                                        <p:tgtEl>
                                          <p:spTgt spid="26"/>
                                        </p:tgtEl>
                                      </p:cBhvr>
                                      <p:by x="105000" y="105000"/>
                                    </p:animScale>
                                  </p:childTnLst>
                                </p:cTn>
                              </p:par>
                            </p:childTnLst>
                          </p:cTn>
                        </p:par>
                        <p:par>
                          <p:cTn id="44" fill="hold">
                            <p:stCondLst>
                              <p:cond delay="500"/>
                            </p:stCondLst>
                            <p:childTnLst>
                              <p:par>
                                <p:cTn id="45" presetID="10"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p:bldP spid="32" grpId="0"/>
      <p:bldP spid="33" grpId="0"/>
      <p:bldP spid="34" grpId="0"/>
      <p:bldP spid="3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iagram&#10;&#10;Description automatically generated">
            <a:extLst>
              <a:ext uri="{FF2B5EF4-FFF2-40B4-BE49-F238E27FC236}">
                <a16:creationId xmlns:a16="http://schemas.microsoft.com/office/drawing/2014/main" id="{234705E7-FB28-49B1-AD4D-8C2D81B4758C}"/>
              </a:ext>
            </a:extLst>
          </p:cNvPr>
          <p:cNvPicPr>
            <a:picLocks noChangeAspect="1"/>
          </p:cNvPicPr>
          <p:nvPr/>
        </p:nvPicPr>
        <p:blipFill>
          <a:blip r:embed="rId4" cstate="print">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1067408" y="1706458"/>
            <a:ext cx="3832250" cy="4023360"/>
          </a:xfrm>
          <a:prstGeom prst="rect">
            <a:avLst/>
          </a:prstGeom>
          <a:noFill/>
        </p:spPr>
      </p:pic>
      <p:sp>
        <p:nvSpPr>
          <p:cNvPr id="4" name="TextBox 3">
            <a:extLst>
              <a:ext uri="{FF2B5EF4-FFF2-40B4-BE49-F238E27FC236}">
                <a16:creationId xmlns:a16="http://schemas.microsoft.com/office/drawing/2014/main" id="{E1C667AA-E661-4986-82B3-C23F502E667F}"/>
              </a:ext>
            </a:extLst>
          </p:cNvPr>
          <p:cNvSpPr txBox="1"/>
          <p:nvPr/>
        </p:nvSpPr>
        <p:spPr>
          <a:xfrm>
            <a:off x="0" y="731520"/>
            <a:ext cx="12192000" cy="640080"/>
          </a:xfrm>
          <a:prstGeom prst="rect">
            <a:avLst/>
          </a:prstGeom>
          <a:solidFill>
            <a:srgbClr val="658DCD"/>
          </a:solidFill>
          <a:ln>
            <a:noFill/>
          </a:ln>
        </p:spPr>
        <p:txBody>
          <a:bodyPr vert="horz" lIns="0" tIns="0" rIns="640080" bIns="0" rtlCol="0" anchor="ctr" anchorCtr="0">
            <a:noAutofit/>
          </a:bodyPr>
          <a:lstStyle>
            <a:defPPr>
              <a:defRPr lang="en-US"/>
            </a:defPPr>
            <a:lvl1pPr indent="0" algn="r" rtl="1">
              <a:lnSpc>
                <a:spcPct val="100000"/>
              </a:lnSpc>
              <a:spcBef>
                <a:spcPts val="0"/>
              </a:spcBef>
              <a:buFont typeface="Arial" panose="020B0604020202020204" pitchFamily="34" charset="0"/>
              <a:buNone/>
              <a:defRPr sz="3200" b="1">
                <a:solidFill>
                  <a:schemeClr val="bg1"/>
                </a:solidFill>
                <a:latin typeface="Adobe Arabic" panose="02040503050201090203" pitchFamily="18" charset="-78"/>
                <a:cs typeface="Adobe Arabic" panose="0204050305020109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ar-LB" sz="3600" dirty="0">
                <a:solidFill>
                  <a:prstClr val="white"/>
                </a:solidFill>
              </a:rPr>
              <a:t>أَخْبِرْ عَنْ عَمَلٍ قُمْتَ بِهِ لِلْمُحافَظَةِ عَلى الْبيئَةِ.</a:t>
            </a:r>
          </a:p>
        </p:txBody>
      </p:sp>
    </p:spTree>
    <p:custDataLst>
      <p:tags r:id="rId1"/>
    </p:custDataLst>
    <p:extLst>
      <p:ext uri="{BB962C8B-B14F-4D97-AF65-F5344CB8AC3E}">
        <p14:creationId xmlns:p14="http://schemas.microsoft.com/office/powerpoint/2010/main" val="1070518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b="84635"/>
          <a:stretch/>
        </p:blipFill>
        <p:spPr>
          <a:xfrm>
            <a:off x="0" y="0"/>
            <a:ext cx="12192000" cy="1053737"/>
          </a:xfrm>
          <a:prstGeom prst="rect">
            <a:avLst/>
          </a:prstGeom>
        </p:spPr>
      </p:pic>
      <p:cxnSp>
        <p:nvCxnSpPr>
          <p:cNvPr id="4" name="Straight Connector 3"/>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a:blip r:embed="rId5">
            <a:extLst>
              <a:ext uri="{28A0092B-C50C-407E-A947-70E740481C1C}">
                <a14:useLocalDpi xmlns:a14="http://schemas.microsoft.com/office/drawing/2010/main" val="0"/>
              </a:ext>
            </a:extLst>
          </a:blip>
          <a:srcRect l="13" r="13"/>
          <a:stretch/>
        </p:blipFill>
        <p:spPr>
          <a:xfrm>
            <a:off x="5414" y="1546412"/>
            <a:ext cx="12181172" cy="5311588"/>
          </a:xfrm>
          <a:prstGeom prst="rect">
            <a:avLst/>
          </a:prstGeom>
        </p:spPr>
      </p:pic>
    </p:spTree>
    <p:custDataLst>
      <p:tags r:id="rId1"/>
    </p:custDataLst>
    <p:extLst>
      <p:ext uri="{BB962C8B-B14F-4D97-AF65-F5344CB8AC3E}">
        <p14:creationId xmlns:p14="http://schemas.microsoft.com/office/powerpoint/2010/main" val="11899416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4AB249BF-379C-4F57-A717-FFCF77E03A5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260716" y="418187"/>
            <a:ext cx="3911228" cy="2856291"/>
          </a:xfrm>
          <a:prstGeom prst="rect">
            <a:avLst/>
          </a:prstGeom>
        </p:spPr>
      </p:pic>
      <p:sp>
        <p:nvSpPr>
          <p:cNvPr id="4" name="Rectangle 16">
            <a:extLst>
              <a:ext uri="{FF2B5EF4-FFF2-40B4-BE49-F238E27FC236}">
                <a16:creationId xmlns:a16="http://schemas.microsoft.com/office/drawing/2014/main" id="{D6F49DF1-4253-485F-902C-1E7666A5423B}"/>
              </a:ext>
            </a:extLst>
          </p:cNvPr>
          <p:cNvSpPr>
            <a:spLocks noChangeArrowheads="1"/>
          </p:cNvSpPr>
          <p:nvPr/>
        </p:nvSpPr>
        <p:spPr bwMode="gray">
          <a:xfrm>
            <a:off x="2345871" y="4115293"/>
            <a:ext cx="7271657" cy="1968007"/>
          </a:xfrm>
          <a:custGeom>
            <a:avLst/>
            <a:gdLst>
              <a:gd name="connsiteX0" fmla="*/ 0 w 7271657"/>
              <a:gd name="connsiteY0" fmla="*/ 0 h 1968007"/>
              <a:gd name="connsiteX1" fmla="*/ 806493 w 7271657"/>
              <a:gd name="connsiteY1" fmla="*/ 0 h 1968007"/>
              <a:gd name="connsiteX2" fmla="*/ 1612986 w 7271657"/>
              <a:gd name="connsiteY2" fmla="*/ 0 h 1968007"/>
              <a:gd name="connsiteX3" fmla="*/ 2274045 w 7271657"/>
              <a:gd name="connsiteY3" fmla="*/ 0 h 1968007"/>
              <a:gd name="connsiteX4" fmla="*/ 2862389 w 7271657"/>
              <a:gd name="connsiteY4" fmla="*/ 0 h 1968007"/>
              <a:gd name="connsiteX5" fmla="*/ 3450732 w 7271657"/>
              <a:gd name="connsiteY5" fmla="*/ 0 h 1968007"/>
              <a:gd name="connsiteX6" fmla="*/ 4257225 w 7271657"/>
              <a:gd name="connsiteY6" fmla="*/ 0 h 1968007"/>
              <a:gd name="connsiteX7" fmla="*/ 5063718 w 7271657"/>
              <a:gd name="connsiteY7" fmla="*/ 0 h 1968007"/>
              <a:gd name="connsiteX8" fmla="*/ 5797494 w 7271657"/>
              <a:gd name="connsiteY8" fmla="*/ 0 h 1968007"/>
              <a:gd name="connsiteX9" fmla="*/ 6458554 w 7271657"/>
              <a:gd name="connsiteY9" fmla="*/ 0 h 1968007"/>
              <a:gd name="connsiteX10" fmla="*/ 7271657 w 7271657"/>
              <a:gd name="connsiteY10" fmla="*/ 0 h 1968007"/>
              <a:gd name="connsiteX11" fmla="*/ 7271657 w 7271657"/>
              <a:gd name="connsiteY11" fmla="*/ 675682 h 1968007"/>
              <a:gd name="connsiteX12" fmla="*/ 7271657 w 7271657"/>
              <a:gd name="connsiteY12" fmla="*/ 1331685 h 1968007"/>
              <a:gd name="connsiteX13" fmla="*/ 7271657 w 7271657"/>
              <a:gd name="connsiteY13" fmla="*/ 1968007 h 1968007"/>
              <a:gd name="connsiteX14" fmla="*/ 6828747 w 7271657"/>
              <a:gd name="connsiteY14" fmla="*/ 1968007 h 1968007"/>
              <a:gd name="connsiteX15" fmla="*/ 6094971 w 7271657"/>
              <a:gd name="connsiteY15" fmla="*/ 1968007 h 1968007"/>
              <a:gd name="connsiteX16" fmla="*/ 5579344 w 7271657"/>
              <a:gd name="connsiteY16" fmla="*/ 1968007 h 1968007"/>
              <a:gd name="connsiteX17" fmla="*/ 4845568 w 7271657"/>
              <a:gd name="connsiteY17" fmla="*/ 1968007 h 1968007"/>
              <a:gd name="connsiteX18" fmla="*/ 4111792 w 7271657"/>
              <a:gd name="connsiteY18" fmla="*/ 1968007 h 1968007"/>
              <a:gd name="connsiteX19" fmla="*/ 3378015 w 7271657"/>
              <a:gd name="connsiteY19" fmla="*/ 1968007 h 1968007"/>
              <a:gd name="connsiteX20" fmla="*/ 2935105 w 7271657"/>
              <a:gd name="connsiteY20" fmla="*/ 1968007 h 1968007"/>
              <a:gd name="connsiteX21" fmla="*/ 2492195 w 7271657"/>
              <a:gd name="connsiteY21" fmla="*/ 1968007 h 1968007"/>
              <a:gd name="connsiteX22" fmla="*/ 1685702 w 7271657"/>
              <a:gd name="connsiteY22" fmla="*/ 1968007 h 1968007"/>
              <a:gd name="connsiteX23" fmla="*/ 1024643 w 7271657"/>
              <a:gd name="connsiteY23" fmla="*/ 1968007 h 1968007"/>
              <a:gd name="connsiteX24" fmla="*/ 0 w 7271657"/>
              <a:gd name="connsiteY24" fmla="*/ 1968007 h 1968007"/>
              <a:gd name="connsiteX25" fmla="*/ 0 w 7271657"/>
              <a:gd name="connsiteY25" fmla="*/ 1292325 h 1968007"/>
              <a:gd name="connsiteX26" fmla="*/ 0 w 7271657"/>
              <a:gd name="connsiteY26" fmla="*/ 695362 h 1968007"/>
              <a:gd name="connsiteX27" fmla="*/ 0 w 7271657"/>
              <a:gd name="connsiteY27" fmla="*/ 0 h 1968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7271657" h="1968007" fill="none" extrusionOk="0">
                <a:moveTo>
                  <a:pt x="0" y="0"/>
                </a:moveTo>
                <a:cubicBezTo>
                  <a:pt x="284609" y="-24822"/>
                  <a:pt x="445962" y="34040"/>
                  <a:pt x="806493" y="0"/>
                </a:cubicBezTo>
                <a:cubicBezTo>
                  <a:pt x="1167024" y="-34040"/>
                  <a:pt x="1253469" y="-21704"/>
                  <a:pt x="1612986" y="0"/>
                </a:cubicBezTo>
                <a:cubicBezTo>
                  <a:pt x="1972503" y="21704"/>
                  <a:pt x="2101869" y="1362"/>
                  <a:pt x="2274045" y="0"/>
                </a:cubicBezTo>
                <a:cubicBezTo>
                  <a:pt x="2446221" y="-1362"/>
                  <a:pt x="2703859" y="6961"/>
                  <a:pt x="2862389" y="0"/>
                </a:cubicBezTo>
                <a:cubicBezTo>
                  <a:pt x="3020919" y="-6961"/>
                  <a:pt x="3255073" y="-13773"/>
                  <a:pt x="3450732" y="0"/>
                </a:cubicBezTo>
                <a:cubicBezTo>
                  <a:pt x="3646391" y="13773"/>
                  <a:pt x="3959284" y="17934"/>
                  <a:pt x="4257225" y="0"/>
                </a:cubicBezTo>
                <a:cubicBezTo>
                  <a:pt x="4555166" y="-17934"/>
                  <a:pt x="4761533" y="-12559"/>
                  <a:pt x="5063718" y="0"/>
                </a:cubicBezTo>
                <a:cubicBezTo>
                  <a:pt x="5365903" y="12559"/>
                  <a:pt x="5444451" y="-17982"/>
                  <a:pt x="5797494" y="0"/>
                </a:cubicBezTo>
                <a:cubicBezTo>
                  <a:pt x="6150537" y="17982"/>
                  <a:pt x="6264912" y="14645"/>
                  <a:pt x="6458554" y="0"/>
                </a:cubicBezTo>
                <a:cubicBezTo>
                  <a:pt x="6652196" y="-14645"/>
                  <a:pt x="6991932" y="10086"/>
                  <a:pt x="7271657" y="0"/>
                </a:cubicBezTo>
                <a:cubicBezTo>
                  <a:pt x="7251575" y="299857"/>
                  <a:pt x="7287303" y="367818"/>
                  <a:pt x="7271657" y="675682"/>
                </a:cubicBezTo>
                <a:cubicBezTo>
                  <a:pt x="7256011" y="983546"/>
                  <a:pt x="7262823" y="1113703"/>
                  <a:pt x="7271657" y="1331685"/>
                </a:cubicBezTo>
                <a:cubicBezTo>
                  <a:pt x="7280491" y="1549667"/>
                  <a:pt x="7279285" y="1688025"/>
                  <a:pt x="7271657" y="1968007"/>
                </a:cubicBezTo>
                <a:cubicBezTo>
                  <a:pt x="7095927" y="1962265"/>
                  <a:pt x="6940141" y="1946673"/>
                  <a:pt x="6828747" y="1968007"/>
                </a:cubicBezTo>
                <a:cubicBezTo>
                  <a:pt x="6717353" y="1989342"/>
                  <a:pt x="6444233" y="1943852"/>
                  <a:pt x="6094971" y="1968007"/>
                </a:cubicBezTo>
                <a:cubicBezTo>
                  <a:pt x="5745709" y="1992162"/>
                  <a:pt x="5811082" y="1952078"/>
                  <a:pt x="5579344" y="1968007"/>
                </a:cubicBezTo>
                <a:cubicBezTo>
                  <a:pt x="5347606" y="1983936"/>
                  <a:pt x="5162495" y="1968702"/>
                  <a:pt x="4845568" y="1968007"/>
                </a:cubicBezTo>
                <a:cubicBezTo>
                  <a:pt x="4528641" y="1967312"/>
                  <a:pt x="4297920" y="1990247"/>
                  <a:pt x="4111792" y="1968007"/>
                </a:cubicBezTo>
                <a:cubicBezTo>
                  <a:pt x="3925664" y="1945767"/>
                  <a:pt x="3577388" y="1952327"/>
                  <a:pt x="3378015" y="1968007"/>
                </a:cubicBezTo>
                <a:cubicBezTo>
                  <a:pt x="3178642" y="1983687"/>
                  <a:pt x="3047716" y="1968372"/>
                  <a:pt x="2935105" y="1968007"/>
                </a:cubicBezTo>
                <a:cubicBezTo>
                  <a:pt x="2822494" y="1967643"/>
                  <a:pt x="2678600" y="1985328"/>
                  <a:pt x="2492195" y="1968007"/>
                </a:cubicBezTo>
                <a:cubicBezTo>
                  <a:pt x="2305790" y="1950687"/>
                  <a:pt x="1938245" y="2000585"/>
                  <a:pt x="1685702" y="1968007"/>
                </a:cubicBezTo>
                <a:cubicBezTo>
                  <a:pt x="1433159" y="1935429"/>
                  <a:pt x="1330506" y="1963408"/>
                  <a:pt x="1024643" y="1968007"/>
                </a:cubicBezTo>
                <a:cubicBezTo>
                  <a:pt x="718780" y="1972606"/>
                  <a:pt x="454183" y="1997606"/>
                  <a:pt x="0" y="1968007"/>
                </a:cubicBezTo>
                <a:cubicBezTo>
                  <a:pt x="-23705" y="1761888"/>
                  <a:pt x="-9" y="1620553"/>
                  <a:pt x="0" y="1292325"/>
                </a:cubicBezTo>
                <a:cubicBezTo>
                  <a:pt x="9" y="964097"/>
                  <a:pt x="-24264" y="917151"/>
                  <a:pt x="0" y="695362"/>
                </a:cubicBezTo>
                <a:cubicBezTo>
                  <a:pt x="24264" y="473573"/>
                  <a:pt x="3258" y="341913"/>
                  <a:pt x="0" y="0"/>
                </a:cubicBezTo>
                <a:close/>
              </a:path>
              <a:path w="7271657" h="1968007" stroke="0" extrusionOk="0">
                <a:moveTo>
                  <a:pt x="0" y="0"/>
                </a:moveTo>
                <a:cubicBezTo>
                  <a:pt x="158667" y="-17041"/>
                  <a:pt x="425224" y="-10675"/>
                  <a:pt x="661060" y="0"/>
                </a:cubicBezTo>
                <a:cubicBezTo>
                  <a:pt x="896896" y="10675"/>
                  <a:pt x="1150727" y="31645"/>
                  <a:pt x="1322119" y="0"/>
                </a:cubicBezTo>
                <a:cubicBezTo>
                  <a:pt x="1493511" y="-31645"/>
                  <a:pt x="1599649" y="4988"/>
                  <a:pt x="1765029" y="0"/>
                </a:cubicBezTo>
                <a:cubicBezTo>
                  <a:pt x="1930409" y="-4988"/>
                  <a:pt x="2303441" y="-24346"/>
                  <a:pt x="2498806" y="0"/>
                </a:cubicBezTo>
                <a:cubicBezTo>
                  <a:pt x="2694171" y="24346"/>
                  <a:pt x="3032092" y="28020"/>
                  <a:pt x="3305299" y="0"/>
                </a:cubicBezTo>
                <a:cubicBezTo>
                  <a:pt x="3578506" y="-28020"/>
                  <a:pt x="3611171" y="16906"/>
                  <a:pt x="3748209" y="0"/>
                </a:cubicBezTo>
                <a:cubicBezTo>
                  <a:pt x="3885247" y="-16906"/>
                  <a:pt x="4091970" y="-13166"/>
                  <a:pt x="4191119" y="0"/>
                </a:cubicBezTo>
                <a:cubicBezTo>
                  <a:pt x="4290268" y="13166"/>
                  <a:pt x="4412993" y="-87"/>
                  <a:pt x="4634029" y="0"/>
                </a:cubicBezTo>
                <a:cubicBezTo>
                  <a:pt x="4855065" y="87"/>
                  <a:pt x="5103411" y="9676"/>
                  <a:pt x="5222372" y="0"/>
                </a:cubicBezTo>
                <a:cubicBezTo>
                  <a:pt x="5341333" y="-9676"/>
                  <a:pt x="5548901" y="-24847"/>
                  <a:pt x="5737998" y="0"/>
                </a:cubicBezTo>
                <a:cubicBezTo>
                  <a:pt x="5927095" y="24847"/>
                  <a:pt x="6030272" y="13177"/>
                  <a:pt x="6253625" y="0"/>
                </a:cubicBezTo>
                <a:cubicBezTo>
                  <a:pt x="6476978" y="-13177"/>
                  <a:pt x="6897983" y="-25635"/>
                  <a:pt x="7271657" y="0"/>
                </a:cubicBezTo>
                <a:cubicBezTo>
                  <a:pt x="7258984" y="133838"/>
                  <a:pt x="7268398" y="341205"/>
                  <a:pt x="7271657" y="616642"/>
                </a:cubicBezTo>
                <a:cubicBezTo>
                  <a:pt x="7274916" y="892079"/>
                  <a:pt x="7298817" y="1028383"/>
                  <a:pt x="7271657" y="1312005"/>
                </a:cubicBezTo>
                <a:cubicBezTo>
                  <a:pt x="7244497" y="1595627"/>
                  <a:pt x="7284618" y="1741944"/>
                  <a:pt x="7271657" y="1968007"/>
                </a:cubicBezTo>
                <a:cubicBezTo>
                  <a:pt x="7015690" y="1987906"/>
                  <a:pt x="6837011" y="1974663"/>
                  <a:pt x="6610597" y="1968007"/>
                </a:cubicBezTo>
                <a:cubicBezTo>
                  <a:pt x="6384183" y="1961351"/>
                  <a:pt x="6184807" y="1972334"/>
                  <a:pt x="5876821" y="1968007"/>
                </a:cubicBezTo>
                <a:cubicBezTo>
                  <a:pt x="5568835" y="1963680"/>
                  <a:pt x="5467900" y="1962655"/>
                  <a:pt x="5288478" y="1968007"/>
                </a:cubicBezTo>
                <a:cubicBezTo>
                  <a:pt x="5109056" y="1973359"/>
                  <a:pt x="4905676" y="1963164"/>
                  <a:pt x="4772851" y="1968007"/>
                </a:cubicBezTo>
                <a:cubicBezTo>
                  <a:pt x="4640026" y="1972850"/>
                  <a:pt x="4364124" y="1946197"/>
                  <a:pt x="4111792" y="1968007"/>
                </a:cubicBezTo>
                <a:cubicBezTo>
                  <a:pt x="3859460" y="1989817"/>
                  <a:pt x="3715849" y="1972356"/>
                  <a:pt x="3596165" y="1968007"/>
                </a:cubicBezTo>
                <a:cubicBezTo>
                  <a:pt x="3476481" y="1963658"/>
                  <a:pt x="3151778" y="1971387"/>
                  <a:pt x="2789672" y="1968007"/>
                </a:cubicBezTo>
                <a:cubicBezTo>
                  <a:pt x="2427566" y="1964627"/>
                  <a:pt x="2421655" y="1952732"/>
                  <a:pt x="2201329" y="1968007"/>
                </a:cubicBezTo>
                <a:cubicBezTo>
                  <a:pt x="1981003" y="1983282"/>
                  <a:pt x="1792969" y="1964482"/>
                  <a:pt x="1394836" y="1968007"/>
                </a:cubicBezTo>
                <a:cubicBezTo>
                  <a:pt x="996703" y="1971532"/>
                  <a:pt x="809044" y="1994020"/>
                  <a:pt x="588343" y="1968007"/>
                </a:cubicBezTo>
                <a:cubicBezTo>
                  <a:pt x="367642" y="1941994"/>
                  <a:pt x="277476" y="1954202"/>
                  <a:pt x="0" y="1968007"/>
                </a:cubicBezTo>
                <a:cubicBezTo>
                  <a:pt x="-15338" y="1693731"/>
                  <a:pt x="-31674" y="1522968"/>
                  <a:pt x="0" y="1312005"/>
                </a:cubicBezTo>
                <a:cubicBezTo>
                  <a:pt x="31674" y="1101042"/>
                  <a:pt x="-31065" y="867099"/>
                  <a:pt x="0" y="616642"/>
                </a:cubicBezTo>
                <a:cubicBezTo>
                  <a:pt x="31065" y="366185"/>
                  <a:pt x="4015" y="135126"/>
                  <a:pt x="0" y="0"/>
                </a:cubicBezTo>
                <a:close/>
              </a:path>
            </a:pathLst>
          </a:custGeom>
          <a:solidFill>
            <a:schemeClr val="accent5">
              <a:lumMod val="20000"/>
              <a:lumOff val="80000"/>
            </a:schemeClr>
          </a:solidFill>
          <a:ln w="9525">
            <a:solidFill>
              <a:schemeClr val="accent5">
                <a:lumMod val="40000"/>
                <a:lumOff val="60000"/>
              </a:schemeClr>
            </a:solidFill>
            <a:miter lim="800000"/>
            <a:headEnd/>
            <a:tailEnd/>
            <a:extLst>
              <a:ext uri="{C807C97D-BFC1-408E-A445-0C87EB9F89A2}">
                <ask:lineSketchStyleProps xmlns:ask="http://schemas.microsoft.com/office/drawing/2018/sketchyshapes" sd="3618615166">
                  <a:prstGeom prst="rect">
                    <a:avLst/>
                  </a:prstGeom>
                  <ask:type>
                    <ask:lineSketchFreehand/>
                  </ask:type>
                </ask:lineSketchStyleProps>
              </a:ext>
            </a:extLst>
          </a:ln>
          <a:effectLst>
            <a:outerShdw blurRad="50800" dist="38100" dir="5400000" algn="t" rotWithShape="0">
              <a:prstClr val="black">
                <a:alpha val="40000"/>
              </a:prstClr>
            </a:outerShdw>
          </a:effectLst>
        </p:spPr>
        <p:txBody>
          <a:bodyPr lIns="72000" tIns="36000" rIns="72000" bIns="36000" anchor="ctr"/>
          <a:lstStyle/>
          <a:p>
            <a:pPr algn="ctr" rtl="1">
              <a:buClr>
                <a:schemeClr val="accent5">
                  <a:lumMod val="75000"/>
                </a:schemeClr>
              </a:buClr>
              <a:buSzPct val="90000"/>
            </a:pPr>
            <a:r>
              <a:rPr lang="ar-LB" sz="5400" dirty="0">
                <a:solidFill>
                  <a:schemeClr val="tx1">
                    <a:lumMod val="65000"/>
                    <a:lumOff val="35000"/>
                  </a:schemeClr>
                </a:solidFill>
                <a:latin typeface="Adobe Arabic" panose="02040503050201090203" pitchFamily="18" charset="-78"/>
                <a:cs typeface="Adobe Arabic" panose="02040503050201090203" pitchFamily="18" charset="-78"/>
              </a:rPr>
              <a:t>الْمَجالُ</a:t>
            </a:r>
            <a:r>
              <a:rPr lang="en-US" sz="5400" dirty="0">
                <a:solidFill>
                  <a:schemeClr val="tx1">
                    <a:lumMod val="65000"/>
                    <a:lumOff val="35000"/>
                  </a:schemeClr>
                </a:solidFill>
                <a:latin typeface="Adobe Arabic" panose="02040503050201090203" pitchFamily="18" charset="-78"/>
                <a:cs typeface="Adobe Arabic" panose="02040503050201090203" pitchFamily="18" charset="-78"/>
              </a:rPr>
              <a:t>:</a:t>
            </a:r>
            <a:r>
              <a:rPr lang="ar-LB" sz="5400" dirty="0">
                <a:solidFill>
                  <a:schemeClr val="tx1">
                    <a:lumMod val="65000"/>
                    <a:lumOff val="35000"/>
                  </a:schemeClr>
                </a:solidFill>
                <a:latin typeface="Adobe Arabic" panose="02040503050201090203" pitchFamily="18" charset="-78"/>
                <a:cs typeface="Adobe Arabic" panose="02040503050201090203" pitchFamily="18" charset="-78"/>
              </a:rPr>
              <a:t> اْلفَهْمُ الشَّفَوِيُّ</a:t>
            </a:r>
            <a:endParaRPr lang="en-US" sz="54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Tree>
    <p:custDataLst>
      <p:tags r:id="rId1"/>
    </p:custDataLst>
    <p:extLst>
      <p:ext uri="{BB962C8B-B14F-4D97-AF65-F5344CB8AC3E}">
        <p14:creationId xmlns:p14="http://schemas.microsoft.com/office/powerpoint/2010/main" val="20004396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89CB0-D7A8-4E76-BC80-0BE774BB7C6A}"/>
              </a:ext>
            </a:extLst>
          </p:cNvPr>
          <p:cNvSpPr>
            <a:spLocks noGrp="1"/>
          </p:cNvSpPr>
          <p:nvPr>
            <p:ph type="title" idx="4294967295"/>
          </p:nvPr>
        </p:nvSpPr>
        <p:spPr>
          <a:xfrm>
            <a:off x="7107776" y="2484437"/>
            <a:ext cx="5474208" cy="944563"/>
          </a:xfrm>
        </p:spPr>
        <p:txBody>
          <a:bodyPr anchor="ctr">
            <a:noAutofit/>
          </a:bodyPr>
          <a:lstStyle/>
          <a:p>
            <a:pPr algn="r" rtl="1"/>
            <a:br>
              <a:rPr lang="ar-LB" sz="4000" dirty="0">
                <a:solidFill>
                  <a:schemeClr val="tx1">
                    <a:lumMod val="65000"/>
                    <a:lumOff val="35000"/>
                  </a:schemeClr>
                </a:solidFill>
              </a:rPr>
            </a:br>
            <a:r>
              <a:rPr lang="ar-LB" sz="4000" dirty="0">
                <a:solidFill>
                  <a:schemeClr val="tx1">
                    <a:lumMod val="65000"/>
                    <a:lumOff val="35000"/>
                  </a:schemeClr>
                </a:solidFill>
              </a:rPr>
              <a:t>	طابَ يَوْمُكُمْ يا أَعِزّائي!</a:t>
            </a:r>
            <a:endParaRPr lang="en-US" sz="4000" dirty="0">
              <a:solidFill>
                <a:schemeClr val="tx1">
                  <a:lumMod val="65000"/>
                  <a:lumOff val="35000"/>
                </a:schemeClr>
              </a:solidFill>
            </a:endParaRPr>
          </a:p>
        </p:txBody>
      </p:sp>
      <p:sp>
        <p:nvSpPr>
          <p:cNvPr id="8" name="Title 1">
            <a:extLst>
              <a:ext uri="{FF2B5EF4-FFF2-40B4-BE49-F238E27FC236}">
                <a16:creationId xmlns:a16="http://schemas.microsoft.com/office/drawing/2014/main" id="{B16F43F4-F8FB-4390-9309-8AFF1E881489}"/>
              </a:ext>
            </a:extLst>
          </p:cNvPr>
          <p:cNvSpPr txBox="1">
            <a:spLocks/>
          </p:cNvSpPr>
          <p:nvPr/>
        </p:nvSpPr>
        <p:spPr>
          <a:xfrm>
            <a:off x="0" y="160192"/>
            <a:ext cx="2681921" cy="351391"/>
          </a:xfrm>
          <a:prstGeom prst="rect">
            <a:avLst/>
          </a:prstGeom>
          <a:solidFill>
            <a:srgbClr val="DEEBF7"/>
          </a:solidFill>
        </p:spPr>
        <p:txBody>
          <a:bodyPr vert="horz" lIns="91440" tIns="45720" rIns="91440" bIns="45720" rtlCol="0" anchor="b">
            <a:noAutofit/>
          </a:bodyPr>
          <a:lstStyle>
            <a:lvl1pPr algn="l" defTabSz="914400" rtl="0" eaLnBrk="1" latinLnBrk="0" hangingPunct="1">
              <a:lnSpc>
                <a:spcPct val="80000"/>
              </a:lnSpc>
              <a:spcBef>
                <a:spcPct val="0"/>
              </a:spcBef>
              <a:buNone/>
              <a:defRPr sz="4000" kern="1200" cap="all" spc="100" baseline="0">
                <a:solidFill>
                  <a:schemeClr val="accent1">
                    <a:lumMod val="50000"/>
                  </a:schemeClr>
                </a:solidFill>
                <a:latin typeface="+mj-lt"/>
                <a:ea typeface="+mj-ea"/>
                <a:cs typeface="+mj-cs"/>
              </a:defRPr>
            </a:lvl1pPr>
          </a:lstStyle>
          <a:p>
            <a:pPr marL="0" marR="0" lvl="0" indent="0" algn="ctr" defTabSz="914400" rtl="1" eaLnBrk="1" fontAlgn="auto" latinLnBrk="0" hangingPunct="1">
              <a:lnSpc>
                <a:spcPct val="80000"/>
              </a:lnSpc>
              <a:spcBef>
                <a:spcPct val="0"/>
              </a:spcBef>
              <a:spcAft>
                <a:spcPts val="0"/>
              </a:spcAft>
              <a:buClrTx/>
              <a:buSzTx/>
              <a:buFontTx/>
              <a:buNone/>
              <a:tabLst/>
              <a:defRPr/>
            </a:pPr>
            <a:r>
              <a:rPr lang="ar-LB" sz="1800" dirty="0"/>
              <a:t>ترحيبٌ</a:t>
            </a:r>
            <a:endParaRPr kumimoji="0" lang="en-US" sz="1000" b="0" i="0" u="none" strike="noStrike" kern="1200" cap="all" spc="0" normalizeH="0" noProof="0" dirty="0">
              <a:ln>
                <a:noFill/>
              </a:ln>
              <a:solidFill>
                <a:srgbClr val="1F4E79"/>
              </a:solidFill>
              <a:effectLst/>
              <a:highlight>
                <a:srgbClr val="FFFF00"/>
              </a:highlight>
              <a:uLnTx/>
              <a:uFillTx/>
              <a:latin typeface="Adobe Arabic"/>
              <a:cs typeface="Adobe Arabic"/>
            </a:endParaRPr>
          </a:p>
        </p:txBody>
      </p:sp>
      <p:sp>
        <p:nvSpPr>
          <p:cNvPr id="10" name="Content Placeholder 3">
            <a:extLst>
              <a:ext uri="{FF2B5EF4-FFF2-40B4-BE49-F238E27FC236}">
                <a16:creationId xmlns:a16="http://schemas.microsoft.com/office/drawing/2014/main" id="{E8147C49-7EE0-49C4-96CF-687E4C6E54CD}"/>
              </a:ext>
            </a:extLst>
          </p:cNvPr>
          <p:cNvSpPr txBox="1">
            <a:spLocks/>
          </p:cNvSpPr>
          <p:nvPr/>
        </p:nvSpPr>
        <p:spPr>
          <a:xfrm>
            <a:off x="0" y="723006"/>
            <a:ext cx="12192000" cy="640080"/>
          </a:xfrm>
          <a:prstGeom prst="rect">
            <a:avLst/>
          </a:prstGeom>
          <a:solidFill>
            <a:srgbClr val="658DCD"/>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1" eaLnBrk="1" fontAlgn="auto" latinLnBrk="0" hangingPunct="1">
              <a:lnSpc>
                <a:spcPct val="100000"/>
              </a:lnSpc>
              <a:spcBef>
                <a:spcPts val="0"/>
              </a:spcBef>
              <a:spcAft>
                <a:spcPts val="0"/>
              </a:spcAft>
              <a:buClrTx/>
              <a:buSzTx/>
              <a:buFont typeface="Arial" panose="020B0604020202020204" pitchFamily="34" charset="0"/>
              <a:buNone/>
              <a:tabLst/>
              <a:defRPr/>
            </a:pPr>
            <a:r>
              <a:rPr kumimoji="0" lang="ar-LB" sz="3600" b="1" i="0" u="none" strike="noStrike" kern="1200" cap="none" spc="0" normalizeH="0" baseline="0" noProof="0">
                <a:ln>
                  <a:noFill/>
                </a:ln>
                <a:solidFill>
                  <a:sysClr val="window" lastClr="FFFFFF"/>
                </a:solidFill>
                <a:effectLst/>
                <a:uLnTx/>
                <a:uFillTx/>
                <a:latin typeface="Adobe Arabic"/>
                <a:ea typeface="+mn-ea"/>
                <a:cs typeface="Adobe Arabic"/>
              </a:rPr>
              <a:t>تَرْحيبٌ</a:t>
            </a:r>
            <a:endParaRPr kumimoji="0" lang="fr-FR" sz="3600" b="1" i="0" u="none" strike="noStrike" kern="1200" cap="none" spc="0" normalizeH="0" baseline="0" noProof="0" dirty="0">
              <a:ln>
                <a:noFill/>
              </a:ln>
              <a:solidFill>
                <a:sysClr val="window" lastClr="FFFFFF"/>
              </a:solidFill>
              <a:effectLst/>
              <a:uLnTx/>
              <a:uFillTx/>
              <a:latin typeface="Adobe Arabic"/>
              <a:ea typeface="+mn-ea"/>
              <a:cs typeface="Adobe Arabic"/>
            </a:endParaRPr>
          </a:p>
        </p:txBody>
      </p:sp>
      <p:pic>
        <p:nvPicPr>
          <p:cNvPr id="11" name="Graphic 10">
            <a:extLst>
              <a:ext uri="{FF2B5EF4-FFF2-40B4-BE49-F238E27FC236}">
                <a16:creationId xmlns:a16="http://schemas.microsoft.com/office/drawing/2014/main" id="{E275C6A7-273F-4B89-A835-875E9017BAA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952622" y="1913039"/>
            <a:ext cx="4298184" cy="2853416"/>
          </a:xfrm>
          <a:prstGeom prst="rect">
            <a:avLst/>
          </a:prstGeom>
        </p:spPr>
      </p:pic>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75879" y="2484437"/>
            <a:ext cx="1604210" cy="3522446"/>
          </a:xfrm>
          <a:prstGeom prst="rect">
            <a:avLst/>
          </a:prstGeom>
          <a:noFill/>
        </p:spPr>
      </p:pic>
      <p:sp>
        <p:nvSpPr>
          <p:cNvPr id="5" name="TextBox 4">
            <a:extLst>
              <a:ext uri="{FF2B5EF4-FFF2-40B4-BE49-F238E27FC236}">
                <a16:creationId xmlns:a16="http://schemas.microsoft.com/office/drawing/2014/main" id="{B8BC1FE6-D0D9-43D5-BD21-455D974CA356}"/>
              </a:ext>
            </a:extLst>
          </p:cNvPr>
          <p:cNvSpPr txBox="1"/>
          <p:nvPr/>
        </p:nvSpPr>
        <p:spPr>
          <a:xfrm>
            <a:off x="3329745" y="2664579"/>
            <a:ext cx="3672913" cy="1350336"/>
          </a:xfrm>
          <a:prstGeom prst="rect">
            <a:avLst/>
          </a:prstGeom>
          <a:noFill/>
          <a:ln w="19050">
            <a:noFill/>
          </a:ln>
        </p:spPr>
        <p:txBody>
          <a:bodyPr vert="horz" wrap="square" lIns="91440" tIns="45720" rIns="91440" bIns="45720" rtlCol="0" anchor="ctr">
            <a:normAutofit fontScale="97500"/>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3700" i="0" u="none" strike="noStrike" kern="1200" cap="none" spc="0" normalizeH="0" baseline="0" noProof="0" dirty="0">
                <a:ln>
                  <a:noFill/>
                </a:ln>
                <a:solidFill>
                  <a:schemeClr val="tx1">
                    <a:lumMod val="65000"/>
                    <a:lumOff val="35000"/>
                  </a:schemeClr>
                </a:solidFill>
                <a:effectLst/>
                <a:uLnTx/>
                <a:uFillTx/>
                <a:latin typeface="Segoe UI" panose="020B0502040204020203" pitchFamily="34" charset="0"/>
                <a:ea typeface="+mn-ea"/>
                <a:cs typeface="Adobe Arabic"/>
              </a:rPr>
              <a:t>أهْلًا بِكُم في صَفِّ </a:t>
            </a:r>
            <a:endParaRPr kumimoji="0" lang="en-GB" sz="3700" i="0" u="none" strike="noStrike" kern="1200" cap="none" spc="0" normalizeH="0" baseline="0" noProof="0" dirty="0">
              <a:ln>
                <a:noFill/>
              </a:ln>
              <a:solidFill>
                <a:schemeClr val="tx1">
                  <a:lumMod val="65000"/>
                  <a:lumOff val="35000"/>
                </a:schemeClr>
              </a:solidFill>
              <a:effectLst/>
              <a:uLnTx/>
              <a:uFillTx/>
              <a:latin typeface="Segoe UI" panose="020B0502040204020203" pitchFamily="34" charset="0"/>
              <a:ea typeface="+mn-ea"/>
              <a:cs typeface="Adobe Arabic"/>
            </a:endParaRPr>
          </a:p>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4000" i="0" u="none" strike="noStrike" kern="1200" cap="none" spc="0" normalizeH="0" baseline="0" noProof="0" dirty="0">
                <a:ln>
                  <a:noFill/>
                </a:ln>
                <a:solidFill>
                  <a:schemeClr val="tx1">
                    <a:lumMod val="65000"/>
                    <a:lumOff val="35000"/>
                  </a:schemeClr>
                </a:solidFill>
                <a:effectLst/>
                <a:uLnTx/>
                <a:uFillTx/>
                <a:latin typeface="Adobe Arabic"/>
                <a:ea typeface="+mn-ea"/>
                <a:cs typeface="Adobe Arabic"/>
              </a:rPr>
              <a:t>الْفَهْمِ الشَّفَوِيِّ. </a:t>
            </a:r>
            <a:endParaRPr kumimoji="0" lang="ar-LB" sz="370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a:endParaRPr>
          </a:p>
        </p:txBody>
      </p:sp>
    </p:spTree>
    <p:custDataLst>
      <p:tags r:id="rId1"/>
    </p:custDataLst>
    <p:extLst>
      <p:ext uri="{BB962C8B-B14F-4D97-AF65-F5344CB8AC3E}">
        <p14:creationId xmlns:p14="http://schemas.microsoft.com/office/powerpoint/2010/main" val="4124344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0F25C08-0E4C-4EFD-800C-3DC87AA15A42}"/>
              </a:ext>
            </a:extLst>
          </p:cNvPr>
          <p:cNvSpPr>
            <a:spLocks noGrp="1"/>
          </p:cNvSpPr>
          <p:nvPr>
            <p:ph sz="quarter" idx="4294967295"/>
          </p:nvPr>
        </p:nvSpPr>
        <p:spPr>
          <a:xfrm>
            <a:off x="0" y="741363"/>
            <a:ext cx="12192000" cy="639762"/>
          </a:xfrm>
          <a:solidFill>
            <a:srgbClr val="658DCD"/>
          </a:solidFill>
          <a:ln>
            <a:noFill/>
          </a:ln>
        </p:spPr>
        <p:txBody>
          <a:bodyPr vert="horz" lIns="0" tIns="0" rIns="640080" bIns="0" rtlCol="0" anchor="ctr" anchorCtr="0">
            <a:noAutofit/>
          </a:bodyPr>
          <a:lstStyle/>
          <a:p>
            <a:pPr marL="0" indent="0" algn="r" rtl="1">
              <a:lnSpc>
                <a:spcPct val="100000"/>
              </a:lnSpc>
              <a:spcBef>
                <a:spcPts val="0"/>
              </a:spcBef>
              <a:buNone/>
            </a:pPr>
            <a:r>
              <a:rPr lang="ar-LB" sz="3600" b="1" dirty="0">
                <a:solidFill>
                  <a:schemeClr val="bg1"/>
                </a:solidFill>
                <a:latin typeface="Adobe Arabic" panose="02040503050201090203" pitchFamily="18" charset="-78"/>
                <a:cs typeface="Adobe Arabic" panose="02040503050201090203" pitchFamily="18" charset="-78"/>
              </a:rPr>
              <a:t>الْقِراءَةُ الْجَهْرِيَّةُ</a:t>
            </a:r>
            <a:endParaRPr lang="en-US" sz="3600" b="1" dirty="0">
              <a:solidFill>
                <a:schemeClr val="bg1"/>
              </a:solidFill>
              <a:latin typeface="Adobe Arabic" panose="02040503050201090203" pitchFamily="18" charset="-78"/>
              <a:cs typeface="Adobe Arabic" panose="02040503050201090203" pitchFamily="18" charset="-78"/>
            </a:endParaRPr>
          </a:p>
        </p:txBody>
      </p:sp>
      <p:pic>
        <p:nvPicPr>
          <p:cNvPr id="5" name="Picture 2">
            <a:extLst>
              <a:ext uri="{FF2B5EF4-FFF2-40B4-BE49-F238E27FC236}">
                <a16:creationId xmlns:a16="http://schemas.microsoft.com/office/drawing/2014/main" id="{5411BDC3-43A3-424E-910A-62FD80CA4F90}"/>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2474834" y="2016337"/>
            <a:ext cx="7105018" cy="4038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4014108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1C667AA-E661-4986-82B3-C23F502E667F}"/>
              </a:ext>
            </a:extLst>
          </p:cNvPr>
          <p:cNvSpPr txBox="1"/>
          <p:nvPr/>
        </p:nvSpPr>
        <p:spPr>
          <a:xfrm>
            <a:off x="0" y="726848"/>
            <a:ext cx="12192000" cy="640080"/>
          </a:xfrm>
          <a:prstGeom prst="rect">
            <a:avLst/>
          </a:prstGeom>
          <a:solidFill>
            <a:srgbClr val="658DCD"/>
          </a:solidFill>
          <a:ln>
            <a:noFill/>
          </a:ln>
        </p:spPr>
        <p:txBody>
          <a:bodyPr vert="horz" lIns="0" tIns="0" rIns="640080" bIns="0" rtlCol="0" anchor="ctr" anchorCtr="0">
            <a:noAutofit/>
          </a:bodyPr>
          <a:lstStyle>
            <a:defPPr>
              <a:defRPr lang="en-US"/>
            </a:defPPr>
            <a:lvl1pPr indent="0" algn="r" rtl="1">
              <a:lnSpc>
                <a:spcPct val="100000"/>
              </a:lnSpc>
              <a:spcBef>
                <a:spcPts val="0"/>
              </a:spcBef>
              <a:buFont typeface="Arial" panose="020B0604020202020204" pitchFamily="34" charset="0"/>
              <a:buNone/>
              <a:defRPr sz="3200" b="1">
                <a:solidFill>
                  <a:schemeClr val="bg1"/>
                </a:solidFill>
                <a:latin typeface="Adobe Arabic" panose="02040503050201090203" pitchFamily="18" charset="-78"/>
                <a:cs typeface="Adobe Arabic" panose="0204050305020109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ar-LB" sz="3600" dirty="0"/>
              <a:t>أُصْغي</a:t>
            </a:r>
            <a:r>
              <a:rPr lang="ar-SA" sz="3600" dirty="0"/>
              <a:t> </a:t>
            </a:r>
            <a:r>
              <a:rPr lang="ar-LB" sz="3600" dirty="0"/>
              <a:t>إلى نَصٍّ، وَأُجيبُ</a:t>
            </a:r>
            <a:r>
              <a:rPr lang="ar-SA" sz="3600" dirty="0"/>
              <a:t> ع</a:t>
            </a:r>
            <a:r>
              <a:rPr lang="ar-LB" sz="3600" dirty="0"/>
              <a:t>َ</a:t>
            </a:r>
            <a:r>
              <a:rPr lang="ar-SA" sz="3600" dirty="0"/>
              <a:t>ن</a:t>
            </a:r>
            <a:r>
              <a:rPr lang="ar-LB" sz="3600" dirty="0"/>
              <a:t>ْ</a:t>
            </a:r>
            <a:r>
              <a:rPr lang="ar-SA" sz="3600" dirty="0"/>
              <a:t> </a:t>
            </a:r>
            <a:r>
              <a:rPr lang="ar-LB" sz="3600" dirty="0"/>
              <a:t>أَ</a:t>
            </a:r>
            <a:r>
              <a:rPr lang="ar-SA" sz="3600" dirty="0"/>
              <a:t>س</a:t>
            </a:r>
            <a:r>
              <a:rPr lang="ar-LB" sz="3600" dirty="0"/>
              <a:t>ْ</a:t>
            </a:r>
            <a:r>
              <a:rPr lang="ar-SA" sz="3600" dirty="0"/>
              <a:t>ئ</a:t>
            </a:r>
            <a:r>
              <a:rPr lang="ar-LB" sz="3600" dirty="0"/>
              <a:t>ِ</a:t>
            </a:r>
            <a:r>
              <a:rPr lang="ar-SA" sz="3600" dirty="0"/>
              <a:t>ل</a:t>
            </a:r>
            <a:r>
              <a:rPr lang="ar-LB" sz="3600" dirty="0"/>
              <a:t>َ</a:t>
            </a:r>
            <a:r>
              <a:rPr lang="ar-SA" sz="3600" dirty="0"/>
              <a:t>ة</a:t>
            </a:r>
            <a:r>
              <a:rPr lang="ar-LB" sz="3600" dirty="0"/>
              <a:t>ٍ</a:t>
            </a:r>
            <a:r>
              <a:rPr lang="ar-SA" sz="3600" dirty="0"/>
              <a:t> ت</a:t>
            </a:r>
            <a:r>
              <a:rPr lang="ar-LB" sz="3600" dirty="0"/>
              <a:t>َ</a:t>
            </a:r>
            <a:r>
              <a:rPr lang="ar-SA" sz="3600" dirty="0"/>
              <a:t>ت</a:t>
            </a:r>
            <a:r>
              <a:rPr lang="ar-LB" sz="3600" dirty="0"/>
              <a:t>َ</a:t>
            </a:r>
            <a:r>
              <a:rPr lang="ar-SA" sz="3600" dirty="0"/>
              <a:t>ع</a:t>
            </a:r>
            <a:r>
              <a:rPr lang="ar-LB" sz="3600" dirty="0"/>
              <a:t>َ</a:t>
            </a:r>
            <a:r>
              <a:rPr lang="ar-SA" sz="3600" dirty="0"/>
              <a:t>ل</a:t>
            </a:r>
            <a:r>
              <a:rPr lang="ar-LB" sz="3600" dirty="0"/>
              <a:t>َّ</a:t>
            </a:r>
            <a:r>
              <a:rPr lang="ar-SA" sz="3600" dirty="0"/>
              <a:t>ق</a:t>
            </a:r>
            <a:r>
              <a:rPr lang="ar-LB" sz="3600" dirty="0"/>
              <a:t>ُ بما سَمِعْتُهُ.  </a:t>
            </a:r>
          </a:p>
        </p:txBody>
      </p:sp>
      <p:pic>
        <p:nvPicPr>
          <p:cNvPr id="7" name="Graphic 6">
            <a:extLst>
              <a:ext uri="{FF2B5EF4-FFF2-40B4-BE49-F238E27FC236}">
                <a16:creationId xmlns:a16="http://schemas.microsoft.com/office/drawing/2014/main" id="{D0F59CCC-400F-449F-928E-C6943FD159C6}"/>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234162" y="1976283"/>
            <a:ext cx="5723676" cy="3971407"/>
          </a:xfrm>
          <a:prstGeom prst="rect">
            <a:avLst/>
          </a:prstGeom>
        </p:spPr>
      </p:pic>
    </p:spTree>
    <p:custDataLst>
      <p:tags r:id="rId1"/>
    </p:custDataLst>
    <p:extLst>
      <p:ext uri="{BB962C8B-B14F-4D97-AF65-F5344CB8AC3E}">
        <p14:creationId xmlns:p14="http://schemas.microsoft.com/office/powerpoint/2010/main" val="10205158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 engineering drawing&#10;&#10;Description automatically generated">
            <a:extLst>
              <a:ext uri="{FF2B5EF4-FFF2-40B4-BE49-F238E27FC236}">
                <a16:creationId xmlns:a16="http://schemas.microsoft.com/office/drawing/2014/main" id="{829D4FD9-6D1C-4419-92FB-6600A15DBD3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20615" y="2076857"/>
            <a:ext cx="4175385" cy="4175385"/>
          </a:xfrm>
          <a:prstGeom prst="rect">
            <a:avLst/>
          </a:prstGeom>
        </p:spPr>
      </p:pic>
      <p:sp>
        <p:nvSpPr>
          <p:cNvPr id="4" name="Title 1">
            <a:extLst>
              <a:ext uri="{FF2B5EF4-FFF2-40B4-BE49-F238E27FC236}">
                <a16:creationId xmlns:a16="http://schemas.microsoft.com/office/drawing/2014/main" id="{2B3118A6-9494-4333-BCA3-CEEA870C74B2}"/>
              </a:ext>
            </a:extLst>
          </p:cNvPr>
          <p:cNvSpPr txBox="1">
            <a:spLocks/>
          </p:cNvSpPr>
          <p:nvPr/>
        </p:nvSpPr>
        <p:spPr>
          <a:xfrm>
            <a:off x="8000023" y="3429000"/>
            <a:ext cx="2271362" cy="944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1" eaLnBrk="1" fontAlgn="auto" latinLnBrk="0" hangingPunct="1">
              <a:lnSpc>
                <a:spcPct val="90000"/>
              </a:lnSpc>
              <a:spcBef>
                <a:spcPct val="0"/>
              </a:spcBef>
              <a:spcAft>
                <a:spcPts val="0"/>
              </a:spcAft>
              <a:buClrTx/>
              <a:buSzTx/>
              <a:buFontTx/>
              <a:buNone/>
              <a:tabLst/>
              <a:defRPr/>
            </a:pPr>
            <a:r>
              <a:rPr kumimoji="0" lang="ar-LB" sz="600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j-ea"/>
                <a:cs typeface="Adobe Arabic" panose="02040503050201020203" pitchFamily="18" charset="-78"/>
              </a:rPr>
              <a:t>بِيئَتي</a:t>
            </a:r>
            <a:endParaRPr kumimoji="0" lang="en-US" sz="600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j-ea"/>
              <a:cs typeface="Adobe Arabic" panose="02040503050201020203" pitchFamily="18" charset="-78"/>
            </a:endParaRPr>
          </a:p>
        </p:txBody>
      </p:sp>
      <p:sp>
        <p:nvSpPr>
          <p:cNvPr id="5" name="TextBox 4">
            <a:extLst>
              <a:ext uri="{FF2B5EF4-FFF2-40B4-BE49-F238E27FC236}">
                <a16:creationId xmlns:a16="http://schemas.microsoft.com/office/drawing/2014/main" id="{E1C667AA-E661-4986-82B3-C23F502E667F}"/>
              </a:ext>
            </a:extLst>
          </p:cNvPr>
          <p:cNvSpPr txBox="1"/>
          <p:nvPr/>
        </p:nvSpPr>
        <p:spPr>
          <a:xfrm>
            <a:off x="0" y="754280"/>
            <a:ext cx="12192000" cy="640080"/>
          </a:xfrm>
          <a:prstGeom prst="rect">
            <a:avLst/>
          </a:prstGeom>
          <a:solidFill>
            <a:srgbClr val="658DCD"/>
          </a:solidFill>
          <a:ln>
            <a:noFill/>
          </a:ln>
        </p:spPr>
        <p:txBody>
          <a:bodyPr vert="horz" lIns="0" tIns="0" rIns="640080" bIns="0" rtlCol="0" anchor="ctr" anchorCtr="0">
            <a:noAutofit/>
          </a:bodyPr>
          <a:lstStyle>
            <a:defPPr>
              <a:defRPr lang="en-US"/>
            </a:defPPr>
            <a:lvl1pPr indent="0" algn="r" rtl="1">
              <a:lnSpc>
                <a:spcPct val="100000"/>
              </a:lnSpc>
              <a:spcBef>
                <a:spcPts val="0"/>
              </a:spcBef>
              <a:buFont typeface="Arial" panose="020B0604020202020204" pitchFamily="34" charset="0"/>
              <a:buNone/>
              <a:defRPr sz="3200" b="1">
                <a:solidFill>
                  <a:schemeClr val="bg1"/>
                </a:solidFill>
                <a:latin typeface="Adobe Arabic" panose="02040503050201090203" pitchFamily="18" charset="-78"/>
                <a:cs typeface="Adobe Arabic" panose="0204050305020109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ar-LB" sz="3600" dirty="0"/>
              <a:t>أَتَأَمَّلُ الصّورَةَ جَيِّدًا:</a:t>
            </a:r>
          </a:p>
        </p:txBody>
      </p:sp>
    </p:spTree>
    <p:custDataLst>
      <p:tags r:id="rId1"/>
    </p:custDataLst>
    <p:extLst>
      <p:ext uri="{BB962C8B-B14F-4D97-AF65-F5344CB8AC3E}">
        <p14:creationId xmlns:p14="http://schemas.microsoft.com/office/powerpoint/2010/main" val="3932426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1C667AA-E661-4986-82B3-C23F502E667F}"/>
              </a:ext>
            </a:extLst>
          </p:cNvPr>
          <p:cNvSpPr txBox="1"/>
          <p:nvPr/>
        </p:nvSpPr>
        <p:spPr>
          <a:xfrm>
            <a:off x="0" y="745136"/>
            <a:ext cx="12192000" cy="640080"/>
          </a:xfrm>
          <a:prstGeom prst="rect">
            <a:avLst/>
          </a:prstGeom>
          <a:solidFill>
            <a:srgbClr val="658DCD"/>
          </a:solidFill>
          <a:ln>
            <a:noFill/>
          </a:ln>
        </p:spPr>
        <p:txBody>
          <a:bodyPr vert="horz" lIns="0" tIns="0" rIns="640080" bIns="0" rtlCol="0" anchor="ctr" anchorCtr="0">
            <a:noAutofit/>
          </a:bodyPr>
          <a:lstStyle>
            <a:defPPr>
              <a:defRPr lang="en-US"/>
            </a:defPPr>
            <a:lvl1pPr indent="0" algn="r" rtl="1">
              <a:lnSpc>
                <a:spcPct val="100000"/>
              </a:lnSpc>
              <a:spcBef>
                <a:spcPts val="0"/>
              </a:spcBef>
              <a:buFont typeface="Arial" panose="020B0604020202020204" pitchFamily="34" charset="0"/>
              <a:buNone/>
              <a:defRPr sz="3200" b="1">
                <a:solidFill>
                  <a:schemeClr val="bg1"/>
                </a:solidFill>
                <a:latin typeface="Adobe Arabic" panose="02040503050201090203" pitchFamily="18" charset="-78"/>
                <a:cs typeface="Adobe Arabic" panose="0204050305020109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ar-LB" sz="3600" dirty="0"/>
              <a:t>أُصْغي إِلى النَّصِّ:</a:t>
            </a:r>
          </a:p>
        </p:txBody>
      </p:sp>
      <p:pic>
        <p:nvPicPr>
          <p:cNvPr id="9" name="Graphic 6">
            <a:extLst>
              <a:ext uri="{FF2B5EF4-FFF2-40B4-BE49-F238E27FC236}">
                <a16:creationId xmlns:a16="http://schemas.microsoft.com/office/drawing/2014/main" id="{5549E214-55E4-46BF-982D-B2ED6F6236BB}"/>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234162" y="1976283"/>
            <a:ext cx="5723676" cy="3971407"/>
          </a:xfrm>
          <a:prstGeom prst="rect">
            <a:avLst/>
          </a:prstGeom>
        </p:spPr>
      </p:pic>
    </p:spTree>
    <p:custDataLst>
      <p:tags r:id="rId1"/>
    </p:custDataLst>
    <p:extLst>
      <p:ext uri="{BB962C8B-B14F-4D97-AF65-F5344CB8AC3E}">
        <p14:creationId xmlns:p14="http://schemas.microsoft.com/office/powerpoint/2010/main" val="34614108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1C667AA-E661-4986-82B3-C23F502E667F}"/>
              </a:ext>
            </a:extLst>
          </p:cNvPr>
          <p:cNvSpPr txBox="1"/>
          <p:nvPr/>
        </p:nvSpPr>
        <p:spPr>
          <a:xfrm>
            <a:off x="0" y="735992"/>
            <a:ext cx="12192000" cy="640080"/>
          </a:xfrm>
          <a:prstGeom prst="rect">
            <a:avLst/>
          </a:prstGeom>
          <a:solidFill>
            <a:srgbClr val="658DCD"/>
          </a:solidFill>
          <a:ln>
            <a:noFill/>
          </a:ln>
        </p:spPr>
        <p:txBody>
          <a:bodyPr vert="horz" lIns="0" tIns="0" rIns="640080" bIns="0" rtlCol="0" anchor="ctr" anchorCtr="0">
            <a:noAutofit/>
          </a:bodyPr>
          <a:lstStyle>
            <a:defPPr>
              <a:defRPr lang="en-US"/>
            </a:defPPr>
            <a:lvl1pPr indent="0" algn="r" rtl="1">
              <a:lnSpc>
                <a:spcPct val="100000"/>
              </a:lnSpc>
              <a:spcBef>
                <a:spcPts val="0"/>
              </a:spcBef>
              <a:buFont typeface="Arial" panose="020B0604020202020204" pitchFamily="34" charset="0"/>
              <a:buNone/>
              <a:defRPr sz="3200" b="1">
                <a:solidFill>
                  <a:schemeClr val="bg1"/>
                </a:solidFill>
                <a:latin typeface="Adobe Arabic" panose="02040503050201090203" pitchFamily="18" charset="-78"/>
                <a:cs typeface="Adobe Arabic" panose="0204050305020109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ar-LB" sz="3600" dirty="0"/>
              <a:t>أَمْلَأُ الْجَدْوَلَ بِما يُناسِبُ:</a:t>
            </a:r>
          </a:p>
        </p:txBody>
      </p:sp>
      <p:grpSp>
        <p:nvGrpSpPr>
          <p:cNvPr id="18" name="Group 17"/>
          <p:cNvGrpSpPr/>
          <p:nvPr/>
        </p:nvGrpSpPr>
        <p:grpSpPr>
          <a:xfrm>
            <a:off x="7961376" y="2206215"/>
            <a:ext cx="3632402" cy="2804803"/>
            <a:chOff x="5970219" y="3419770"/>
            <a:chExt cx="4782312" cy="2804803"/>
          </a:xfrm>
        </p:grpSpPr>
        <p:sp>
          <p:nvSpPr>
            <p:cNvPr id="11" name="Rectangle 10">
              <a:extLst>
                <a:ext uri="{FF2B5EF4-FFF2-40B4-BE49-F238E27FC236}">
                  <a16:creationId xmlns:a16="http://schemas.microsoft.com/office/drawing/2014/main" id="{DDCB7A61-94B8-4B52-B061-C1EC1C074C09}"/>
                </a:ext>
              </a:extLst>
            </p:cNvPr>
            <p:cNvSpPr/>
            <p:nvPr/>
          </p:nvSpPr>
          <p:spPr>
            <a:xfrm>
              <a:off x="5970219" y="3419770"/>
              <a:ext cx="4782312" cy="914400"/>
            </a:xfrm>
            <a:prstGeom prst="rect">
              <a:avLst/>
            </a:prstGeom>
            <a:solidFill>
              <a:srgbClr val="9DC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rtl="1"/>
              <a:r>
                <a:rPr lang="en-US" sz="3600" b="1"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600" b="1" dirty="0">
                  <a:solidFill>
                    <a:schemeClr val="tx1">
                      <a:lumMod val="65000"/>
                      <a:lumOff val="35000"/>
                    </a:schemeClr>
                  </a:solidFill>
                  <a:latin typeface="Adobe Arabic" panose="02040503050201020203" pitchFamily="18" charset="-78"/>
                  <a:cs typeface="Adobe Arabic" panose="02040503050201020203" pitchFamily="18" charset="-78"/>
                </a:rPr>
                <a:t>مَنْ هِيَ الشَّخْصِيّاتُ؟</a:t>
              </a:r>
              <a:endParaRPr lang="en-US" sz="3600" b="1" dirty="0">
                <a:solidFill>
                  <a:schemeClr val="tx1">
                    <a:lumMod val="65000"/>
                    <a:lumOff val="35000"/>
                  </a:schemeClr>
                </a:solidFill>
                <a:latin typeface="Adobe Arabic" panose="02040503050201020203" pitchFamily="18" charset="-78"/>
                <a:cs typeface="Adobe Arabic" panose="02040503050201020203" pitchFamily="18" charset="-78"/>
              </a:endParaRPr>
            </a:p>
            <a:p>
              <a:pPr algn="ctr" rtl="1"/>
              <a:endParaRPr lang="en-US" sz="3600" b="1"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12" name="Rectangle 11">
              <a:extLst>
                <a:ext uri="{FF2B5EF4-FFF2-40B4-BE49-F238E27FC236}">
                  <a16:creationId xmlns:a16="http://schemas.microsoft.com/office/drawing/2014/main" id="{F8692B00-1269-46E3-98D1-9BF0685C47DE}"/>
                </a:ext>
              </a:extLst>
            </p:cNvPr>
            <p:cNvSpPr/>
            <p:nvPr/>
          </p:nvSpPr>
          <p:spPr>
            <a:xfrm>
              <a:off x="5970219" y="4395773"/>
              <a:ext cx="4779024" cy="1828800"/>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LB" altLang="en-US" sz="3600" b="1" dirty="0">
                <a:solidFill>
                  <a:schemeClr val="tx1">
                    <a:lumMod val="65000"/>
                    <a:lumOff val="35000"/>
                  </a:schemeClr>
                </a:solidFill>
                <a:latin typeface="Adobe Arabic" panose="02040503050201020203" pitchFamily="18" charset="-78"/>
                <a:cs typeface="Adobe Arabic" panose="02040503050201020203" pitchFamily="18" charset="-78"/>
              </a:endParaRPr>
            </a:p>
          </p:txBody>
        </p:sp>
      </p:grpSp>
      <p:grpSp>
        <p:nvGrpSpPr>
          <p:cNvPr id="17" name="Group 16"/>
          <p:cNvGrpSpPr/>
          <p:nvPr/>
        </p:nvGrpSpPr>
        <p:grpSpPr>
          <a:xfrm>
            <a:off x="4247658" y="2206215"/>
            <a:ext cx="3696683" cy="2804803"/>
            <a:chOff x="6122619" y="3572170"/>
            <a:chExt cx="4782312" cy="2804803"/>
          </a:xfrm>
        </p:grpSpPr>
        <p:sp>
          <p:nvSpPr>
            <p:cNvPr id="13" name="Rectangle 12">
              <a:extLst>
                <a:ext uri="{FF2B5EF4-FFF2-40B4-BE49-F238E27FC236}">
                  <a16:creationId xmlns:a16="http://schemas.microsoft.com/office/drawing/2014/main" id="{DDCB7A61-94B8-4B52-B061-C1EC1C074C09}"/>
                </a:ext>
              </a:extLst>
            </p:cNvPr>
            <p:cNvSpPr/>
            <p:nvPr/>
          </p:nvSpPr>
          <p:spPr>
            <a:xfrm>
              <a:off x="6122619" y="3572170"/>
              <a:ext cx="4782312" cy="914400"/>
            </a:xfrm>
            <a:prstGeom prst="rect">
              <a:avLst/>
            </a:prstGeom>
            <a:solidFill>
              <a:srgbClr val="9DC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rtl="1"/>
              <a:r>
                <a:rPr lang="en-US" sz="3600" b="1"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600" b="1" dirty="0">
                  <a:solidFill>
                    <a:schemeClr val="tx1">
                      <a:lumMod val="65000"/>
                      <a:lumOff val="35000"/>
                    </a:schemeClr>
                  </a:solidFill>
                  <a:latin typeface="Adobe Arabic" panose="02040503050201020203" pitchFamily="18" charset="-78"/>
                  <a:cs typeface="Adobe Arabic" panose="02040503050201020203" pitchFamily="18" charset="-78"/>
                </a:rPr>
                <a:t>مَتى تَجْري الْأَحْداثُ؟</a:t>
              </a:r>
            </a:p>
            <a:p>
              <a:pPr algn="ctr" rtl="1"/>
              <a:endParaRPr lang="en-US" sz="3600" b="1"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14" name="Rectangle 13">
              <a:extLst>
                <a:ext uri="{FF2B5EF4-FFF2-40B4-BE49-F238E27FC236}">
                  <a16:creationId xmlns:a16="http://schemas.microsoft.com/office/drawing/2014/main" id="{F8692B00-1269-46E3-98D1-9BF0685C47DE}"/>
                </a:ext>
              </a:extLst>
            </p:cNvPr>
            <p:cNvSpPr/>
            <p:nvPr/>
          </p:nvSpPr>
          <p:spPr>
            <a:xfrm>
              <a:off x="6122619" y="4548173"/>
              <a:ext cx="4779024" cy="1828800"/>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LB" altLang="en-US" sz="3600" b="1" dirty="0">
                <a:solidFill>
                  <a:schemeClr val="tx1">
                    <a:lumMod val="65000"/>
                    <a:lumOff val="35000"/>
                  </a:schemeClr>
                </a:solidFill>
                <a:latin typeface="Adobe Arabic" panose="02040503050201020203" pitchFamily="18" charset="-78"/>
                <a:cs typeface="Adobe Arabic" panose="02040503050201020203" pitchFamily="18" charset="-78"/>
              </a:endParaRPr>
            </a:p>
          </p:txBody>
        </p:sp>
      </p:grpSp>
      <p:grpSp>
        <p:nvGrpSpPr>
          <p:cNvPr id="2" name="Group 1"/>
          <p:cNvGrpSpPr/>
          <p:nvPr/>
        </p:nvGrpSpPr>
        <p:grpSpPr>
          <a:xfrm>
            <a:off x="573024" y="2206215"/>
            <a:ext cx="3645408" cy="2804803"/>
            <a:chOff x="585419" y="3358167"/>
            <a:chExt cx="4782312" cy="2804803"/>
          </a:xfrm>
        </p:grpSpPr>
        <p:sp>
          <p:nvSpPr>
            <p:cNvPr id="15" name="Rectangle 14">
              <a:extLst>
                <a:ext uri="{FF2B5EF4-FFF2-40B4-BE49-F238E27FC236}">
                  <a16:creationId xmlns:a16="http://schemas.microsoft.com/office/drawing/2014/main" id="{DDCB7A61-94B8-4B52-B061-C1EC1C074C09}"/>
                </a:ext>
              </a:extLst>
            </p:cNvPr>
            <p:cNvSpPr/>
            <p:nvPr/>
          </p:nvSpPr>
          <p:spPr>
            <a:xfrm>
              <a:off x="585419" y="3358167"/>
              <a:ext cx="4782312" cy="914400"/>
            </a:xfrm>
            <a:prstGeom prst="rect">
              <a:avLst/>
            </a:prstGeom>
            <a:solidFill>
              <a:srgbClr val="9DC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rtl="1"/>
              <a:r>
                <a:rPr lang="en-US" sz="3600" b="1"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600" b="1" dirty="0">
                  <a:solidFill>
                    <a:schemeClr val="tx1">
                      <a:lumMod val="65000"/>
                      <a:lumOff val="35000"/>
                    </a:schemeClr>
                  </a:solidFill>
                  <a:latin typeface="Adobe Arabic" panose="02040503050201020203" pitchFamily="18" charset="-78"/>
                  <a:cs typeface="Adobe Arabic" panose="02040503050201020203" pitchFamily="18" charset="-78"/>
                </a:rPr>
                <a:t>أَيْنَ تَجْري الْأَحْداثُ؟</a:t>
              </a:r>
            </a:p>
            <a:p>
              <a:pPr algn="ctr" rtl="1"/>
              <a:endParaRPr lang="en-US" sz="3600" b="1"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16" name="Rectangle 15">
              <a:extLst>
                <a:ext uri="{FF2B5EF4-FFF2-40B4-BE49-F238E27FC236}">
                  <a16:creationId xmlns:a16="http://schemas.microsoft.com/office/drawing/2014/main" id="{F8692B00-1269-46E3-98D1-9BF0685C47DE}"/>
                </a:ext>
              </a:extLst>
            </p:cNvPr>
            <p:cNvSpPr/>
            <p:nvPr/>
          </p:nvSpPr>
          <p:spPr>
            <a:xfrm>
              <a:off x="585419" y="4334170"/>
              <a:ext cx="4779024" cy="1828800"/>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LB" altLang="en-US" sz="3600" b="1" dirty="0">
                <a:solidFill>
                  <a:schemeClr val="tx1">
                    <a:lumMod val="65000"/>
                    <a:lumOff val="35000"/>
                  </a:schemeClr>
                </a:solidFill>
                <a:latin typeface="Adobe Arabic" panose="02040503050201020203" pitchFamily="18" charset="-78"/>
                <a:cs typeface="Adobe Arabic" panose="02040503050201020203" pitchFamily="18" charset="-78"/>
              </a:endParaRPr>
            </a:p>
          </p:txBody>
        </p:sp>
      </p:grpSp>
    </p:spTree>
    <p:custDataLst>
      <p:tags r:id="rId1"/>
    </p:custDataLst>
    <p:extLst>
      <p:ext uri="{BB962C8B-B14F-4D97-AF65-F5344CB8AC3E}">
        <p14:creationId xmlns:p14="http://schemas.microsoft.com/office/powerpoint/2010/main" val="1881927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1C667AA-E661-4986-82B3-C23F502E667F}"/>
              </a:ext>
            </a:extLst>
          </p:cNvPr>
          <p:cNvSpPr txBox="1"/>
          <p:nvPr/>
        </p:nvSpPr>
        <p:spPr>
          <a:xfrm>
            <a:off x="-1272" y="745136"/>
            <a:ext cx="12192000" cy="640080"/>
          </a:xfrm>
          <a:prstGeom prst="rect">
            <a:avLst/>
          </a:prstGeom>
          <a:solidFill>
            <a:srgbClr val="658DCD"/>
          </a:solidFill>
          <a:ln>
            <a:noFill/>
          </a:ln>
        </p:spPr>
        <p:txBody>
          <a:bodyPr vert="horz" lIns="0" tIns="0" rIns="640080" bIns="0" rtlCol="0" anchor="ctr" anchorCtr="0">
            <a:noAutofit/>
          </a:bodyPr>
          <a:lstStyle>
            <a:defPPr>
              <a:defRPr lang="en-US"/>
            </a:defPPr>
            <a:lvl1pPr indent="0" algn="r" rtl="1">
              <a:lnSpc>
                <a:spcPct val="100000"/>
              </a:lnSpc>
              <a:spcBef>
                <a:spcPts val="0"/>
              </a:spcBef>
              <a:buFont typeface="Arial" panose="020B0604020202020204" pitchFamily="34" charset="0"/>
              <a:buNone/>
              <a:defRPr sz="3200" b="1">
                <a:solidFill>
                  <a:schemeClr val="bg1"/>
                </a:solidFill>
                <a:latin typeface="Adobe Arabic" panose="02040503050201090203" pitchFamily="18" charset="-78"/>
                <a:cs typeface="Adobe Arabic" panose="0204050305020109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r" defTabSz="914400" rtl="1" eaLnBrk="1" fontAlgn="auto" latinLnBrk="0" hangingPunct="1">
              <a:lnSpc>
                <a:spcPct val="100000"/>
              </a:lnSpc>
              <a:spcBef>
                <a:spcPts val="0"/>
              </a:spcBef>
              <a:spcAft>
                <a:spcPts val="0"/>
              </a:spcAft>
              <a:buClrTx/>
              <a:buSzTx/>
              <a:buFont typeface="Arial" panose="020B0604020202020204" pitchFamily="34" charset="0"/>
              <a:buNone/>
              <a:tabLst/>
              <a:defRPr/>
            </a:pPr>
            <a:r>
              <a:rPr kumimoji="0" lang="ar-LB" sz="3600" b="1" i="0" u="none" strike="noStrike" kern="1200" cap="none" spc="0" normalizeH="0" baseline="0" noProof="0" dirty="0">
                <a:ln>
                  <a:noFill/>
                </a:ln>
                <a:solidFill>
                  <a:prstClr val="white"/>
                </a:solidFill>
                <a:effectLst/>
                <a:uLnTx/>
                <a:uFillTx/>
                <a:latin typeface="Adobe Arabic" panose="02040503050201090203" pitchFamily="18" charset="-78"/>
                <a:ea typeface="+mn-ea"/>
                <a:cs typeface="Adobe Arabic" panose="02040503050201090203" pitchFamily="18" charset="-78"/>
              </a:rPr>
              <a:t>أَمْلَأُ الْجَدْوَلَ بِما يُناسِبُ: </a:t>
            </a:r>
          </a:p>
        </p:txBody>
      </p:sp>
      <p:grpSp>
        <p:nvGrpSpPr>
          <p:cNvPr id="18" name="Group 17"/>
          <p:cNvGrpSpPr/>
          <p:nvPr/>
        </p:nvGrpSpPr>
        <p:grpSpPr>
          <a:xfrm>
            <a:off x="7961376" y="2206215"/>
            <a:ext cx="3632402" cy="2804803"/>
            <a:chOff x="5970219" y="3419770"/>
            <a:chExt cx="4782312" cy="2804803"/>
          </a:xfrm>
        </p:grpSpPr>
        <p:sp>
          <p:nvSpPr>
            <p:cNvPr id="11" name="Rectangle 10">
              <a:extLst>
                <a:ext uri="{FF2B5EF4-FFF2-40B4-BE49-F238E27FC236}">
                  <a16:creationId xmlns:a16="http://schemas.microsoft.com/office/drawing/2014/main" id="{DDCB7A61-94B8-4B52-B061-C1EC1C074C09}"/>
                </a:ext>
              </a:extLst>
            </p:cNvPr>
            <p:cNvSpPr/>
            <p:nvPr/>
          </p:nvSpPr>
          <p:spPr>
            <a:xfrm>
              <a:off x="5970219" y="3419770"/>
              <a:ext cx="4782312" cy="914400"/>
            </a:xfrm>
            <a:prstGeom prst="rect">
              <a:avLst/>
            </a:prstGeom>
            <a:solidFill>
              <a:srgbClr val="9DC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 </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مَنْ هِيَ الشَّخْصِيّاتُ؟</a:t>
              </a:r>
              <a:endParaRPr kumimoji="0" lang="en-US" sz="3600" b="1"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3600" b="1"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12" name="Rectangle 11">
              <a:extLst>
                <a:ext uri="{FF2B5EF4-FFF2-40B4-BE49-F238E27FC236}">
                  <a16:creationId xmlns:a16="http://schemas.microsoft.com/office/drawing/2014/main" id="{F8692B00-1269-46E3-98D1-9BF0685C47DE}"/>
                </a:ext>
              </a:extLst>
            </p:cNvPr>
            <p:cNvSpPr/>
            <p:nvPr/>
          </p:nvSpPr>
          <p:spPr>
            <a:xfrm>
              <a:off x="5970219" y="4395773"/>
              <a:ext cx="4779024" cy="1828800"/>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LB" altLang="en-US" sz="3600" b="1" i="0" u="none" strike="noStrike" kern="1200" cap="none" spc="0" normalizeH="0" baseline="0" noProof="0" dirty="0">
                <a:ln>
                  <a:noFill/>
                </a:ln>
                <a:solidFill>
                  <a:prstClr val="black">
                    <a:lumMod val="65000"/>
                    <a:lumOff val="35000"/>
                  </a:prstClr>
                </a:solidFill>
                <a:effectLst/>
                <a:uLnTx/>
                <a:uFillTx/>
                <a:latin typeface="Adobe Arabic" panose="02040503050201090203" pitchFamily="18" charset="-78"/>
                <a:ea typeface="+mn-ea"/>
                <a:cs typeface="Adobe Arabic" panose="02040503050201090203" pitchFamily="18" charset="-78"/>
              </a:endParaRPr>
            </a:p>
          </p:txBody>
        </p:sp>
      </p:grpSp>
      <p:grpSp>
        <p:nvGrpSpPr>
          <p:cNvPr id="17" name="Group 16"/>
          <p:cNvGrpSpPr/>
          <p:nvPr/>
        </p:nvGrpSpPr>
        <p:grpSpPr>
          <a:xfrm>
            <a:off x="4247658" y="2206215"/>
            <a:ext cx="3696683" cy="2804803"/>
            <a:chOff x="6122619" y="3572170"/>
            <a:chExt cx="4782312" cy="2804803"/>
          </a:xfrm>
        </p:grpSpPr>
        <p:sp>
          <p:nvSpPr>
            <p:cNvPr id="13" name="Rectangle 12">
              <a:extLst>
                <a:ext uri="{FF2B5EF4-FFF2-40B4-BE49-F238E27FC236}">
                  <a16:creationId xmlns:a16="http://schemas.microsoft.com/office/drawing/2014/main" id="{DDCB7A61-94B8-4B52-B061-C1EC1C074C09}"/>
                </a:ext>
              </a:extLst>
            </p:cNvPr>
            <p:cNvSpPr/>
            <p:nvPr/>
          </p:nvSpPr>
          <p:spPr>
            <a:xfrm>
              <a:off x="6122619" y="3572170"/>
              <a:ext cx="4782312" cy="914400"/>
            </a:xfrm>
            <a:prstGeom prst="rect">
              <a:avLst/>
            </a:prstGeom>
            <a:solidFill>
              <a:srgbClr val="9DC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 </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مَتى تَجْري الْأَحْداثُ؟</a:t>
              </a:r>
            </a:p>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3600" b="1"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14" name="Rectangle 13">
              <a:extLst>
                <a:ext uri="{FF2B5EF4-FFF2-40B4-BE49-F238E27FC236}">
                  <a16:creationId xmlns:a16="http://schemas.microsoft.com/office/drawing/2014/main" id="{F8692B00-1269-46E3-98D1-9BF0685C47DE}"/>
                </a:ext>
              </a:extLst>
            </p:cNvPr>
            <p:cNvSpPr/>
            <p:nvPr/>
          </p:nvSpPr>
          <p:spPr>
            <a:xfrm>
              <a:off x="6122619" y="4548173"/>
              <a:ext cx="4779024" cy="1828800"/>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LB" altLang="en-US" sz="3600" b="1" i="0" u="none" strike="noStrike" kern="1200" cap="none" spc="0" normalizeH="0" baseline="0" noProof="0" dirty="0">
                <a:ln>
                  <a:noFill/>
                </a:ln>
                <a:solidFill>
                  <a:prstClr val="black">
                    <a:lumMod val="65000"/>
                    <a:lumOff val="35000"/>
                  </a:prstClr>
                </a:solidFill>
                <a:effectLst/>
                <a:uLnTx/>
                <a:uFillTx/>
                <a:latin typeface="Adobe Arabic" panose="02040503050201090203" pitchFamily="18" charset="-78"/>
                <a:ea typeface="+mn-ea"/>
                <a:cs typeface="Adobe Arabic" panose="02040503050201090203" pitchFamily="18" charset="-78"/>
              </a:endParaRPr>
            </a:p>
          </p:txBody>
        </p:sp>
      </p:grpSp>
      <p:grpSp>
        <p:nvGrpSpPr>
          <p:cNvPr id="2" name="Group 1"/>
          <p:cNvGrpSpPr/>
          <p:nvPr/>
        </p:nvGrpSpPr>
        <p:grpSpPr>
          <a:xfrm>
            <a:off x="573024" y="2206215"/>
            <a:ext cx="3645408" cy="2804803"/>
            <a:chOff x="585419" y="3358167"/>
            <a:chExt cx="4782312" cy="2804803"/>
          </a:xfrm>
        </p:grpSpPr>
        <p:sp>
          <p:nvSpPr>
            <p:cNvPr id="15" name="Rectangle 14">
              <a:extLst>
                <a:ext uri="{FF2B5EF4-FFF2-40B4-BE49-F238E27FC236}">
                  <a16:creationId xmlns:a16="http://schemas.microsoft.com/office/drawing/2014/main" id="{DDCB7A61-94B8-4B52-B061-C1EC1C074C09}"/>
                </a:ext>
              </a:extLst>
            </p:cNvPr>
            <p:cNvSpPr/>
            <p:nvPr/>
          </p:nvSpPr>
          <p:spPr>
            <a:xfrm>
              <a:off x="585419" y="3358167"/>
              <a:ext cx="4782312" cy="914400"/>
            </a:xfrm>
            <a:prstGeom prst="rect">
              <a:avLst/>
            </a:prstGeom>
            <a:solidFill>
              <a:srgbClr val="9DC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 </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أَيْنَ تَجْري الْأَحْداثُ؟</a:t>
              </a:r>
            </a:p>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3600" b="1"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16" name="Rectangle 15">
              <a:extLst>
                <a:ext uri="{FF2B5EF4-FFF2-40B4-BE49-F238E27FC236}">
                  <a16:creationId xmlns:a16="http://schemas.microsoft.com/office/drawing/2014/main" id="{F8692B00-1269-46E3-98D1-9BF0685C47DE}"/>
                </a:ext>
              </a:extLst>
            </p:cNvPr>
            <p:cNvSpPr/>
            <p:nvPr/>
          </p:nvSpPr>
          <p:spPr>
            <a:xfrm>
              <a:off x="585419" y="4334170"/>
              <a:ext cx="4779024" cy="1828800"/>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ar-LB" altLang="en-US" sz="3600" b="1" i="0" u="none" strike="noStrike" kern="1200" cap="none" spc="0" normalizeH="0" baseline="0" noProof="0" dirty="0">
                <a:ln>
                  <a:noFill/>
                </a:ln>
                <a:solidFill>
                  <a:prstClr val="black">
                    <a:lumMod val="65000"/>
                    <a:lumOff val="35000"/>
                  </a:prstClr>
                </a:solidFill>
                <a:effectLst/>
                <a:uLnTx/>
                <a:uFillTx/>
                <a:latin typeface="Adobe Arabic" panose="02040503050201090203" pitchFamily="18" charset="-78"/>
                <a:ea typeface="+mn-ea"/>
                <a:cs typeface="Adobe Arabic" panose="02040503050201090203" pitchFamily="18" charset="-78"/>
              </a:endParaRPr>
            </a:p>
          </p:txBody>
        </p:sp>
      </p:grpSp>
      <p:sp>
        <p:nvSpPr>
          <p:cNvPr id="4" name="Rectangle 3"/>
          <p:cNvSpPr/>
          <p:nvPr/>
        </p:nvSpPr>
        <p:spPr>
          <a:xfrm>
            <a:off x="7973531" y="3216547"/>
            <a:ext cx="3617750" cy="1384995"/>
          </a:xfrm>
          <a:prstGeom prst="rect">
            <a:avLst/>
          </a:prstGeom>
        </p:spPr>
        <p:txBody>
          <a:bodyPr wrap="square">
            <a:spAutoFit/>
          </a:bodyPr>
          <a:lstStyle/>
          <a:p>
            <a:pPr marL="457200" indent="-457200" algn="r" rtl="1">
              <a:buClr>
                <a:schemeClr val="tx1">
                  <a:lumMod val="65000"/>
                  <a:lumOff val="35000"/>
                </a:schemeClr>
              </a:buClr>
              <a:buFont typeface="Arial" panose="020B0604020202020204" pitchFamily="34" charset="0"/>
              <a:buChar char="•"/>
            </a:pPr>
            <a:r>
              <a:rPr lang="ar-LB" sz="2800" dirty="0">
                <a:solidFill>
                  <a:schemeClr val="tx1">
                    <a:lumMod val="65000"/>
                    <a:lumOff val="35000"/>
                  </a:schemeClr>
                </a:solidFill>
                <a:cs typeface="Adobe Arabic" panose="02040503050201020203" pitchFamily="18" charset="-78"/>
              </a:rPr>
              <a:t>أصْحابُ "نادي بيئتي:</a:t>
            </a:r>
            <a:r>
              <a:rPr lang="en-GB" sz="2800" dirty="0">
                <a:solidFill>
                  <a:schemeClr val="tx1">
                    <a:lumMod val="65000"/>
                    <a:lumOff val="35000"/>
                  </a:schemeClr>
                </a:solidFill>
              </a:rPr>
              <a:t> </a:t>
            </a:r>
            <a:r>
              <a:rPr lang="ar-LB" sz="2800" dirty="0">
                <a:solidFill>
                  <a:schemeClr val="tx1">
                    <a:lumMod val="65000"/>
                    <a:lumOff val="35000"/>
                  </a:schemeClr>
                </a:solidFill>
                <a:cs typeface="Adobe Arabic" panose="02040503050201020203" pitchFamily="18" charset="-78"/>
              </a:rPr>
              <a:t>رانية، رُلى، شادي، أُسامَة،</a:t>
            </a:r>
            <a:r>
              <a:rPr lang="en-US" sz="2800" dirty="0">
                <a:solidFill>
                  <a:schemeClr val="tx1">
                    <a:lumMod val="65000"/>
                    <a:lumOff val="35000"/>
                  </a:schemeClr>
                </a:solidFill>
              </a:rPr>
              <a:t>  </a:t>
            </a:r>
            <a:r>
              <a:rPr lang="ar-LB" sz="2800" dirty="0">
                <a:solidFill>
                  <a:schemeClr val="tx1">
                    <a:lumMod val="65000"/>
                    <a:lumOff val="35000"/>
                  </a:schemeClr>
                </a:solidFill>
                <a:cs typeface="Adobe Arabic" panose="02040503050201020203" pitchFamily="18" charset="-78"/>
              </a:rPr>
              <a:t>ريما، وليدٌ، وهِنْدٌ". </a:t>
            </a:r>
            <a:endParaRPr lang="en-US" sz="2800" dirty="0">
              <a:solidFill>
                <a:schemeClr val="tx1">
                  <a:lumMod val="65000"/>
                  <a:lumOff val="35000"/>
                </a:schemeClr>
              </a:solidFill>
            </a:endParaRPr>
          </a:p>
          <a:p>
            <a:pPr marL="457200" lvl="0" indent="-457200" algn="r" rtl="1">
              <a:buClr>
                <a:schemeClr val="tx1">
                  <a:lumMod val="65000"/>
                  <a:lumOff val="35000"/>
                </a:schemeClr>
              </a:buClr>
              <a:buFont typeface="Arial" panose="020B0604020202020204" pitchFamily="34" charset="0"/>
              <a:buChar char="•"/>
            </a:pPr>
            <a:endParaRPr lang="en-US" sz="2800" dirty="0">
              <a:solidFill>
                <a:schemeClr val="tx1">
                  <a:lumMod val="65000"/>
                  <a:lumOff val="35000"/>
                </a:schemeClr>
              </a:solidFill>
            </a:endParaRPr>
          </a:p>
        </p:txBody>
      </p:sp>
      <p:sp>
        <p:nvSpPr>
          <p:cNvPr id="6" name="Rectangle 5"/>
          <p:cNvSpPr/>
          <p:nvPr/>
        </p:nvSpPr>
        <p:spPr>
          <a:xfrm>
            <a:off x="4650471" y="3199382"/>
            <a:ext cx="3144281" cy="954107"/>
          </a:xfrm>
          <a:prstGeom prst="rect">
            <a:avLst/>
          </a:prstGeom>
        </p:spPr>
        <p:txBody>
          <a:bodyPr wrap="square">
            <a:spAutoFit/>
          </a:bodyPr>
          <a:lstStyle/>
          <a:p>
            <a:pPr marL="457200" indent="-457200" algn="r" rtl="1">
              <a:buFont typeface="Arial" panose="020B0604020202020204" pitchFamily="34" charset="0"/>
              <a:buChar char="•"/>
            </a:pPr>
            <a:r>
              <a:rPr lang="ar-LB" sz="2800" dirty="0">
                <a:solidFill>
                  <a:schemeClr val="tx1">
                    <a:lumMod val="65000"/>
                    <a:lumOff val="35000"/>
                  </a:schemeClr>
                </a:solidFill>
                <a:cs typeface="Adobe Arabic" panose="02040503050201020203" pitchFamily="18" charset="-78"/>
              </a:rPr>
              <a:t>تَجْري الْأَحْداثُ في "أُسْبوعِ الْبيئَةِ" خِلالَ عُطْلَةِ الصَّيْفِ. </a:t>
            </a:r>
            <a:endParaRPr lang="en-US" sz="2800" dirty="0">
              <a:solidFill>
                <a:schemeClr val="tx1">
                  <a:lumMod val="65000"/>
                  <a:lumOff val="35000"/>
                </a:schemeClr>
              </a:solidFill>
            </a:endParaRPr>
          </a:p>
        </p:txBody>
      </p:sp>
      <p:sp>
        <p:nvSpPr>
          <p:cNvPr id="7" name="Rectangle 6"/>
          <p:cNvSpPr/>
          <p:nvPr/>
        </p:nvSpPr>
        <p:spPr>
          <a:xfrm>
            <a:off x="553447" y="3199382"/>
            <a:ext cx="3516016" cy="954107"/>
          </a:xfrm>
          <a:prstGeom prst="rect">
            <a:avLst/>
          </a:prstGeom>
        </p:spPr>
        <p:txBody>
          <a:bodyPr wrap="square">
            <a:spAutoFit/>
          </a:bodyPr>
          <a:lstStyle/>
          <a:p>
            <a:pPr marL="457200" indent="-457200" algn="r" rtl="1">
              <a:buFont typeface="Arial" panose="020B0604020202020204" pitchFamily="34" charset="0"/>
              <a:buChar char="•"/>
            </a:pPr>
            <a:r>
              <a:rPr lang="ar-LB" sz="2800" dirty="0">
                <a:solidFill>
                  <a:schemeClr val="tx1">
                    <a:lumMod val="65000"/>
                    <a:lumOff val="35000"/>
                  </a:schemeClr>
                </a:solidFill>
                <a:cs typeface="Adobe Arabic" panose="02040503050201020203" pitchFamily="18" charset="-78"/>
              </a:rPr>
              <a:t>تَجْري الْأَحْداثُ تَحْتَ الْعَريشَةِ في قَرْيَةٍ اسْمُها "تَلَّةِ الصَّنَوْبَرِ".  </a:t>
            </a:r>
            <a:endParaRPr lang="en-US" sz="2800" dirty="0">
              <a:solidFill>
                <a:schemeClr val="tx1">
                  <a:lumMod val="65000"/>
                  <a:lumOff val="35000"/>
                </a:schemeClr>
              </a:solidFill>
            </a:endParaRPr>
          </a:p>
        </p:txBody>
      </p:sp>
    </p:spTree>
    <p:custDataLst>
      <p:tags r:id="rId1"/>
    </p:custDataLst>
    <p:extLst>
      <p:ext uri="{BB962C8B-B14F-4D97-AF65-F5344CB8AC3E}">
        <p14:creationId xmlns:p14="http://schemas.microsoft.com/office/powerpoint/2010/main" val="1679381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righ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right)">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TotalTime>
  <Words>1853</Words>
  <Application>Microsoft Office PowerPoint</Application>
  <PresentationFormat>Widescreen</PresentationFormat>
  <Paragraphs>181</Paragraphs>
  <Slides>16</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Adobe Arabic</vt:lpstr>
      <vt:lpstr>Arial</vt:lpstr>
      <vt:lpstr>Calibri</vt:lpstr>
      <vt:lpstr>Calibri Light</vt:lpstr>
      <vt:lpstr>Courier New</vt:lpstr>
      <vt:lpstr>Segoe UI</vt:lpstr>
      <vt:lpstr>Office Theme</vt:lpstr>
      <vt:lpstr>PowerPoint Presentation</vt:lpstr>
      <vt:lpstr>PowerPoint Presentation</vt:lpstr>
      <vt:lpstr>  طابَ يَوْمُكُمْ يا أَعِزّائي!</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Ruba El Nouaime</dc:creator>
  <cp:lastModifiedBy>Samia Ghorayeb</cp:lastModifiedBy>
  <cp:revision>6</cp:revision>
  <dcterms:created xsi:type="dcterms:W3CDTF">2021-10-14T15:57:49Z</dcterms:created>
  <dcterms:modified xsi:type="dcterms:W3CDTF">2022-02-27T16:02:41Z</dcterms:modified>
</cp:coreProperties>
</file>