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tags/tag26.xml" ContentType="application/vnd.openxmlformats-officedocument.presentationml.tags+xml"/>
  <Override PartName="/ppt/notesSlides/notesSlide25.xml" ContentType="application/vnd.openxmlformats-officedocument.presentationml.notesSlide+xml"/>
  <Override PartName="/ppt/tags/tag27.xml" ContentType="application/vnd.openxmlformats-officedocument.presentationml.tags+xml"/>
  <Override PartName="/ppt/notesSlides/notesSlide26.xml" ContentType="application/vnd.openxmlformats-officedocument.presentationml.notesSlide+xml"/>
  <Override PartName="/ppt/tags/tag28.xml" ContentType="application/vnd.openxmlformats-officedocument.presentationml.tags+xml"/>
  <Override PartName="/ppt/notesSlides/notesSlide27.xml" ContentType="application/vnd.openxmlformats-officedocument.presentationml.notesSlide+xml"/>
  <Override PartName="/ppt/tags/tag29.xml" ContentType="application/vnd.openxmlformats-officedocument.presentationml.tags+xml"/>
  <Override PartName="/ppt/notesSlides/notesSlide28.xml" ContentType="application/vnd.openxmlformats-officedocument.presentationml.notesSlide+xml"/>
  <Override PartName="/ppt/tags/tag30.xml" ContentType="application/vnd.openxmlformats-officedocument.presentationml.tags+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1781" r:id="rId2"/>
    <p:sldId id="1784" r:id="rId3"/>
    <p:sldId id="1785" r:id="rId4"/>
    <p:sldId id="1757" r:id="rId5"/>
    <p:sldId id="1759" r:id="rId6"/>
    <p:sldId id="1758" r:id="rId7"/>
    <p:sldId id="1760" r:id="rId8"/>
    <p:sldId id="1761" r:id="rId9"/>
    <p:sldId id="1762" r:id="rId10"/>
    <p:sldId id="1763" r:id="rId11"/>
    <p:sldId id="1764" r:id="rId12"/>
    <p:sldId id="1765" r:id="rId13"/>
    <p:sldId id="1766" r:id="rId14"/>
    <p:sldId id="1767" r:id="rId15"/>
    <p:sldId id="1769" r:id="rId16"/>
    <p:sldId id="1771" r:id="rId17"/>
    <p:sldId id="1773" r:id="rId18"/>
    <p:sldId id="1774" r:id="rId19"/>
    <p:sldId id="1775" r:id="rId20"/>
    <p:sldId id="1778" r:id="rId21"/>
    <p:sldId id="1776" r:id="rId22"/>
    <p:sldId id="1909" r:id="rId23"/>
    <p:sldId id="1910" r:id="rId24"/>
    <p:sldId id="1911" r:id="rId25"/>
    <p:sldId id="1912" r:id="rId26"/>
    <p:sldId id="1913" r:id="rId27"/>
    <p:sldId id="1914" r:id="rId28"/>
    <p:sldId id="1915" r:id="rId29"/>
    <p:sldId id="258"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arwat Abed El Sater" initials="TAES" lastIdx="345" clrIdx="0">
    <p:extLst>
      <p:ext uri="{19B8F6BF-5375-455C-9EA6-DF929625EA0E}">
        <p15:presenceInfo xmlns:p15="http://schemas.microsoft.com/office/powerpoint/2012/main" userId="S::tharwat.abedelsater@qitabi.org::6baf5795-2fa8-499c-92f8-225bd53537dc" providerId="AD"/>
      </p:ext>
    </p:extLst>
  </p:cmAuthor>
  <p:cmAuthor id="2" name="Jad Zarzour (Student)" initials="JZ(" lastIdx="26" clrIdx="2">
    <p:extLst>
      <p:ext uri="{19B8F6BF-5375-455C-9EA6-DF929625EA0E}">
        <p15:presenceInfo xmlns:p15="http://schemas.microsoft.com/office/powerpoint/2012/main" userId="Jad Zarzour (Student)" providerId="None"/>
      </p:ext>
    </p:extLst>
  </p:cmAuthor>
  <p:cmAuthor id="3" name="Montaha Achi" initials="MA" lastIdx="758" clrIdx="3">
    <p:extLst>
      <p:ext uri="{19B8F6BF-5375-455C-9EA6-DF929625EA0E}">
        <p15:presenceInfo xmlns:p15="http://schemas.microsoft.com/office/powerpoint/2012/main" userId="c3b68eebf12912b6" providerId="Windows Live"/>
      </p:ext>
    </p:extLst>
  </p:cmAuthor>
  <p:cmAuthor id="5" name="Ghenwa Bou Ghanem" initials="GBG" lastIdx="270" clrIdx="1">
    <p:extLst>
      <p:ext uri="{19B8F6BF-5375-455C-9EA6-DF929625EA0E}">
        <p15:presenceInfo xmlns:p15="http://schemas.microsoft.com/office/powerpoint/2012/main" userId="S::Ghenwa.BouGhanem@qitabi.org::6205b1dd-d01e-4f3e-83d5-eb2e4e8f0a6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9818" autoAdjust="0"/>
  </p:normalViewPr>
  <p:slideViewPr>
    <p:cSldViewPr snapToGrid="0">
      <p:cViewPr varScale="1">
        <p:scale>
          <a:sx n="56" d="100"/>
          <a:sy n="56" d="100"/>
        </p:scale>
        <p:origin x="1685"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D6963B-955A-4F9E-9773-AE5EC25006E8}" type="datetimeFigureOut">
              <a:rPr lang="en-US" smtClean="0"/>
              <a:t>2/27/2022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CEB326-B507-4BD8-8679-61F562E1823D}" type="slidenum">
              <a:rPr lang="en-US" smtClean="0"/>
              <a:t>‹#›</a:t>
            </a:fld>
            <a:endParaRPr lang="en-US"/>
          </a:p>
        </p:txBody>
      </p:sp>
    </p:spTree>
    <p:extLst>
      <p:ext uri="{BB962C8B-B14F-4D97-AF65-F5344CB8AC3E}">
        <p14:creationId xmlns:p14="http://schemas.microsoft.com/office/powerpoint/2010/main" val="734488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ar-LB" dirty="0">
              <a:cs typeface="Adobe Arabic" panose="02040503050201020203" pitchFamily="18" charset="-78"/>
            </a:endParaRPr>
          </a:p>
        </p:txBody>
      </p:sp>
      <p:sp>
        <p:nvSpPr>
          <p:cNvPr id="4" name="Slide Number Placeholder 3"/>
          <p:cNvSpPr>
            <a:spLocks noGrp="1"/>
          </p:cNvSpPr>
          <p:nvPr>
            <p:ph type="sldNum" sz="quarter" idx="10"/>
          </p:nvPr>
        </p:nvSpPr>
        <p:spPr/>
        <p:txBody>
          <a:bodyPr/>
          <a:lstStyle/>
          <a:p>
            <a:fld id="{03567E13-77E3-49C1-AE2D-684752D4FE24}" type="slidenum">
              <a:rPr lang="en-US" smtClean="0"/>
              <a:t>1</a:t>
            </a:fld>
            <a:endParaRPr lang="en-US"/>
          </a:p>
        </p:txBody>
      </p:sp>
    </p:spTree>
    <p:extLst>
      <p:ext uri="{BB962C8B-B14F-4D97-AF65-F5344CB8AC3E}">
        <p14:creationId xmlns:p14="http://schemas.microsoft.com/office/powerpoint/2010/main" val="40460440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p>
          <a:p>
            <a:pPr algn="r" rtl="1"/>
            <a:r>
              <a:rPr lang="ar-LB" dirty="0">
                <a:latin typeface="Adobe Arabic" panose="02040503050201020203" pitchFamily="18" charset="-78"/>
                <a:cs typeface="Adobe Arabic" panose="02040503050201020203" pitchFamily="18" charset="-78"/>
              </a:rPr>
              <a:t>في آخِرِ الْكَلِمَةِ. </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لَيْثٌ: كَتَبْتُ الْحَرْفَ ثاء بِشَكْلِهِ الْأَصْلِيِّ مُتَّصِلًا بِالْحَرْفِ الَّذي قَبْلَهُ. أَمّا في كَلِمَةِ "تَلَوُّثٍ" فَكَتَبْتُ الْحَرْفَ ثاءً مُنْفَصِلًا لِأَنَّ الْحَرْفَ الَّذي قَبْلَهُ لا يَتَّصِلُ بِهِ.  </a:t>
            </a:r>
          </a:p>
          <a:p>
            <a:pPr algn="r" rtl="1"/>
            <a:r>
              <a:rPr lang="ar-LB" dirty="0">
                <a:latin typeface="Adobe Arabic" panose="02040503050201020203" pitchFamily="18" charset="-78"/>
                <a:cs typeface="Adobe Arabic" panose="02040503050201020203" pitchFamily="18" charset="-78"/>
              </a:rPr>
              <a:t>لاحِظوا الْفَرْقَ بَيْنَ ثاء الْمُتَّصِلَةِ وثاء الْمُنْفَصِلَةِ. </a:t>
            </a:r>
          </a:p>
          <a:p>
            <a:pPr algn="r" rtl="1"/>
            <a:r>
              <a:rPr lang="ar-LB" dirty="0">
                <a:latin typeface="Adobe Arabic" panose="02040503050201020203" pitchFamily="18" charset="-78"/>
                <a:cs typeface="Adobe Arabic" panose="02040503050201020203" pitchFamily="18" charset="-78"/>
              </a:rPr>
              <a:t>وَالْآنَ انْظُروا الْحَرْفَ سين: شَمْسٌ: كَتَبْتُ الْحَرْفَ سين</a:t>
            </a:r>
            <a:r>
              <a:rPr lang="en-US" dirty="0">
                <a:latin typeface="Adobe Arabic" panose="02040503050201020203" pitchFamily="18" charset="-78"/>
                <a:cs typeface="Adobe Arabic" panose="02040503050201020203" pitchFamily="18" charset="-78"/>
              </a:rPr>
              <a:t> </a:t>
            </a:r>
            <a:r>
              <a:rPr lang="ar-LB" dirty="0">
                <a:latin typeface="Adobe Arabic" panose="02040503050201020203" pitchFamily="18" charset="-78"/>
                <a:cs typeface="Adobe Arabic" panose="02040503050201020203" pitchFamily="18" charset="-78"/>
              </a:rPr>
              <a:t>بِشَكْلِهِ الْأَصْلِيِّ وَمُتَّصِلًا بِالْحَرْفِ الَّذي قَبْلَهُ. أَمّا في كَلِمَةِ جَرَسٍ فَكَتَبْتُ الْحَرْفَ سين بِشَكْلِهِ اْلَأصْلِيِّ مُنْفَصِلا لِأَنَّ الْحَرْفَ راء لا يَتَّصِلُ بِالْحَرْفِ الَّذي بَعْدَهُ. </a:t>
            </a:r>
          </a:p>
          <a:p>
            <a:pPr algn="r" rtl="1"/>
            <a:r>
              <a:rPr lang="ar-LB" dirty="0">
                <a:latin typeface="Adobe Arabic" panose="02040503050201020203" pitchFamily="18" charset="-78"/>
                <a:cs typeface="Adobe Arabic" panose="02040503050201020203" pitchFamily="18" charset="-78"/>
              </a:rPr>
              <a:t>الْحَرْفُ شين: رَفْشٌ - كَتَبْتُ الْحَرْفَ شين بِشَكْلِهِ الْأَصْلِيِّ مُتَّصِلًا بِالْحَرْفِ فاء الَّذي سَبَقَهُ وَفَوْقَهُ مُثَلَّثٌ، أَمّا في كَلِمَةِ قُماشٍ فَكَتَبْتُ الْحَرْفَ شين بَشَكْلِهِ الْأَصْلِيِّ مُنْفَصِلًا لِأَنَّ الْحَرْفَ "ألِف" لا يَتَّصِلُ بِالْحَرْفِ الَّذي بَعْدَهُ، وَفَوْقَهُ مُثَلَّثٌ صَغيرٌ. </a:t>
            </a:r>
          </a:p>
          <a:p>
            <a:pPr algn="r" rtl="1"/>
            <a:r>
              <a:rPr lang="ar-LB" dirty="0">
                <a:latin typeface="Adobe Arabic" panose="02040503050201020203" pitchFamily="18" charset="-78"/>
                <a:cs typeface="Adobe Arabic" panose="02040503050201020203" pitchFamily="18" charset="-78"/>
              </a:rPr>
              <a:t>هَلْ لاحَظْتُمْ طَريقَةَ لَفْظِ وَكِتابَةِ الْحُروفِ (ث-س-ش) في آخِرِ الْكَلِمَةِ؟ </a:t>
            </a:r>
          </a:p>
          <a:p>
            <a:pPr algn="r" rtl="1"/>
            <a:r>
              <a:rPr lang="ar-LB" dirty="0">
                <a:latin typeface="Adobe Arabic" panose="02040503050201020203" pitchFamily="18" charset="-78"/>
                <a:cs typeface="Adobe Arabic" panose="02040503050201020203" pitchFamily="18" charset="-78"/>
              </a:rPr>
              <a:t>هَلْ لاحَظْتُمُ التَّشابُهَ: الْحَرْفانِ سين وشين يَتَشابَهانِ بِكِتابَتِهِما كَخَطٍّ مُستَقيمٍ، أَمّا الْحَرْفانِ ثاء وشين فَيَتَشابَهانِ بِأَنَّ لَهُما مُثَلَّثًا فَوْقَهُما، عَلَيَّ أَنْ أَحْفَظَ شَكْلَ كُلِّ حَرْفٍ لِأُمَيِّزَ مَتى يَكونُ ثاءً أو شينًا، ومَتى يَكونُ سينًا أو شينًا. </a:t>
            </a: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توجيهاتٌ للمعلِّم/ةِ: </a:t>
            </a:r>
          </a:p>
          <a:p>
            <a:pPr algn="r" rtl="1"/>
            <a:r>
              <a:rPr lang="ar-LB" dirty="0">
                <a:latin typeface="Adobe Arabic" panose="02040503050201020203" pitchFamily="18" charset="-78"/>
                <a:cs typeface="Adobe Arabic" panose="02040503050201020203" pitchFamily="18" charset="-78"/>
              </a:rPr>
              <a:t>إِن كُنتُم تُنْجِزونَ هذا النّشاط َمع التّلامذةِ في الصّفِّ اسألوهُم: ماذا رَأَيْتُموني أَفْعَلُ، ماذا سَمِعْتُموني أَقولُ؟ (اترُكوا وَقتًا ليُجيبَ التلّامذةُ وصَوِّبوا إجاباتهِم إنْ لَزمَ الأمرُ.) </a:t>
            </a:r>
            <a:r>
              <a:rPr lang="en-US" dirty="0">
                <a:latin typeface="Adobe Arabic" panose="02040503050201020203" pitchFamily="18" charset="-78"/>
                <a:cs typeface="Adobe Arabic" panose="02040503050201020203" pitchFamily="18" charset="-78"/>
              </a:rPr>
              <a:t> </a:t>
            </a:r>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025342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p>
          <a:p>
            <a:pPr algn="r" rtl="1"/>
            <a:r>
              <a:rPr lang="ar-LB" dirty="0">
                <a:latin typeface="Adobe Arabic" panose="02040503050201020203" pitchFamily="18" charset="-78"/>
                <a:cs typeface="Adobe Arabic" panose="02040503050201020203" pitchFamily="18" charset="-78"/>
              </a:rPr>
              <a:t>لِنَعْمَلْ  مَعًا عَلى كِتابَةِ الْحُروفِ «ث» وَ«س» وَ«ش»  في أَوَّلِ الْكَلِمَةِ </a:t>
            </a:r>
          </a:p>
          <a:p>
            <a:pPr algn="r" rtl="1"/>
            <a:r>
              <a:rPr lang="ar-LB" dirty="0">
                <a:latin typeface="Adobe Arabic" panose="02040503050201020203" pitchFamily="18" charset="-78"/>
                <a:cs typeface="Adobe Arabic" panose="02040503050201020203" pitchFamily="18" charset="-78"/>
              </a:rPr>
              <a:t>سَنَمْلَأُ الْفَراغَ في كُلِّ كَلِمَةٍ بِالْحُروفِ: ثاء- سين - وشين بِحَسَبِ مَوْقِعِها في الكَلِمَةِ. </a:t>
            </a:r>
          </a:p>
          <a:p>
            <a:pPr algn="r" rtl="1"/>
            <a:r>
              <a:rPr lang="ar-LB" dirty="0">
                <a:latin typeface="Adobe Arabic" panose="02040503050201020203" pitchFamily="18" charset="-78"/>
                <a:cs typeface="Adobe Arabic" panose="02040503050201020203" pitchFamily="18" charset="-78"/>
              </a:rPr>
              <a:t> هَيا نُسَمّي ما نَراهُ في الصُّورَةِ: </a:t>
            </a:r>
          </a:p>
          <a:p>
            <a:pPr algn="r" rtl="1"/>
            <a:r>
              <a:rPr lang="ar-LB" dirty="0">
                <a:latin typeface="Adobe Arabic" panose="02040503050201020203" pitchFamily="18" charset="-78"/>
                <a:cs typeface="Adobe Arabic" panose="02040503050201020203" pitchFamily="18" charset="-78"/>
              </a:rPr>
              <a:t>نَنْظُرُ الْآنَ إِلى الصُّورَةِ الْأولى:</a:t>
            </a:r>
          </a:p>
          <a:p>
            <a:pPr algn="r" rtl="1"/>
            <a:r>
              <a:rPr lang="ar-LB" dirty="0">
                <a:latin typeface="Adobe Arabic" panose="02040503050201020203" pitchFamily="18" charset="-78"/>
                <a:cs typeface="Adobe Arabic" panose="02040503050201020203" pitchFamily="18" charset="-78"/>
              </a:rPr>
              <a:t> ثَعْلَبٌ، تَبْدَأ بِالْحَرْفِ ثاء، ثاء في أَوَّلِ الْكَلِمَةِ. كَيْفَ هُوَ شَكْلُ الثّاءِ في أَوَّلِ الْكَلِمَةِ؟ يُشْبِهُ حَرْفَ د فَوْقَهُ ثَلاثُ نِقاطٍ مَجْموعَةٍ كَالْمُثَلَّثِ.  نكتبه لنكمل الْكَلِمَةَ.</a:t>
            </a:r>
          </a:p>
          <a:p>
            <a:pPr algn="r" rtl="1"/>
            <a:r>
              <a:rPr lang="ar-LB" dirty="0">
                <a:latin typeface="Adobe Arabic" panose="02040503050201020203" pitchFamily="18" charset="-78"/>
                <a:cs typeface="Adobe Arabic" panose="02040503050201020203" pitchFamily="18" charset="-78"/>
              </a:rPr>
              <a:t>سَماءٌ، أَيْنَ أَسْمَعُ حَرْفَ السّين؟ في أَوَّلِ الْكَلِمَةِ. مُتَّصِلًا أًوْ مُنْفَصِلًا؟ مُتَّصِلًا في أَوَّلِ الْكَلِمَةِ. نكتبه لنكمل الْكَلِمَةَ.</a:t>
            </a:r>
          </a:p>
          <a:p>
            <a:pPr algn="r" rtl="1"/>
            <a:r>
              <a:rPr lang="ar-LB" dirty="0">
                <a:latin typeface="Adobe Arabic" panose="02040503050201020203" pitchFamily="18" charset="-78"/>
                <a:cs typeface="Adobe Arabic" panose="02040503050201020203" pitchFamily="18" charset="-78"/>
              </a:rPr>
              <a:t>شَوْكَةٌ، أَيْنَ أَسْمَعُ حَرْفَ الشّين؟ في أَوَّلِ الْكَلِمَةِ. مُتَّصِلًا أَوْ مُنْفَصِلًا؟ مُتَّصِلًا في أَوَّلِ الْكَلِمَةِ. نكتبه لنكمل الْكَلِمَةَ.</a:t>
            </a:r>
          </a:p>
          <a:p>
            <a:pPr algn="r" rtl="1"/>
            <a:endParaRPr lang="ar-LB"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648074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p>
          <a:p>
            <a:pPr algn="r" rtl="1"/>
            <a:endParaRPr lang="ar-LB" dirty="0">
              <a:latin typeface="Adobe Arabic" panose="02040503050201020203" pitchFamily="18" charset="-78"/>
              <a:cs typeface="Adobe Arabic" panose="02040503050201020203" pitchFamily="18" charset="-78"/>
            </a:endParaRP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اِثْنانِ، أَيْنَ أَسْمَعُ حَرْفَ الثّاءِ؟ في وَسَطِ الْكَلِمَةِ . مُتَّصِلًا أَوْ مُنْفَصِلًا؟ مُتَّصِلًا مِنْ جِهَةٍ واحِدَةٍ. نكتبه لنكمل الْكَلِمَةَ.</a:t>
            </a: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مِسْمارٌ، أَيْنَ أَسْمَعُ حَرْفَ السّين؟ في وَسَطِ الْكَلِمَةِ. مُتَّصِلًا أَوْ مُنْفَصِلًا؟ مُتَّصِلًا في وَسَطِ الْكَلِمَةِ. نكتبه لنكمل الْكَلِمَةَ.</a:t>
            </a: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مِشْطٌ، أَيِنَ أَسْمَعُ حَرْفَ الشّين؟ في وَسَطِ الْكَلِمَةِ. مُتَّصِلًا أَوْ مُنْفَصِلًا؟ مُتَّصِلًا في وَسَطِ الْكَلِمَةِ. نكتبه لنكمل الْكَلِمَةَ.</a:t>
            </a:r>
          </a:p>
          <a:p>
            <a:pPr algn="r" rtl="1"/>
            <a:endParaRPr lang="ar-LB"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551618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p>
          <a:p>
            <a:pPr algn="r" rtl="1"/>
            <a:endParaRPr lang="ar-LB" dirty="0">
              <a:latin typeface="Adobe Arabic" panose="02040503050201020203" pitchFamily="18" charset="-78"/>
              <a:cs typeface="Adobe Arabic" panose="02040503050201020203" pitchFamily="18" charset="-78"/>
            </a:endParaRP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غَيْثٌ، أَيْنَ نسْمَعُ حَرْفَ الثّاء؟ في آخِرِ الْكَلِمَةِ. مُتَّصِلًا أَوْ مُنْفَصِلًا؟ مُتَّصِلًا في آخِرِ الْكَلِمَةِ. نكتبه لنكمل الْكَلِمَةَ.</a:t>
            </a: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رَأْسٌ، أَيْنَ نسْمَعُ حَرْفَ السّين؟ في آخِرِ الْكِلِمَةِ. مُتَّصِلًا أَوْ مُنْفَصِلًا؟ مُتَّصِلًا في آخِرِ الْكَلِمَةِ. نكتبه لنكمل الْكَلِمَةَ.</a:t>
            </a: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فِراشٌ، أَيْنَ نسْمَعُ حَرْفَ الشّين؟ في آخِرِ الْكَلِمَةِ. مُتَّصِلًا أَوْ مُنْفَصِلًا؟ مُتَّصِلًا في آخِرِ الْكَلِمَةِ. نكتبه لنكمل الْكَلِمَةَ.</a:t>
            </a:r>
          </a:p>
          <a:p>
            <a:pPr algn="r" rtl="1"/>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748668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p>
          <a:p>
            <a:pPr algn="r" rtl="1"/>
            <a:r>
              <a:rPr lang="ar-LB" dirty="0">
                <a:latin typeface="Adobe Arabic" panose="02040503050201020203" pitchFamily="18" charset="-78"/>
                <a:cs typeface="Adobe Arabic" panose="02040503050201020203" pitchFamily="18" charset="-78"/>
              </a:rPr>
              <a:t>حانَ دَوْرُكُمُ الْآنَ، لاحِظوا الصُّورَةَ وَاسْمَعوا الْكَلِمَةَ، ثُمَّ اكتبوا شَكْلَ الْحَرْفِ (ث-س-ش) الْمُناسِبِ.</a:t>
            </a:r>
          </a:p>
          <a:p>
            <a:pPr algn="r" rtl="1"/>
            <a:endParaRPr lang="ar-LB" dirty="0">
              <a:latin typeface="Adobe Arabic" panose="02040503050201020203" pitchFamily="18" charset="-78"/>
              <a:cs typeface="Adobe Arabic" panose="02040503050201020203" pitchFamily="18" charset="-78"/>
            </a:endParaRP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ثَلاثٌ</a:t>
            </a: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سَمادٌ </a:t>
            </a: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شارِعٌ</a:t>
            </a:r>
          </a:p>
          <a:p>
            <a:pPr algn="r" rtl="1"/>
            <a:endParaRPr lang="ar-LB"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581604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p>
          <a:p>
            <a:pPr algn="r" rtl="1"/>
            <a:r>
              <a:rPr lang="ar-LB" dirty="0">
                <a:latin typeface="Adobe Arabic" panose="02040503050201020203" pitchFamily="18" charset="-78"/>
                <a:cs typeface="Adobe Arabic" panose="02040503050201020203" pitchFamily="18" charset="-78"/>
              </a:rPr>
              <a:t>حانَ دَوْرُكُمُ الْآنَ، لاحِظوا الصُّورَةَ وَاسْمَعوا الْكَلِمَةَ، ثُمَّ اكتبوا شَكْلَ الْحَرْفِ (ث-س-ش) الْمُناسِبِ.</a:t>
            </a:r>
          </a:p>
          <a:p>
            <a:pPr algn="r" rtl="1"/>
            <a:endParaRPr lang="ar-LB" dirty="0">
              <a:latin typeface="Adobe Arabic" panose="02040503050201020203" pitchFamily="18" charset="-78"/>
              <a:cs typeface="Adobe Arabic" panose="02040503050201020203" pitchFamily="18" charset="-78"/>
            </a:endParaRP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تناثَري </a:t>
            </a: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تَتَساقَطُ </a:t>
            </a: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الشِّتاءُ </a:t>
            </a:r>
          </a:p>
          <a:p>
            <a:pPr algn="r" rtl="1"/>
            <a:endParaRPr lang="ar-LB"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208943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p>
          <a:p>
            <a:pPr algn="r" rtl="1"/>
            <a:r>
              <a:rPr lang="ar-LB" dirty="0">
                <a:latin typeface="Adobe Arabic" panose="02040503050201020203" pitchFamily="18" charset="-78"/>
                <a:cs typeface="Adobe Arabic" panose="02040503050201020203" pitchFamily="18" charset="-78"/>
              </a:rPr>
              <a:t>حانَ دَوْرُكُمُ الْآنَ، لاحِظوا الصُّورَةَ وَاسْمَعوا الْكَلِمَةَ، ثُمَّ اكتبوا شَكْلَ الْحَرْفِ (ث-س-ش) الْمُناسِبِ.</a:t>
            </a:r>
          </a:p>
          <a:p>
            <a:pPr algn="r" rtl="1"/>
            <a:endParaRPr lang="ar-LB" dirty="0">
              <a:latin typeface="Adobe Arabic" panose="02040503050201020203" pitchFamily="18" charset="-78"/>
              <a:cs typeface="Adobe Arabic" panose="02040503050201020203" pitchFamily="18" charset="-78"/>
            </a:endParaRP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حادِثٌ </a:t>
            </a: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اليابِسُ </a:t>
            </a: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ريشٌ</a:t>
            </a:r>
          </a:p>
          <a:p>
            <a:pPr algn="r" rtl="1"/>
            <a:endParaRPr lang="ar-LB"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571770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p>
          <a:p>
            <a:pPr algn="r" rtl="1"/>
            <a:r>
              <a:rPr lang="ar-LB" dirty="0">
                <a:latin typeface="Adobe Arabic" panose="02040503050201020203" pitchFamily="18" charset="-78"/>
                <a:cs typeface="Adobe Arabic" panose="02040503050201020203" pitchFamily="18" charset="-78"/>
              </a:rPr>
              <a:t>تَعَلَّمْنا الْيَوْمَ تَمْييزَ الْحُروفِ «ث» «س» وَ«ش» لَفْظًا وَشَكْلاً  في الْكَلِماتِ. </a:t>
            </a:r>
          </a:p>
          <a:p>
            <a:pPr algn="r" rtl="1"/>
            <a:r>
              <a:rPr lang="ar-LB" dirty="0">
                <a:latin typeface="Adobe Arabic" panose="02040503050201020203" pitchFamily="18" charset="-78"/>
                <a:cs typeface="Adobe Arabic" panose="02040503050201020203" pitchFamily="18" charset="-78"/>
              </a:rPr>
              <a:t>مِثالٌ عَلى ذَلِكَ: </a:t>
            </a: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الْحَرْفُ ثاء: في أَوَّلِ الْكَلِمَةِ ثَمَنٌ (تَظْهَرُ الْكَلِماتُ وَالصُّوَرُ بِالتَّتابُعِ)</a:t>
            </a: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الْحَرْفُ سين: في أَوَّلِ الْكَلِمَةِ :سَيّارَةٌ    </a:t>
            </a:r>
          </a:p>
          <a:p>
            <a:pPr marL="171450" indent="-171450" algn="r" rtl="1">
              <a:buFont typeface="Arial" panose="020B0604020202020204" pitchFamily="34" charset="0"/>
              <a:buChar char="•"/>
            </a:pPr>
            <a:r>
              <a:rPr lang="ar-LB" dirty="0">
                <a:latin typeface="Adobe Arabic" panose="02040503050201020203" pitchFamily="18" charset="-78"/>
                <a:cs typeface="Adobe Arabic" panose="02040503050201020203" pitchFamily="18" charset="-78"/>
              </a:rPr>
              <a:t>الْحَرْفُ شين: في أَوَّلِ الْكَلِمَةِ:شَلّالٌ  </a:t>
            </a: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  </a:t>
            </a:r>
          </a:p>
          <a:p>
            <a:pPr algn="r" rtl="1"/>
            <a:r>
              <a:rPr lang="ar-LB" dirty="0">
                <a:latin typeface="Adobe Arabic" panose="02040503050201020203" pitchFamily="18" charset="-78"/>
                <a:cs typeface="Adobe Arabic" panose="02040503050201020203" pitchFamily="18" charset="-78"/>
              </a:rPr>
              <a:t>توجيهاتٌ للمعلّم/ةِ: حَضِّروا جداريَّةً مماثلةً مَعَ التّلاميذِ وضَعوها في مكانٍ واضحٍ في الصّفِ وذَكِّروا التّلاميذ بها كُلَّما دَعَتِ الحاجة إلى التّذكيرِ بالقاعدةِ.</a:t>
            </a:r>
          </a:p>
          <a:p>
            <a:pPr algn="r" rtl="1"/>
            <a:r>
              <a:rPr lang="ar-LB" dirty="0">
                <a:latin typeface="Adobe Arabic" panose="02040503050201020203" pitchFamily="18" charset="-78"/>
                <a:cs typeface="Adobe Arabic" panose="02040503050201020203" pitchFamily="18" charset="-78"/>
              </a:rPr>
              <a:t>في التعليم الحضوريّ أو المتزامن، يُمكِنكم تذكير المتعلِّمين بلفظ الحروف ث و س وش كالتالي:</a:t>
            </a:r>
          </a:p>
          <a:p>
            <a:pPr algn="r" rtl="1"/>
            <a:r>
              <a:rPr lang="ar-LB" dirty="0">
                <a:latin typeface="Adobe Arabic" panose="02040503050201020203" pitchFamily="18" charset="-78"/>
                <a:cs typeface="Adobe Arabic" panose="02040503050201020203" pitchFamily="18" charset="-78"/>
              </a:rPr>
              <a:t>الحرف ثاء نُلاحظ صوته يخرج مِنَ الفَمِّ مع وضعِ اللِّسانِ بينَ الأسنان ويُكتَب بأشكال مختلفة بحسب موقعه في الكلمة. أمّا الحرف سين َفَنُلاحِظُ صوتَهُ وَهُوَ يخرجُ مِنَ الفَم مع إِبْتِسامَةٍ عَريضَةٍ ويُكتَب أيضًا بأشكال مختلفة بحسب موقعه في الكلمة، كما والحرف شين نُلاحظ صوته وَهُوَ يخرجُ مِنَ الفَم مع اِبْتِسامَةٍ عَريضَةٍ تُظْهِرُ الأسنانَ كُلَّها  ويُكتَب بأشكال مختلفة، حسب موقعه في الكلمة.</a:t>
            </a:r>
          </a:p>
          <a:p>
            <a:pPr algn="r" rtl="1"/>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231141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p>
          <a:p>
            <a:pPr algn="r" rtl="1"/>
            <a:r>
              <a:rPr lang="ar-LB" dirty="0">
                <a:latin typeface="Adobe Arabic" panose="02040503050201020203" pitchFamily="18" charset="-78"/>
                <a:cs typeface="Adobe Arabic" panose="02040503050201020203" pitchFamily="18" charset="-78"/>
              </a:rPr>
              <a:t>الْحَرْفُ ثاء: في وَسَطَ الْكَلِمَةِ: تَبَعْثَرَ (تَظْهَرُ الْكَلِماتُ وَالصُّوَرُ بِالتَّتابُعِ)</a:t>
            </a:r>
          </a:p>
          <a:p>
            <a:pPr algn="r" rtl="1"/>
            <a:r>
              <a:rPr lang="ar-LB" dirty="0">
                <a:latin typeface="Adobe Arabic" panose="02040503050201020203" pitchFamily="18" charset="-78"/>
                <a:cs typeface="Adobe Arabic" panose="02040503050201020203" pitchFamily="18" charset="-78"/>
              </a:rPr>
              <a:t>الْحَرْفُ سين: وَسَطَ الْكَلِمَةِ: يَسْتَمْتِعُ </a:t>
            </a:r>
          </a:p>
          <a:p>
            <a:pPr algn="r" rtl="1"/>
            <a:r>
              <a:rPr lang="ar-LB" dirty="0">
                <a:latin typeface="Adobe Arabic" panose="02040503050201020203" pitchFamily="18" charset="-78"/>
                <a:cs typeface="Adobe Arabic" panose="02040503050201020203" pitchFamily="18" charset="-78"/>
              </a:rPr>
              <a:t>الْحَرْفُ شين: في وَسَطِ الْكَلِمَةِ: الخَشَبِيِّة</a:t>
            </a: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توجيهاتٌ للمعلّم/ةِ: حَضِّروا جداريَّةً مماثلةً مَعَ التّلاميذِ وضَعوها في مكانٍ واضحٍ في الصّفِ وذَكِّروا التّلاميذ بها كُلَّما دَعَتِ الحاجة إلى التّذكيرِ بالقاعدةِ.</a:t>
            </a:r>
          </a:p>
          <a:p>
            <a:pPr algn="r" rtl="1"/>
            <a:r>
              <a:rPr lang="ar-LB" dirty="0">
                <a:latin typeface="Adobe Arabic" panose="02040503050201020203" pitchFamily="18" charset="-78"/>
                <a:cs typeface="Adobe Arabic" panose="02040503050201020203" pitchFamily="18" charset="-78"/>
              </a:rPr>
              <a:t>في التعليم الحضوريّ أو المتزامن، يُمكِنكم تذكير المتعلِّمين بلفظ الحروف ث و س وش كالآتي:</a:t>
            </a:r>
          </a:p>
          <a:p>
            <a:pPr algn="r" rtl="1"/>
            <a:r>
              <a:rPr lang="ar-LB" dirty="0">
                <a:latin typeface="Adobe Arabic" panose="02040503050201020203" pitchFamily="18" charset="-78"/>
                <a:cs typeface="Adobe Arabic" panose="02040503050201020203" pitchFamily="18" charset="-78"/>
              </a:rPr>
              <a:t>الحرف ثاء نُلاحظ صوته يخرج مِنَ الفَمِّ مع وضعِ اللِّسانِ بينَ الأسنان ويُكتَب بأشكال مختلفة بحسب موقعه في الكلمة. أمّا الحرف سين َفَنُلاحِظُ صوتَهُ وَهُوَ يخرجُ مِنَ الفَم مع إِبْتِسامَةٍ عَريضَةٍ ويُكتَب أيضًا بأشكال مختلفة بحسب موقعه في الكلمة كما والحرف شين نُلاحظ صوته وَهُوَ يخرجُ مِنَ الفَم مع اِبْتِسامَةٍ عَريضَةٍ تُظْهِرُ الأسنانَ كُلَّها  ويُكتَب بأشكال مختلفة، بحسب موقعه في الكلمة.</a:t>
            </a:r>
          </a:p>
          <a:p>
            <a:pPr algn="r" rtl="1"/>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481555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الْحَرْفُ ثاء: في آخِرِ الْكَلِمَةِ: باحَثٌ (تَظْهَرُ الْكَلِماتُ وَالصُّوَرُ بِالتَّتابُعِ)</a:t>
            </a:r>
          </a:p>
          <a:p>
            <a:pPr algn="r" rtl="1"/>
            <a:r>
              <a:rPr lang="ar-LB" dirty="0">
                <a:latin typeface="Adobe Arabic" panose="02040503050201020203" pitchFamily="18" charset="-78"/>
                <a:cs typeface="Adobe Arabic" panose="02040503050201020203" pitchFamily="18" charset="-78"/>
              </a:rPr>
              <a:t>الْحَرْفُ سين: في آخِرِ الْكَلِمَةِ :مَغْناطيسٌ.</a:t>
            </a:r>
          </a:p>
          <a:p>
            <a:pPr algn="r" rtl="1"/>
            <a:r>
              <a:rPr lang="ar-LB" dirty="0">
                <a:latin typeface="Adobe Arabic" panose="02040503050201020203" pitchFamily="18" charset="-78"/>
                <a:cs typeface="Adobe Arabic" panose="02040503050201020203" pitchFamily="18" charset="-78"/>
              </a:rPr>
              <a:t>الْحَرْفُ شين: في آخِرِ الْكَلِمَةِ :قَشٌّ</a:t>
            </a: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توجيهاتٌ للمعلّم/ةِ: حَضِّروا جداريَّةً مماثلةً مَعَ التّلاميذِ وضَعوها في مكانٍ واضحٍ في الصّفِ وذَكِّروا التّلاميذ بها كُلَّما دَعَتِ الحاجة إلى التّذكيرِ بالقاعدةِ.</a:t>
            </a:r>
          </a:p>
          <a:p>
            <a:pPr algn="r" rtl="1"/>
            <a:r>
              <a:rPr lang="ar-LB" dirty="0">
                <a:latin typeface="Adobe Arabic" panose="02040503050201020203" pitchFamily="18" charset="-78"/>
                <a:cs typeface="Adobe Arabic" panose="02040503050201020203" pitchFamily="18" charset="-78"/>
              </a:rPr>
              <a:t>في التعليم الحضوريّ أو المتزامن، يُمكِنكم تذكير المتعلِّمين بلفظ الحروف ث و س وش كالآتي:</a:t>
            </a:r>
          </a:p>
          <a:p>
            <a:pPr algn="r" rtl="1"/>
            <a:r>
              <a:rPr lang="ar-LB" dirty="0">
                <a:latin typeface="Adobe Arabic" panose="02040503050201020203" pitchFamily="18" charset="-78"/>
                <a:cs typeface="Adobe Arabic" panose="02040503050201020203" pitchFamily="18" charset="-78"/>
              </a:rPr>
              <a:t>الحرف ثاء نُلاحظ صوته يخرج مِنَ الفَمِّ مع وضعِ اللِّسانِ بينَ الأسنان ويُكتَب بأشكال مختلفة بحسب موقعه في الكلمة. أمّا الحرف سين َفَنُلاحِظُ صوتَهُ وَهُوَ يخرجُ مِنَ الفَم مع إِبْتِسامَةٍ عَريضَةٍ ويُكتَب أيضًا بأشكال مختلفة بحسب موقعه في الكلمة كما والحرف شين نُلاحظ صوته وَهُوَ يخرجُ مِنَ الفَم مع اِبْتِسامَةٍ عَريضَةٍ تُظْهِرُ الأسنانَ كُلَّها  ويُكتَب بأشكال مختلفة، بحسب موقعه في الكلمة.</a:t>
            </a:r>
          </a:p>
          <a:p>
            <a:pPr algn="r" rtl="1"/>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782780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طابَ يَوْمُكُمْ يا أَعِزائي!</a:t>
            </a:r>
            <a:r>
              <a:rPr lang="en-US" dirty="0">
                <a:latin typeface="Adobe Arabic" panose="02040503050201020203" pitchFamily="18" charset="-78"/>
                <a:cs typeface="Adobe Arabic" panose="02040503050201020203" pitchFamily="18" charset="-78"/>
              </a:rPr>
              <a:t> </a:t>
            </a:r>
            <a:r>
              <a:rPr lang="ar-LB" dirty="0">
                <a:latin typeface="Adobe Arabic" panose="02040503050201020203" pitchFamily="18" charset="-78"/>
                <a:cs typeface="Adobe Arabic" panose="02040503050201020203" pitchFamily="18" charset="-78"/>
              </a:rPr>
              <a:t>وَأَهْلًا بِكُمْ في صَفِّ الْإِمْلاء. </a:t>
            </a: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توجيهات للمعلّم/ة:</a:t>
            </a: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بعد التّرحيب، يقدّم المعلّم/ة نشاطًا من أنشطة التّعلّم الاجتماعيّ الانفعاليّ المقترحة أو نشاطًا لغويًا ممهّدًا للدّرس الآتي أو مثبتًا لتعلّم سابق. يمكن الاستعانة بالأنشطة المدرجة في حقيبة "بالفصحى أحلى" وغيرها من الموارد التّربويّة.</a:t>
            </a: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بعد انهاء النشاط، يعلن المعلّم/ة هدف الحصّة.</a:t>
            </a:r>
            <a:endParaRPr lang="en-US"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120688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p>
          <a:p>
            <a:pPr algn="r" rtl="1"/>
            <a:r>
              <a:rPr lang="ar-LB" dirty="0">
                <a:latin typeface="Adobe Arabic" panose="02040503050201020203" pitchFamily="18" charset="-78"/>
                <a:cs typeface="Adobe Arabic" panose="02040503050201020203" pitchFamily="18" charset="-78"/>
              </a:rPr>
              <a:t>تَظْهَرُ الجُمْلَةُ: أَلْفِظُ وَأُكتُبُ الْكَلِماتِ الّتي تَحوي الْحُروفَ الْمُتَشابِهَةَ «ث»  «س» وَ«ش» في الْعَمودِ الْمُناسِبِ.</a:t>
            </a:r>
          </a:p>
          <a:p>
            <a:pPr algn="r" rtl="1"/>
            <a:r>
              <a:rPr lang="ar-LB" dirty="0">
                <a:latin typeface="Adobe Arabic" panose="02040503050201020203" pitchFamily="18" charset="-78"/>
                <a:cs typeface="Adobe Arabic" panose="02040503050201020203" pitchFamily="18" charset="-78"/>
              </a:rPr>
              <a:t> تقولُ المعلِّمةُ: الآنَ يُمْكِنُكُمْ أَنْ تَخْتَبِروا قُدرَتَكُمْ عَلى التَّمْييزِ بَيْنَ الْحُروفِ الْمُتَقارِبَةِ لَفْظًا وَكِتابَةً «ث»  «س» وَ «ش»</a:t>
            </a:r>
          </a:p>
          <a:p>
            <a:pPr algn="r" rtl="1"/>
            <a:r>
              <a:rPr lang="ar-LB" dirty="0">
                <a:latin typeface="Adobe Arabic" panose="02040503050201020203" pitchFamily="18" charset="-78"/>
                <a:cs typeface="Adobe Arabic" panose="02040503050201020203" pitchFamily="18" charset="-78"/>
              </a:rPr>
              <a:t>تظهرُ الْكَلِماتُ وَتَقولُ الْمُعَلِّمَةُ: هَيّا َنقْرَأْ هذِهِ الْكَلِماتِ.</a:t>
            </a:r>
          </a:p>
          <a:p>
            <a:pPr algn="r" rtl="1"/>
            <a:r>
              <a:rPr lang="ar-LB" dirty="0">
                <a:latin typeface="Adobe Arabic" panose="02040503050201020203" pitchFamily="18" charset="-78"/>
                <a:cs typeface="Adobe Arabic" panose="02040503050201020203" pitchFamily="18" charset="-78"/>
              </a:rPr>
              <a:t>يَظْهَرُ الجَدْوَلُ، وَتَقولُ الْمُعَلِّمَةُ: الْآنَ سَوْفَ تَكْتُبونَ الْكَلِمَةَ في مَكانِها الصَّحيحِ في الْجَدْوَلِ إِمّا تَحْتَ الْحَرْفِ «ثاء » أَو تَحْتَ الْحَرْفِ «سين» أوْ تَحْتَ الْحَرْفِ «شين».</a:t>
            </a: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تَوْجيهاتٌ للمعلِّم/ةِ:</a:t>
            </a:r>
          </a:p>
          <a:p>
            <a:pPr algn="r" rtl="1"/>
            <a:r>
              <a:rPr lang="ar-LB" dirty="0">
                <a:latin typeface="Adobe Arabic" panose="02040503050201020203" pitchFamily="18" charset="-78"/>
                <a:cs typeface="Adobe Arabic" panose="02040503050201020203" pitchFamily="18" charset="-78"/>
              </a:rPr>
              <a:t>يُمكِن استخدامُ هذا الجدول كنشاطٍ تطبيقيٍّ إضافيٍّ، وَيُمكِن استخدامُهُ كنشاطِ تقويمٍ تكوينيٍّ. </a:t>
            </a:r>
          </a:p>
          <a:p>
            <a:pPr algn="r" rtl="1"/>
            <a:r>
              <a:rPr lang="ar-LB" dirty="0">
                <a:latin typeface="Adobe Arabic" panose="02040503050201020203" pitchFamily="18" charset="-78"/>
                <a:cs typeface="Adobe Arabic" panose="02040503050201020203" pitchFamily="18" charset="-78"/>
              </a:rPr>
              <a:t>مِنَ المهمِّ تصنيف الْكَلِماتِ في جدولٍ مُشابهٍ على ورقةٍ كبيرةٍ كنشاطٍ تدريبيٍّ يسمحُ للمتعلِّمِ بفهمِ الجَدولِ، وطريقةِ التَّصنيفِ من خلالِهِ. ولنشاطِ التَّقويمِ يتمُّ اختيار بطاقاتٍ مختلفةٍ عن نشاطِ التَّدريبِ.  </a:t>
            </a:r>
          </a:p>
          <a:p>
            <a:pPr algn="r" rtl="1"/>
            <a:r>
              <a:rPr lang="ar-LB" dirty="0">
                <a:latin typeface="Adobe Arabic" panose="02040503050201020203" pitchFamily="18" charset="-78"/>
                <a:cs typeface="Adobe Arabic" panose="02040503050201020203" pitchFamily="18" charset="-78"/>
              </a:rPr>
              <a:t>معدَّلُ الإجاباتِ: </a:t>
            </a:r>
          </a:p>
          <a:p>
            <a:pPr algn="r" rtl="1"/>
            <a:r>
              <a:rPr lang="ar-LB" dirty="0">
                <a:latin typeface="Adobe Arabic" panose="02040503050201020203" pitchFamily="18" charset="-78"/>
                <a:cs typeface="Adobe Arabic" panose="02040503050201020203" pitchFamily="18" charset="-78"/>
              </a:rPr>
              <a:t>5-6 إجابات صحيحة: اِكتسب المتعلّم المفهوم .</a:t>
            </a:r>
          </a:p>
          <a:p>
            <a:pPr algn="r" rtl="1"/>
            <a:r>
              <a:rPr lang="ar-LB" dirty="0">
                <a:latin typeface="Adobe Arabic" panose="02040503050201020203" pitchFamily="18" charset="-78"/>
                <a:cs typeface="Adobe Arabic" panose="02040503050201020203" pitchFamily="18" charset="-78"/>
              </a:rPr>
              <a:t>3-4 إجابات صحيحة: اِكتسب المتعلِّم المفهوم، لكنْ ربّما تنقصه بعض المفردات التي لا يفهم معناها. يجب الـتَّأكُّد من ذلك من خلال تدريب إضافيّ.</a:t>
            </a:r>
          </a:p>
          <a:p>
            <a:pPr algn="r" rtl="1"/>
            <a:r>
              <a:rPr lang="ar-LB" dirty="0">
                <a:latin typeface="Adobe Arabic" panose="02040503050201020203" pitchFamily="18" charset="-78"/>
                <a:cs typeface="Adobe Arabic" panose="02040503050201020203" pitchFamily="18" charset="-78"/>
              </a:rPr>
              <a:t>1-2 إجابات صحيحة: لم يكتسِب المتعلِّم المفهوم ويحتاج إلى تدريب إضافيّ على اكتساب المفهوم بحدِّ ذاته، كذلك فهم المفردات. (إعادة تعليم)</a:t>
            </a:r>
          </a:p>
          <a:p>
            <a:pPr algn="r" rtl="1"/>
            <a:endParaRPr lang="ar-LB"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311183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تَظهَرُ الشَّريحَةُ كامِلَةً: </a:t>
            </a:r>
          </a:p>
          <a:p>
            <a:pPr algn="r" rtl="1"/>
            <a:r>
              <a:rPr lang="ar-LB" dirty="0">
                <a:latin typeface="Adobe Arabic" panose="02040503050201020203" pitchFamily="18" charset="-78"/>
                <a:cs typeface="Adobe Arabic" panose="02040503050201020203" pitchFamily="18" charset="-78"/>
              </a:rPr>
              <a:t>اكتبوا الشَّكْلَ الْمُناسِبَ لِكُلٍّ مِنَ الْحُروفِ «ث» وَ«س» وَ«ش» لِتُتَمِّموا الْكَلِماتِ في الْفِقْرَةِ التّالِيَةِ:  </a:t>
            </a:r>
            <a:endParaRPr lang="en-US"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273127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ar-LB" dirty="0">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075288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تقول المعلّمة:</a:t>
            </a:r>
          </a:p>
          <a:p>
            <a:pPr algn="r" rtl="1"/>
            <a:r>
              <a:rPr lang="ar-LB" dirty="0">
                <a:latin typeface="Adobe Arabic" panose="02040503050201020203" pitchFamily="18" charset="-78"/>
                <a:cs typeface="Adobe Arabic" panose="02040503050201020203" pitchFamily="18" charset="-78"/>
              </a:rPr>
              <a:t> اِقْرَأُوا الْجُمَلَ ثُمَّ اُكْتُبُوا الْحَرفَ الْمُناسِبَ في مَكانِهِ في الْكَلِماتِ:</a:t>
            </a:r>
          </a:p>
          <a:p>
            <a:pPr algn="r" rtl="1"/>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fld id="{03567E13-77E3-49C1-AE2D-684752D4FE24}" type="slidenum">
              <a:rPr lang="en-US" smtClean="0"/>
              <a:pPr/>
              <a:t>23</a:t>
            </a:fld>
            <a:endParaRPr lang="en-US"/>
          </a:p>
        </p:txBody>
      </p:sp>
    </p:spTree>
    <p:extLst>
      <p:ext uri="{BB962C8B-B14F-4D97-AF65-F5344CB8AC3E}">
        <p14:creationId xmlns:p14="http://schemas.microsoft.com/office/powerpoint/2010/main" val="38777599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تقول المعلّمة:</a:t>
            </a:r>
          </a:p>
          <a:p>
            <a:pPr algn="r" rtl="1"/>
            <a:r>
              <a:rPr lang="ar-LB" dirty="0">
                <a:latin typeface="Adobe Arabic" panose="02040503050201020203" pitchFamily="18" charset="-78"/>
                <a:cs typeface="Adobe Arabic" panose="02040503050201020203" pitchFamily="18" charset="-78"/>
              </a:rPr>
              <a:t>تحققوا من إجاباتكم. </a:t>
            </a:r>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fld id="{03567E13-77E3-49C1-AE2D-684752D4FE24}" type="slidenum">
              <a:rPr lang="en-US" smtClean="0"/>
              <a:pPr/>
              <a:t>24</a:t>
            </a:fld>
            <a:endParaRPr lang="en-US"/>
          </a:p>
        </p:txBody>
      </p:sp>
    </p:spTree>
    <p:extLst>
      <p:ext uri="{BB962C8B-B14F-4D97-AF65-F5344CB8AC3E}">
        <p14:creationId xmlns:p14="http://schemas.microsoft.com/office/powerpoint/2010/main" val="26377419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تقول المعلّمة:</a:t>
            </a:r>
          </a:p>
          <a:p>
            <a:pPr algn="r" rtl="1"/>
            <a:r>
              <a:rPr lang="ar-LB" dirty="0">
                <a:latin typeface="Adobe Arabic" panose="02040503050201020203" pitchFamily="18" charset="-78"/>
                <a:cs typeface="Adobe Arabic" panose="02040503050201020203" pitchFamily="18" charset="-78"/>
              </a:rPr>
              <a:t> اُكْتُبُوا شَكْلَ الْحَرْفِ لِيُناسِبَ مَوْقِعَهُ في الْكَلِمَةِ:</a:t>
            </a:r>
          </a:p>
          <a:p>
            <a:pPr algn="r" rtl="1"/>
            <a:endParaRPr lang="ar-LB"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fld id="{03567E13-77E3-49C1-AE2D-684752D4FE24}" type="slidenum">
              <a:rPr lang="en-US" smtClean="0"/>
              <a:pPr/>
              <a:t>25</a:t>
            </a:fld>
            <a:endParaRPr lang="en-US"/>
          </a:p>
        </p:txBody>
      </p:sp>
    </p:spTree>
    <p:extLst>
      <p:ext uri="{BB962C8B-B14F-4D97-AF65-F5344CB8AC3E}">
        <p14:creationId xmlns:p14="http://schemas.microsoft.com/office/powerpoint/2010/main" val="13976830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تقول المعلّمة:</a:t>
            </a:r>
          </a:p>
          <a:p>
            <a:pPr algn="r" rtl="1"/>
            <a:r>
              <a:rPr lang="ar-LB" dirty="0">
                <a:latin typeface="Adobe Arabic" panose="02040503050201020203" pitchFamily="18" charset="-78"/>
                <a:cs typeface="Adobe Arabic" panose="02040503050201020203" pitchFamily="18" charset="-78"/>
              </a:rPr>
              <a:t>والآن تحقّقوا من إجاباتكُم. </a:t>
            </a:r>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fld id="{03567E13-77E3-49C1-AE2D-684752D4FE24}" type="slidenum">
              <a:rPr lang="en-US" smtClean="0"/>
              <a:pPr/>
              <a:t>26</a:t>
            </a:fld>
            <a:endParaRPr lang="en-US"/>
          </a:p>
        </p:txBody>
      </p:sp>
    </p:spTree>
    <p:extLst>
      <p:ext uri="{BB962C8B-B14F-4D97-AF65-F5344CB8AC3E}">
        <p14:creationId xmlns:p14="http://schemas.microsoft.com/office/powerpoint/2010/main" val="8940536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تقول المعلّمة:</a:t>
            </a:r>
          </a:p>
          <a:p>
            <a:pPr algn="r" rtl="1"/>
            <a:r>
              <a:rPr lang="ar-LB" dirty="0">
                <a:latin typeface="Adobe Arabic" panose="02040503050201020203" pitchFamily="18" charset="-78"/>
                <a:cs typeface="Adobe Arabic" panose="02040503050201020203" pitchFamily="18" charset="-78"/>
              </a:rPr>
              <a:t> أَكْتُبُوا الْكَلِماتِ في الْعَمودِ الْمُناسِبِ:</a:t>
            </a:r>
          </a:p>
          <a:p>
            <a:pPr algn="r" rtl="1"/>
            <a:endParaRPr lang="ar-LB"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fld id="{03567E13-77E3-49C1-AE2D-684752D4FE24}" type="slidenum">
              <a:rPr lang="en-US" smtClean="0"/>
              <a:pPr/>
              <a:t>27</a:t>
            </a:fld>
            <a:endParaRPr lang="en-US"/>
          </a:p>
        </p:txBody>
      </p:sp>
    </p:spTree>
    <p:extLst>
      <p:ext uri="{BB962C8B-B14F-4D97-AF65-F5344CB8AC3E}">
        <p14:creationId xmlns:p14="http://schemas.microsoft.com/office/powerpoint/2010/main" val="15398624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تقول المعلّمة:</a:t>
            </a:r>
          </a:p>
          <a:p>
            <a:pPr algn="r" rtl="1"/>
            <a:r>
              <a:rPr lang="ar-LB" dirty="0">
                <a:latin typeface="Adobe Arabic" panose="02040503050201020203" pitchFamily="18" charset="-78"/>
                <a:cs typeface="Adobe Arabic" panose="02040503050201020203" pitchFamily="18" charset="-78"/>
              </a:rPr>
              <a:t>والآن تحقّقوا من إجاباتكُم. </a:t>
            </a:r>
          </a:p>
          <a:p>
            <a:pPr algn="r" rtl="1"/>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fld id="{03567E13-77E3-49C1-AE2D-684752D4FE24}" type="slidenum">
              <a:rPr lang="en-US" smtClean="0"/>
              <a:pPr/>
              <a:t>28</a:t>
            </a:fld>
            <a:endParaRPr lang="en-US"/>
          </a:p>
        </p:txBody>
      </p:sp>
    </p:spTree>
    <p:extLst>
      <p:ext uri="{BB962C8B-B14F-4D97-AF65-F5344CB8AC3E}">
        <p14:creationId xmlns:p14="http://schemas.microsoft.com/office/powerpoint/2010/main" val="42369134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26C1EC-D7D3-49D9-BBD5-B1B5175A9B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73643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توجيهات للمعلّم/ة:</a:t>
            </a:r>
          </a:p>
          <a:p>
            <a:pPr algn="r" rtl="1"/>
            <a:r>
              <a:rPr lang="ar-LB" dirty="0">
                <a:latin typeface="Adobe Arabic" panose="02040503050201020203" pitchFamily="18" charset="-78"/>
                <a:cs typeface="Adobe Arabic" panose="02040503050201020203" pitchFamily="18" charset="-78"/>
              </a:rPr>
              <a:t>تُقرأ هذه القصّة في الصّفّ أو في جلسة متزامنة على مراحل حيث يمكنكم قراءة صفحتين في اليوم الواحد وتكملون القراءة في اليوم التالي وهكذا حتى انتهاء القصّة. حاولوا أن توزّعوا القصّة على أسبوع تعليميّ.</a:t>
            </a:r>
          </a:p>
          <a:p>
            <a:pPr algn="r" rtl="1"/>
            <a:r>
              <a:rPr lang="ar-LB" dirty="0">
                <a:latin typeface="Adobe Arabic" panose="02040503050201020203" pitchFamily="18" charset="-78"/>
                <a:cs typeface="Adobe Arabic" panose="02040503050201020203" pitchFamily="18" charset="-78"/>
              </a:rPr>
              <a:t> يمكنكم الاستعانة بملف القراءة الجهريّة لاختيار قصّة مناسبة من أجل تقديم استراتيجيّة من استراتيجيات الفهم القرائي المناسبة لكلّ محور من المحاور.</a:t>
            </a:r>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fld id="{D6EA0756-4184-4129-9573-976A65A526AA}" type="slidenum">
              <a:rPr lang="en-US" smtClean="0"/>
              <a:t>3</a:t>
            </a:fld>
            <a:endParaRPr lang="en-US"/>
          </a:p>
        </p:txBody>
      </p:sp>
    </p:spTree>
    <p:extLst>
      <p:ext uri="{BB962C8B-B14F-4D97-AF65-F5344CB8AC3E}">
        <p14:creationId xmlns:p14="http://schemas.microsoft.com/office/powerpoint/2010/main" val="4462379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p>
          <a:p>
            <a:pPr algn="r" rtl="1"/>
            <a:r>
              <a:rPr lang="ar-LB" dirty="0">
                <a:latin typeface="Adobe Arabic" panose="02040503050201020203" pitchFamily="18" charset="-78"/>
                <a:cs typeface="Adobe Arabic" panose="02040503050201020203" pitchFamily="18" charset="-78"/>
              </a:rPr>
              <a:t>في دَرْسِ الْإمْلاءِ ْاليوْمِ سَتَتَعَلَّمونَ أَنْ تُمَيِّزوا الْحُروفَ «ث» «س» وَ«ش» الْمُتَقارِبَةَ لَفْظًا وَكِتابَةً في الْكَلِماتِ. </a:t>
            </a:r>
          </a:p>
          <a:p>
            <a:pPr algn="r" rtl="1"/>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C467C1-6FB2-4A73-A497-41901D705B2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164139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p>
          <a:p>
            <a:pPr algn="r" rtl="1"/>
            <a:r>
              <a:rPr lang="ar-LB" dirty="0">
                <a:latin typeface="Adobe Arabic" panose="02040503050201020203" pitchFamily="18" charset="-78"/>
                <a:cs typeface="Adobe Arabic" panose="02040503050201020203" pitchFamily="18" charset="-78"/>
              </a:rPr>
              <a:t>لِنَتَذَكَّرْ أَوَّلًّا ما تَعَلَّمْناهُ سابِقًا: هَيّا بِنا. </a:t>
            </a:r>
          </a:p>
          <a:p>
            <a:pPr algn="r" rtl="1"/>
            <a:r>
              <a:rPr lang="ar-LB" dirty="0">
                <a:latin typeface="Adobe Arabic" panose="02040503050201020203" pitchFamily="18" charset="-78"/>
                <a:cs typeface="Adobe Arabic" panose="02040503050201020203" pitchFamily="18" charset="-78"/>
              </a:rPr>
              <a:t>تَعَلَّمْنا سابقًا اسْمَ، وَشَكْلَ، وَصَوْتَ الْحُروفِ (ثاء، وَسين، وشين).</a:t>
            </a:r>
          </a:p>
          <a:p>
            <a:pPr algn="r" rtl="1"/>
            <a:r>
              <a:rPr lang="ar-LB" dirty="0">
                <a:latin typeface="Adobe Arabic" panose="02040503050201020203" pitchFamily="18" charset="-78"/>
                <a:cs typeface="Adobe Arabic" panose="02040503050201020203" pitchFamily="18" charset="-78"/>
              </a:rPr>
              <a:t>(يَظْهَرُ جَدْوَلُ الْحَرْفِ ثاء) تَقولُ الْمُعَلِّمَةُ: الْحَرْفُ ثاء اسْمُهُ «ثاء» (تَظْهَرُ بِطاقَةُ الِاسْمِ): بِشَكْلٍ لَهُ ثَلاثُ نِقاطٍ فَوْقَهُ، نَجْمَعُها في مُثَلَّثٍ عِنْدَ الْكِتابَةِ، هكذا «ث» (تَظْهَرُ بِطاقَةُ الشَّكْلِ) وَصَوْتُهُ «ثْ» (تَظْهَرُ بِطاقَةُ الصَّوْتِ)</a:t>
            </a:r>
          </a:p>
          <a:p>
            <a:pPr algn="r" rtl="1"/>
            <a:r>
              <a:rPr lang="ar-LB" dirty="0">
                <a:latin typeface="Adobe Arabic" panose="02040503050201020203" pitchFamily="18" charset="-78"/>
                <a:cs typeface="Adobe Arabic" panose="02040503050201020203" pitchFamily="18" charset="-78"/>
              </a:rPr>
              <a:t>الْحَرْفُ سين (تَظْهَرُ بِطاقَةُ حَرْفِ السّينِ ) اِسْمُهُ سين (تَظْهَرُ بِطاقَةُ الِاْسْمِ) شَكْلُهُ خَطٌّ مُسْتَقيمٌ عَلى السَّطَرِ مَعَ نِصْفِ دائِرَةٍ مَفْتوحَةٍ تَحْتَ السَّطَرِ هَكَذا «س» (تَظْهَرُ بِطاقَةُ الشَّكْلِ) وَصَوْتُهُ «سْ»</a:t>
            </a:r>
          </a:p>
          <a:p>
            <a:pPr algn="r" rtl="1"/>
            <a:r>
              <a:rPr lang="ar-LB" dirty="0">
                <a:latin typeface="Adobe Arabic" panose="02040503050201020203" pitchFamily="18" charset="-78"/>
                <a:cs typeface="Adobe Arabic" panose="02040503050201020203" pitchFamily="18" charset="-78"/>
              </a:rPr>
              <a:t>الْحَرْفُ شين (تَظْهَرُ بِطاقَةُ حَرْفِ الشّين ) اِسْمُهُ شين (تَظْهَرُ بِطاقَةُ الِاسْمِ) شَكْلُهُ خَطٌّ مُسْتَقيمٌ عَلى السَّطَرِ مَعَ نِصْفِ دائِرَةٍ مَفْتوحَةٍ تَحْتَ السَّطَرِ وَثَلاثِ نِقاطٍ فَوْقَهُ نَجْمَعُها في نِصْفِ مُثَلَّثٍ عِنْدَ الْكِتابَةِ، هَكَذا «ش» (تَظْهَرُ بِطاقَةُ الشَّكْلِ) وَصَوْتُهُ «شْ».</a:t>
            </a:r>
          </a:p>
          <a:p>
            <a:pPr algn="r" rtl="1"/>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737556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endParaRPr lang="en-US"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تَعَلَّمْنا أَيْضًا أَشْكالَ الْحُروفِ بِحَسَبِ مَواقِعِها في الْكَلِمَةِ «أَوَّلُ –وَسَطُ-آخِرُ الْكَلِمَةِ» كُلُّ حَرْفٍ بِمُفْرَدِهِ. </a:t>
            </a:r>
          </a:p>
          <a:p>
            <a:pPr algn="r" rtl="1"/>
            <a:r>
              <a:rPr lang="ar-LB" dirty="0">
                <a:latin typeface="Adobe Arabic" panose="02040503050201020203" pitchFamily="18" charset="-78"/>
                <a:cs typeface="Adobe Arabic" panose="02040503050201020203" pitchFamily="18" charset="-78"/>
              </a:rPr>
              <a:t>مِثالٌ عَلى ذَلِكَ: الْحَرْفُ ثاء (تَظْهَرُ بِطاقَةُ حَرْفِ الثّاء) لَهُ أَشْكالٌ عِدّةٌ بِحَسَبِ مَوْقِعِهِ في الْكِلِمَةِ: في أَوَّلِ الْكَلِمَةِ لَهُ شَكْلٌ واحِدٌ «ثـ»(تَظْهَرُ الْبِطاقَةُ) في وَسَطِ الْكَلِمَةِ لَهُ شَكْلانِ «ثـ - ـثـ» (تَظْهَرُ الْبِطاقاتُ بِالتَّتابُعِ) في آخِرِ الْكَلِمَةِ لَهُ شَكْلانِ «ـث - ث»</a:t>
            </a:r>
          </a:p>
          <a:p>
            <a:pPr algn="r" rtl="1"/>
            <a:r>
              <a:rPr lang="ar-LB" dirty="0">
                <a:latin typeface="Adobe Arabic" panose="02040503050201020203" pitchFamily="18" charset="-78"/>
                <a:cs typeface="Adobe Arabic" panose="02040503050201020203" pitchFamily="18" charset="-78"/>
              </a:rPr>
              <a:t>                                                                                                               </a:t>
            </a:r>
          </a:p>
          <a:p>
            <a:pPr algn="r" rtl="1"/>
            <a:r>
              <a:rPr lang="ar-LB" dirty="0">
                <a:latin typeface="Adobe Arabic" panose="02040503050201020203" pitchFamily="18" charset="-78"/>
                <a:cs typeface="Adobe Arabic" panose="02040503050201020203" pitchFamily="18" charset="-78"/>
              </a:rPr>
              <a:t>أمّا أَشْكالُ الْحَرْفِ سين بِحَسَبِ مَوْقِعِهِ في الْكَلِمَةِ (تَظْهَرُ بِطاقَةُ حَرْفِ السّين)فَهِيَ : في أَوَّلِ الْكَلِمَةِ لَهُ شَكْلٌ واحِدٌ «سـ» (تَظْهَرُ الْبِطاقَةُ) في وَسَطِ الْكَلِمَةِ لَهُ شَكْلانِ «سـ - ـسـ» (تَظْهَرُ الْبِطاقاتُ بِالتَّتابُعِ) في آخِرِ الْكَلِمَةِ لَهُ شَكْلانِ «ـس – س» (تَظْهَرُ البِطاقاتُ بِالتَّتابُعِ).</a:t>
            </a:r>
          </a:p>
          <a:p>
            <a:pPr algn="r" rtl="1"/>
            <a:r>
              <a:rPr lang="ar-LB" dirty="0">
                <a:latin typeface="Adobe Arabic" panose="02040503050201020203" pitchFamily="18" charset="-78"/>
                <a:cs typeface="Adobe Arabic" panose="02040503050201020203" pitchFamily="18" charset="-78"/>
              </a:rPr>
              <a:t>أمّا أَشْكالُ الْحَرْفِ شينن بِحَسَبِ مَوْقِعِهِ في الْكَلِمَةِ (تَظْهَرُ بِطاقَةُ حَرْفِ الشّين) فَهِيَ: في أَوَّلِ الْكَلِمَةِ لَهُ شَكْلٌ واحِدٌ «شـ» (تَظْهَرُ الْبِطاقَةُ) في وَسَطِ الْكَلِمَةِ لَهُ شَكْلانِ «شـ - ـشـ» (تَظْهَرُ الْبِطاقاتُ بِالتّتابُعِ) في آخِرِ الْكَلِمَةِ لَهُ شَكْلانِ «ـش – ش»(تَظْهَرُ الْبِطاقاتُ بِالتَّتابُعِ).</a:t>
            </a:r>
          </a:p>
          <a:p>
            <a:pPr algn="r" rtl="1"/>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737544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p>
          <a:p>
            <a:pPr algn="r" rtl="1"/>
            <a:r>
              <a:rPr lang="ar-LB" dirty="0">
                <a:latin typeface="Adobe Arabic" panose="02040503050201020203" pitchFamily="18" charset="-78"/>
                <a:cs typeface="Adobe Arabic" panose="02040503050201020203" pitchFamily="18" charset="-78"/>
              </a:rPr>
              <a:t>سَنَتَعَلَّمُ الْيَوْمَ:  تَمْييزَ الْحُروفِ «ثاء» «سين» وَ«شين» الْمُتَقارِبَةِ لَفْظًا وَكِتابَةً في الْكَلِمات </a:t>
            </a:r>
          </a:p>
          <a:p>
            <a:pPr algn="r" rtl="1"/>
            <a:r>
              <a:rPr lang="ar-LB" dirty="0">
                <a:latin typeface="Adobe Arabic" panose="02040503050201020203" pitchFamily="18" charset="-78"/>
                <a:cs typeface="Adobe Arabic" panose="02040503050201020203" pitchFamily="18" charset="-78"/>
              </a:rPr>
              <a:t>سَوْفَ نَلْفِظُ الْآنَ الْحَرْفَ ثاء وَنُلاحِظُ صَوْتَهُ يَخْرُجُ مِنَ الْفَمِ مَعَ وَضْعِ اللِّسانِ بَيْنَ الْأَسْنانِ «ثْ" (مَرَّتَيْنِ)،</a:t>
            </a:r>
          </a:p>
          <a:p>
            <a:pPr algn="r" rtl="1"/>
            <a:r>
              <a:rPr lang="ar-LB" dirty="0">
                <a:latin typeface="Adobe Arabic" panose="02040503050201020203" pitchFamily="18" charset="-78"/>
                <a:cs typeface="Adobe Arabic" panose="02040503050201020203" pitchFamily="18" charset="-78"/>
              </a:rPr>
              <a:t>لِأَكْتُبَ حَرْفَ الثّاء، أَرْسُمُ نِصْفَ دائِرَةٍ عَلى السَّطْرِ وَفَوْقَهُ ثَلاثُ نِقاطٍ نَجْمَعُها في مُثَلَّثٍ.</a:t>
            </a:r>
          </a:p>
          <a:p>
            <a:pPr algn="r" rtl="1"/>
            <a:r>
              <a:rPr lang="ar-LB" dirty="0">
                <a:latin typeface="Adobe Arabic" panose="02040503050201020203" pitchFamily="18" charset="-78"/>
                <a:cs typeface="Adobe Arabic" panose="02040503050201020203" pitchFamily="18" charset="-78"/>
              </a:rPr>
              <a:t>سَوْفَ نَلْفِظُ الْآنَ الْحَرْفَ سين  وَنُلاحِظُ صَوْتَهُ وَهُوَ يَخْرُجُ مِنَ الْفَمِ مَعَ ابْتِسامَةٍ عَريضَةٍ تُظْهِرُ الْأَسْنانَ كُلَّها «سْ » (تَلْفِظُهُ مَرَّتَيْنِ )</a:t>
            </a:r>
          </a:p>
          <a:p>
            <a:pPr algn="r" rtl="1"/>
            <a:r>
              <a:rPr lang="ar-LB" dirty="0">
                <a:latin typeface="Adobe Arabic" panose="02040503050201020203" pitchFamily="18" charset="-78"/>
                <a:cs typeface="Adobe Arabic" panose="02040503050201020203" pitchFamily="18" charset="-78"/>
              </a:rPr>
              <a:t>لِأَكْتُبَ حَرْفَ السّينِ، أرْسُمُ خَطًّا مُسْتَقيمًا عَلى السَّطْرِ ثُمَّ نِصْفَ دائِرَةٍ مَفْتوحَةٍ تَحْتَ السَّطْرِ. </a:t>
            </a:r>
          </a:p>
          <a:p>
            <a:pPr algn="r" rtl="1"/>
            <a:r>
              <a:rPr lang="ar-LB" dirty="0">
                <a:latin typeface="Adobe Arabic" panose="02040503050201020203" pitchFamily="18" charset="-78"/>
                <a:cs typeface="Adobe Arabic" panose="02040503050201020203" pitchFamily="18" charset="-78"/>
              </a:rPr>
              <a:t>سَوْفَ نَلْفِظُ الْآنَ الْحَرْفَ شين وَنُلاحِظُ صَوْتَهُ وَهُوَ يَخْرُجُ مِنَ الفَمِ مَعَ ابْتِسامَةٍ عَريضَةٍ تُظْهِرُ الْأَسْنانَ كُلَّها «شْ» (تَلْفظُهُ مَرَّتَيْنِ)</a:t>
            </a:r>
          </a:p>
          <a:p>
            <a:pPr algn="r" rtl="1"/>
            <a:r>
              <a:rPr lang="ar-LB" dirty="0">
                <a:latin typeface="Adobe Arabic" panose="02040503050201020203" pitchFamily="18" charset="-78"/>
                <a:cs typeface="Adobe Arabic" panose="02040503050201020203" pitchFamily="18" charset="-78"/>
              </a:rPr>
              <a:t>أرْسُمُ خَطًّا مُسْتَقيمًا عَلى السَّطْرِ ثُمَّ نِصْفَ دائِرَةٍ مَفْتوحَةٍ تَحْتَ السَّطْرِ وَفَوْقَهُ ثَلاثُ نِقاطٍ نَجْمَعُها في مُثَلَّثٍ. </a:t>
            </a: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توجيهاتٌ للمعلِّم/ةِ:</a:t>
            </a:r>
          </a:p>
          <a:p>
            <a:pPr algn="r" rtl="1"/>
            <a:r>
              <a:rPr lang="ar-LB" dirty="0">
                <a:latin typeface="Adobe Arabic" panose="02040503050201020203" pitchFamily="18" charset="-78"/>
                <a:cs typeface="Adobe Arabic" panose="02040503050201020203" pitchFamily="18" charset="-78"/>
              </a:rPr>
              <a:t>يتوجَّب الإكثارُ من الأمثلة اللَّفْظِيّةِ والكتابيّة خصوصًا للمتعلِّمين المتعثِّرين في القراءة والكتابة.</a:t>
            </a:r>
          </a:p>
          <a:p>
            <a:pPr algn="r" rtl="1"/>
            <a:endParaRPr lang="ar-LB"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254291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p>
          <a:p>
            <a:pPr algn="r" rtl="1"/>
            <a:r>
              <a:rPr lang="ar-LB" dirty="0">
                <a:latin typeface="Adobe Arabic" panose="02040503050201020203" pitchFamily="18" charset="-78"/>
                <a:cs typeface="Adobe Arabic" panose="02040503050201020203" pitchFamily="18" charset="-78"/>
              </a:rPr>
              <a:t>سَأُقَدِّمُ الْمِثالَ عَلى كِتابَةِ الْحُروفِ «ث» وَ«س» وَ«ش»  في أَوَّلِ الْكَلِمَةِ </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راقِبوا واسْمَعوا جَيِّدًا. </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 ثَ » ثَلْجٌ / ثَ ثَلّاجَةٌ  «سَ» سَفينَةٌ / «سَ» سِكَةٌ  «شَ» شَجَرَةٌ / «شُ» شُرِطِيٌّ</a:t>
            </a:r>
          </a:p>
          <a:p>
            <a:pPr algn="r" rtl="1"/>
            <a:r>
              <a:rPr lang="ar-LB" dirty="0">
                <a:latin typeface="Adobe Arabic" panose="02040503050201020203" pitchFamily="18" charset="-78"/>
                <a:cs typeface="Adobe Arabic" panose="02040503050201020203" pitchFamily="18" charset="-78"/>
              </a:rPr>
              <a:t>هَلْ لاحَظْتُمْ طَريقَةَ لَفْظِ وَكِتابَةِ الْحُروفِ (ث- س-ش) في أَوَّلِ الْكَلِمَةِ؟</a:t>
            </a:r>
          </a:p>
          <a:p>
            <a:pPr algn="r" rtl="1"/>
            <a:r>
              <a:rPr lang="ar-LB" dirty="0">
                <a:latin typeface="Adobe Arabic" panose="02040503050201020203" pitchFamily="18" charset="-78"/>
                <a:cs typeface="Adobe Arabic" panose="02040503050201020203" pitchFamily="18" charset="-78"/>
              </a:rPr>
              <a:t>الْحَرْفُ ثاء: كَتَبْنا ثاءً مِثْلَ د وثَلاثَ نِقاطٍ جَمَعْناها في مُثَلَّثٍ فَوْقَها.</a:t>
            </a:r>
          </a:p>
          <a:p>
            <a:pPr algn="r" rtl="1"/>
            <a:r>
              <a:rPr lang="ar-LB" dirty="0">
                <a:latin typeface="Adobe Arabic" panose="02040503050201020203" pitchFamily="18" charset="-78"/>
                <a:cs typeface="Adobe Arabic" panose="02040503050201020203" pitchFamily="18" charset="-78"/>
              </a:rPr>
              <a:t>الْحَرْفُ سين: كَتَبْنا خَطًّا مُسْتَقيمًا عَلى السَّطْرِ (س) مُتَّصِلًا بِالْحَرْفِ الَّذي يَليهِ.</a:t>
            </a:r>
          </a:p>
          <a:p>
            <a:pPr algn="r" rtl="1"/>
            <a:r>
              <a:rPr lang="ar-LB" dirty="0">
                <a:latin typeface="Adobe Arabic" panose="02040503050201020203" pitchFamily="18" charset="-78"/>
                <a:cs typeface="Adobe Arabic" panose="02040503050201020203" pitchFamily="18" charset="-78"/>
              </a:rPr>
              <a:t>الْحَرْفُ شين: كَتَبْنا خَطًّا مُسْتَقيمًا عَلى السَّطْرِ (س) مُتَّصِلًا بِالْحَرْفِ الَّذي يَليهِ وَثَلاثَ نقاطٍ جَمَعْناها في مُثَلَّثٍ فَوْقَهُ. </a:t>
            </a:r>
          </a:p>
          <a:p>
            <a:pPr algn="r" rtl="1"/>
            <a:r>
              <a:rPr lang="ar-LB" dirty="0">
                <a:latin typeface="Adobe Arabic" panose="02040503050201020203" pitchFamily="18" charset="-78"/>
                <a:cs typeface="Adobe Arabic" panose="02040503050201020203" pitchFamily="18" charset="-78"/>
              </a:rPr>
              <a:t>هَلْ لاحَظْتُمُ التَّشابُهَ: الْحَرْفانِ سين وشين يَتَشابَهانِ بِكِتابَتِهِما كَخَطٍّ مُسْتَقيمٍ في أَوَّلِ الْكَلِمَةِ، أَمّا الْحَرْفانِ ثاء وشين فَيَتَشابَهان بِأَنَّ لهُما مُثَلَّثًا فَوْقَهُما، لكِنْ عِنْدَما أَرَى شَكْلًا يُشْبِهُ الْحَرْفَ د وَفَوْقَهُ مُثَلَّثٌ يَكونُ الْحَرْفُ ثاءً.</a:t>
            </a: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توجيهاتٌ للمعلِّم/ةِ: </a:t>
            </a:r>
          </a:p>
          <a:p>
            <a:pPr algn="r" rtl="1"/>
            <a:r>
              <a:rPr lang="ar-LB" dirty="0">
                <a:latin typeface="Adobe Arabic" panose="02040503050201020203" pitchFamily="18" charset="-78"/>
                <a:cs typeface="Adobe Arabic" panose="02040503050201020203" pitchFamily="18" charset="-78"/>
              </a:rPr>
              <a:t>إِن كُنتُم تُنْجِزونَ هذا النّشاط َمع التّلامذةِ في الصّفِ اسألوهُم: ماذا رَأَيْتُموني أَفْعَلُ، ماذا سَمِعْتُموني أَقولُ؟ </a:t>
            </a:r>
          </a:p>
          <a:p>
            <a:pPr algn="r" rtl="1"/>
            <a:r>
              <a:rPr lang="ar-LB" dirty="0">
                <a:latin typeface="Adobe Arabic" panose="02040503050201020203" pitchFamily="18" charset="-78"/>
                <a:cs typeface="Adobe Arabic" panose="02040503050201020203" pitchFamily="18" charset="-78"/>
              </a:rPr>
              <a:t>اترُكوا وَقتًا ليُجيبَ التلّامذةُ وصَوِّبوا إجاباتهِم إن لَزمَ الأمرُ. </a:t>
            </a:r>
            <a:r>
              <a:rPr lang="en-US" dirty="0">
                <a:latin typeface="Adobe Arabic" panose="02040503050201020203" pitchFamily="18" charset="-78"/>
                <a:cs typeface="Adobe Arabic" panose="02040503050201020203" pitchFamily="18" charset="-78"/>
              </a:rPr>
              <a:t> </a:t>
            </a:r>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004034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وفي وَسَطِ الْكَلِمَةِ </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«ثْ» آثارٌ / مُثَلَّجاتٌ  «سْ» وِسادَةٌ / فُسْتانٌ  «ش» فَراشَةٌ / عُشْبٌ</a:t>
            </a:r>
          </a:p>
          <a:p>
            <a:pPr algn="r" rtl="1"/>
            <a:r>
              <a:rPr lang="ar-LB" dirty="0">
                <a:latin typeface="Adobe Arabic" panose="02040503050201020203" pitchFamily="18" charset="-78"/>
                <a:cs typeface="Adobe Arabic" panose="02040503050201020203" pitchFamily="18" charset="-78"/>
              </a:rPr>
              <a:t> هَل لاحَظْتُم طريقةَ لَفْظِ وَشَكْلِ الْحُروفِ «ث» وَ «س» وَ «ش» في وَسَطِ الْكَلِمَةِ؟</a:t>
            </a: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آثارٌ: كَتَبْتُ الْحَرْفَ ثاء في الْوَسَطِ كَما أَكْتُبُهُ في الْأَوَّلِ لِأَنَّهُ لا يَتَّصِلْ بِالْحَرْفِ أ الَّذي يَأْتي قَبْلَهُ. أَمّا في كَلِمَةِ "مُثَلّجاتِ" فَكَتَبْتُ الْحَرْفَ ثاء كَخَطٍّ عَمودِيٍّ يَتَّصِلُ بِالْحَرْفِ الَّذي قَبْلَهُ وَالْحَرْفِ الَّذي بَعْدَهُ، وَفَوْقَهُ النِّقاطُ الثَّلاث بِشَكْلِ مُثَلَّثٍ. </a:t>
            </a:r>
          </a:p>
          <a:p>
            <a:pPr algn="r" rtl="1"/>
            <a:r>
              <a:rPr lang="ar-LB" dirty="0">
                <a:latin typeface="Adobe Arabic" panose="02040503050201020203" pitchFamily="18" charset="-78"/>
                <a:cs typeface="Adobe Arabic" panose="02040503050201020203" pitchFamily="18" charset="-78"/>
              </a:rPr>
              <a:t>والْآنَ انْظُروا الْحَرْفَ سين: في وِسادَةٍ كَتَبْتُ السّينَ في وَسَطِ الْكَلِمَةِ كَما أَكْتُبُهُ في أَوَّلِ الْكَلِمَةِ لِأَنَّ الْحَرْفَ واو قَبْلَهُ لا يَتَّصِلُ بِهِ. أمّا في كَلِمَةِ فُسْتانٍ: فَكَتَبْتُ الْحَرْفَ سين خَطًا مُسْتَقيمًا عَلى السَّطْرِ مُتَّصِلًا بِالْحَرْفِ الَّذي قَبْلَهُ وَالْحَرْفِ الَّذي بَعْدَهُ. </a:t>
            </a:r>
          </a:p>
          <a:p>
            <a:pPr algn="r" rtl="1"/>
            <a:r>
              <a:rPr lang="ar-LB" dirty="0">
                <a:latin typeface="Adobe Arabic" panose="02040503050201020203" pitchFamily="18" charset="-78"/>
                <a:cs typeface="Adobe Arabic" panose="02040503050201020203" pitchFamily="18" charset="-78"/>
              </a:rPr>
              <a:t>فَراشَةٌ: كَتَبْتُ الْحَرْفَ شين كَما أَكْتُبُهُ في الْأَوَّلِ لِأَنَّهُ لا يَتَّصِلُ بِالْحَرْفِ أ الَّذي يَأْتي قَبْلَهُ. أَمّا في كَلِمَةِ عُشْبٍ: فَكَتَبْتُ الْحَرْفَ شين خَطًّا مُسْتَقيمًا عَلى السَّطْرِ مُتَّصِلًا بِالْحَرْفِ الَّذي قَبْلَهُ وَالْحَرْفِ الَّذي بَعْدَهُ، وَفَوْقَهُ النِّقاطُ الثَّلاثُ في مُثَلَثٍ. </a:t>
            </a:r>
          </a:p>
          <a:p>
            <a:pPr algn="r" rtl="1"/>
            <a:r>
              <a:rPr lang="ar-LB" dirty="0">
                <a:latin typeface="Adobe Arabic" panose="02040503050201020203" pitchFamily="18" charset="-78"/>
                <a:cs typeface="Adobe Arabic" panose="02040503050201020203" pitchFamily="18" charset="-78"/>
              </a:rPr>
              <a:t>هَلْ لاحَظْتُمُ التَّشابُهَ: الْحَرْفانِ سين وشين يَتَشابَهانِ بِكِتابَتِهِما كَخَطٍّ مُسْتَقيمٍ، أَمّا الْحَرْفانَ ثاء وشين فَيَتَشابَهانِ بِأَنَّ لَهُما مُثَلَّثًا فَوْقَهُما، لكِنْ عِنْدَما أَرَى شَكْلًا يُشْبِهُ الْحَرْفَ د وَفَوْقَهُ مُثَلَّثٌ يَكونُ الْحَرْفُ ثاء.</a:t>
            </a: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توجيهاتٌ للمعلِّم/ةِ: </a:t>
            </a:r>
          </a:p>
          <a:p>
            <a:pPr algn="r" rtl="1"/>
            <a:r>
              <a:rPr lang="ar-LB" dirty="0">
                <a:latin typeface="Adobe Arabic" panose="02040503050201020203" pitchFamily="18" charset="-78"/>
                <a:cs typeface="Adobe Arabic" panose="02040503050201020203" pitchFamily="18" charset="-78"/>
              </a:rPr>
              <a:t>إِنْ كُنتُم تُنْجِزونَ هذا النّشاط َمع التّلامذةِ في الصّفِّ اسألوهُم: ماذا رَأَيْتُموني أَفْعَلُ، ماذا سَمِعْتُموني أَقولُ؟ </a:t>
            </a:r>
          </a:p>
          <a:p>
            <a:pPr algn="r" rtl="1"/>
            <a:r>
              <a:rPr lang="ar-LB" dirty="0">
                <a:latin typeface="Adobe Arabic" panose="02040503050201020203" pitchFamily="18" charset="-78"/>
                <a:cs typeface="Adobe Arabic" panose="02040503050201020203" pitchFamily="18" charset="-78"/>
              </a:rPr>
              <a:t>اترُكوا وَقتًا ليُجيبَ التلّامذةُ وصوِّبوا إجاباتهِم إن لَزمَ الأمرُ. </a:t>
            </a:r>
            <a:r>
              <a:rPr lang="en-US" dirty="0">
                <a:latin typeface="Adobe Arabic" panose="02040503050201020203" pitchFamily="18" charset="-78"/>
                <a:cs typeface="Adobe Arabic" panose="02040503050201020203" pitchFamily="18" charset="-78"/>
              </a:rPr>
              <a:t> </a:t>
            </a:r>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15663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5523BA57-8167-4850-9C10-5BDBF8D1DC8A}"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EF71E8-4E50-4E79-8EE7-22D13E013411}" type="slidenum">
              <a:rPr lang="en-US" smtClean="0"/>
              <a:t>‹#›</a:t>
            </a:fld>
            <a:endParaRPr lang="en-US"/>
          </a:p>
        </p:txBody>
      </p:sp>
    </p:spTree>
    <p:extLst>
      <p:ext uri="{BB962C8B-B14F-4D97-AF65-F5344CB8AC3E}">
        <p14:creationId xmlns:p14="http://schemas.microsoft.com/office/powerpoint/2010/main" val="6570201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523BA57-8167-4850-9C10-5BDBF8D1DC8A}"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EF71E8-4E50-4E79-8EE7-22D13E013411}" type="slidenum">
              <a:rPr lang="en-US" smtClean="0"/>
              <a:t>‹#›</a:t>
            </a:fld>
            <a:endParaRPr lang="en-US"/>
          </a:p>
        </p:txBody>
      </p:sp>
    </p:spTree>
    <p:extLst>
      <p:ext uri="{BB962C8B-B14F-4D97-AF65-F5344CB8AC3E}">
        <p14:creationId xmlns:p14="http://schemas.microsoft.com/office/powerpoint/2010/main" val="1806908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523BA57-8167-4850-9C10-5BDBF8D1DC8A}"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EF71E8-4E50-4E79-8EE7-22D13E013411}" type="slidenum">
              <a:rPr lang="en-US" smtClean="0"/>
              <a:t>‹#›</a:t>
            </a:fld>
            <a:endParaRPr lang="en-US"/>
          </a:p>
        </p:txBody>
      </p:sp>
    </p:spTree>
    <p:extLst>
      <p:ext uri="{BB962C8B-B14F-4D97-AF65-F5344CB8AC3E}">
        <p14:creationId xmlns:p14="http://schemas.microsoft.com/office/powerpoint/2010/main" val="6572856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شريحة فارغة">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55269-41AE-4EEE-9803-B53009A7918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11072090" y="62147"/>
            <a:ext cx="1068274" cy="630621"/>
          </a:xfrm>
          <a:prstGeom prst="rect">
            <a:avLst/>
          </a:prstGeom>
        </p:spPr>
      </p:pic>
    </p:spTree>
    <p:custDataLst>
      <p:tags r:id="rId1"/>
    </p:custDataLst>
    <p:extLst>
      <p:ext uri="{BB962C8B-B14F-4D97-AF65-F5344CB8AC3E}">
        <p14:creationId xmlns:p14="http://schemas.microsoft.com/office/powerpoint/2010/main" val="1195440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523BA57-8167-4850-9C10-5BDBF8D1DC8A}"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EF71E8-4E50-4E79-8EE7-22D13E013411}" type="slidenum">
              <a:rPr lang="en-US" smtClean="0"/>
              <a:t>‹#›</a:t>
            </a:fld>
            <a:endParaRPr lang="en-US"/>
          </a:p>
        </p:txBody>
      </p:sp>
    </p:spTree>
    <p:extLst>
      <p:ext uri="{BB962C8B-B14F-4D97-AF65-F5344CB8AC3E}">
        <p14:creationId xmlns:p14="http://schemas.microsoft.com/office/powerpoint/2010/main" val="24131285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523BA57-8167-4850-9C10-5BDBF8D1DC8A}"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EF71E8-4E50-4E79-8EE7-22D13E013411}" type="slidenum">
              <a:rPr lang="en-US" smtClean="0"/>
              <a:t>‹#›</a:t>
            </a:fld>
            <a:endParaRPr lang="en-US"/>
          </a:p>
        </p:txBody>
      </p:sp>
    </p:spTree>
    <p:extLst>
      <p:ext uri="{BB962C8B-B14F-4D97-AF65-F5344CB8AC3E}">
        <p14:creationId xmlns:p14="http://schemas.microsoft.com/office/powerpoint/2010/main" val="3276773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523BA57-8167-4850-9C10-5BDBF8D1DC8A}"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EF71E8-4E50-4E79-8EE7-22D13E013411}" type="slidenum">
              <a:rPr lang="en-US" smtClean="0"/>
              <a:t>‹#›</a:t>
            </a:fld>
            <a:endParaRPr lang="en-US"/>
          </a:p>
        </p:txBody>
      </p:sp>
    </p:spTree>
    <p:extLst>
      <p:ext uri="{BB962C8B-B14F-4D97-AF65-F5344CB8AC3E}">
        <p14:creationId xmlns:p14="http://schemas.microsoft.com/office/powerpoint/2010/main" val="6728728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523BA57-8167-4850-9C10-5BDBF8D1DC8A}" type="datetimeFigureOut">
              <a:rPr lang="en-US" smtClean="0"/>
              <a:t>2/27/2022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EF71E8-4E50-4E79-8EE7-22D13E013411}" type="slidenum">
              <a:rPr lang="en-US" smtClean="0"/>
              <a:t>‹#›</a:t>
            </a:fld>
            <a:endParaRPr lang="en-US"/>
          </a:p>
        </p:txBody>
      </p:sp>
    </p:spTree>
    <p:extLst>
      <p:ext uri="{BB962C8B-B14F-4D97-AF65-F5344CB8AC3E}">
        <p14:creationId xmlns:p14="http://schemas.microsoft.com/office/powerpoint/2010/main" val="3858812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523BA57-8167-4850-9C10-5BDBF8D1DC8A}" type="datetimeFigureOut">
              <a:rPr lang="en-US" smtClean="0"/>
              <a:t>2/27/2022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EF71E8-4E50-4E79-8EE7-22D13E013411}" type="slidenum">
              <a:rPr lang="en-US" smtClean="0"/>
              <a:t>‹#›</a:t>
            </a:fld>
            <a:endParaRPr lang="en-US"/>
          </a:p>
        </p:txBody>
      </p:sp>
    </p:spTree>
    <p:extLst>
      <p:ext uri="{BB962C8B-B14F-4D97-AF65-F5344CB8AC3E}">
        <p14:creationId xmlns:p14="http://schemas.microsoft.com/office/powerpoint/2010/main" val="17070511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23BA57-8167-4850-9C10-5BDBF8D1DC8A}" type="datetimeFigureOut">
              <a:rPr lang="en-US" smtClean="0"/>
              <a:t>2/27/2022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EF71E8-4E50-4E79-8EE7-22D13E013411}" type="slidenum">
              <a:rPr lang="en-US" smtClean="0"/>
              <a:t>‹#›</a:t>
            </a:fld>
            <a:endParaRPr lang="en-US"/>
          </a:p>
        </p:txBody>
      </p:sp>
    </p:spTree>
    <p:extLst>
      <p:ext uri="{BB962C8B-B14F-4D97-AF65-F5344CB8AC3E}">
        <p14:creationId xmlns:p14="http://schemas.microsoft.com/office/powerpoint/2010/main" val="2403241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523BA57-8167-4850-9C10-5BDBF8D1DC8A}"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EF71E8-4E50-4E79-8EE7-22D13E013411}" type="slidenum">
              <a:rPr lang="en-US" smtClean="0"/>
              <a:t>‹#›</a:t>
            </a:fld>
            <a:endParaRPr lang="en-US"/>
          </a:p>
        </p:txBody>
      </p:sp>
    </p:spTree>
    <p:extLst>
      <p:ext uri="{BB962C8B-B14F-4D97-AF65-F5344CB8AC3E}">
        <p14:creationId xmlns:p14="http://schemas.microsoft.com/office/powerpoint/2010/main" val="3753445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523BA57-8167-4850-9C10-5BDBF8D1DC8A}"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EF71E8-4E50-4E79-8EE7-22D13E013411}" type="slidenum">
              <a:rPr lang="en-US" smtClean="0"/>
              <a:t>‹#›</a:t>
            </a:fld>
            <a:endParaRPr lang="en-US"/>
          </a:p>
        </p:txBody>
      </p:sp>
    </p:spTree>
    <p:extLst>
      <p:ext uri="{BB962C8B-B14F-4D97-AF65-F5344CB8AC3E}">
        <p14:creationId xmlns:p14="http://schemas.microsoft.com/office/powerpoint/2010/main" val="16722894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23BA57-8167-4850-9C10-5BDBF8D1DC8A}" type="datetimeFigureOut">
              <a:rPr lang="en-US" smtClean="0"/>
              <a:t>2/27/2022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EF71E8-4E50-4E79-8EE7-22D13E013411}" type="slidenum">
              <a:rPr lang="en-US" smtClean="0"/>
              <a:t>‹#›</a:t>
            </a:fld>
            <a:endParaRPr lang="en-US"/>
          </a:p>
        </p:txBody>
      </p:sp>
    </p:spTree>
    <p:extLst>
      <p:ext uri="{BB962C8B-B14F-4D97-AF65-F5344CB8AC3E}">
        <p14:creationId xmlns:p14="http://schemas.microsoft.com/office/powerpoint/2010/main" val="42892547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2.xml"/><Relationship Id="rId5" Type="http://schemas.openxmlformats.org/officeDocument/2006/relationships/image" Target="../media/image3.sv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notesSlide" Target="../notesSlides/notesSlide10.xml"/><Relationship Id="rId7" Type="http://schemas.openxmlformats.org/officeDocument/2006/relationships/image" Target="../media/image32.png"/><Relationship Id="rId2" Type="http://schemas.openxmlformats.org/officeDocument/2006/relationships/slideLayout" Target="../slideLayouts/slideLayout12.xml"/><Relationship Id="rId1" Type="http://schemas.openxmlformats.org/officeDocument/2006/relationships/tags" Target="../tags/tag11.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 Id="rId9" Type="http://schemas.openxmlformats.org/officeDocument/2006/relationships/image" Target="../media/image3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media/image37.png"/><Relationship Id="rId2" Type="http://schemas.openxmlformats.org/officeDocument/2006/relationships/slideLayout" Target="../slideLayouts/slideLayout12.xml"/><Relationship Id="rId1" Type="http://schemas.openxmlformats.org/officeDocument/2006/relationships/tags" Target="../tags/tag12.xml"/><Relationship Id="rId6" Type="http://schemas.microsoft.com/office/2007/relationships/hdphoto" Target="../media/hdphoto4.wdp"/><Relationship Id="rId5" Type="http://schemas.openxmlformats.org/officeDocument/2006/relationships/image" Target="../media/image36.png"/><Relationship Id="rId4" Type="http://schemas.openxmlformats.org/officeDocument/2006/relationships/image" Target="../media/image3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2.xml"/><Relationship Id="rId1" Type="http://schemas.openxmlformats.org/officeDocument/2006/relationships/tags" Target="../tags/tag13.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2.xml"/><Relationship Id="rId1" Type="http://schemas.openxmlformats.org/officeDocument/2006/relationships/tags" Target="../tags/tag14.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2.xml"/><Relationship Id="rId1" Type="http://schemas.openxmlformats.org/officeDocument/2006/relationships/tags" Target="../tags/tag15.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2.xml"/><Relationship Id="rId1" Type="http://schemas.openxmlformats.org/officeDocument/2006/relationships/tags" Target="../tags/tag16.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2.xml"/><Relationship Id="rId1" Type="http://schemas.openxmlformats.org/officeDocument/2006/relationships/tags" Target="../tags/tag17.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2.xml"/><Relationship Id="rId1" Type="http://schemas.openxmlformats.org/officeDocument/2006/relationships/tags" Target="../tags/tag18.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2.xml"/><Relationship Id="rId1" Type="http://schemas.openxmlformats.org/officeDocument/2006/relationships/tags" Target="../tags/tag19.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2.xml"/><Relationship Id="rId1" Type="http://schemas.openxmlformats.org/officeDocument/2006/relationships/tags" Target="../tags/tag20.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3.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2.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2.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2.xml"/><Relationship Id="rId1" Type="http://schemas.openxmlformats.org/officeDocument/2006/relationships/tags" Target="../tags/tag23.xml"/><Relationship Id="rId5" Type="http://schemas.openxmlformats.org/officeDocument/2006/relationships/image" Target="../media/image3.sv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2.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2.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8" Type="http://schemas.openxmlformats.org/officeDocument/2006/relationships/image" Target="../media/image65.jpeg"/><Relationship Id="rId3" Type="http://schemas.openxmlformats.org/officeDocument/2006/relationships/notesSlide" Target="../notesSlides/notesSlide25.xml"/><Relationship Id="rId7" Type="http://schemas.openxmlformats.org/officeDocument/2006/relationships/image" Target="../media/image64.png"/><Relationship Id="rId2" Type="http://schemas.openxmlformats.org/officeDocument/2006/relationships/slideLayout" Target="../slideLayouts/slideLayout12.xml"/><Relationship Id="rId1" Type="http://schemas.openxmlformats.org/officeDocument/2006/relationships/tags" Target="../tags/tag26.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jpeg"/></Relationships>
</file>

<file path=ppt/slides/_rels/slide26.xml.rels><?xml version="1.0" encoding="UTF-8" standalone="yes"?>
<Relationships xmlns="http://schemas.openxmlformats.org/package/2006/relationships"><Relationship Id="rId8" Type="http://schemas.openxmlformats.org/officeDocument/2006/relationships/image" Target="../media/image65.jpeg"/><Relationship Id="rId3" Type="http://schemas.openxmlformats.org/officeDocument/2006/relationships/notesSlide" Target="../notesSlides/notesSlide26.xml"/><Relationship Id="rId7" Type="http://schemas.openxmlformats.org/officeDocument/2006/relationships/image" Target="../media/image64.png"/><Relationship Id="rId2" Type="http://schemas.openxmlformats.org/officeDocument/2006/relationships/slideLayout" Target="../slideLayouts/slideLayout12.xml"/><Relationship Id="rId1" Type="http://schemas.openxmlformats.org/officeDocument/2006/relationships/tags" Target="../tags/tag27.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2.xml"/><Relationship Id="rId1" Type="http://schemas.openxmlformats.org/officeDocument/2006/relationships/tags" Target="../tags/tag2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2.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30.xml"/><Relationship Id="rId5" Type="http://schemas.openxmlformats.org/officeDocument/2006/relationships/image" Target="../media/image67.png"/><Relationship Id="rId4" Type="http://schemas.openxmlformats.org/officeDocument/2006/relationships/image" Target="../media/image66.jp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4.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5.xml"/><Relationship Id="rId5" Type="http://schemas.openxmlformats.org/officeDocument/2006/relationships/image" Target="../media/image9.sv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notesSlide" Target="../notesSlides/notesSlide5.xml"/><Relationship Id="rId7" Type="http://schemas.microsoft.com/office/2007/relationships/hdphoto" Target="../media/hdphoto2.wdp"/><Relationship Id="rId2" Type="http://schemas.openxmlformats.org/officeDocument/2006/relationships/slideLayout" Target="../slideLayouts/slideLayout12.xml"/><Relationship Id="rId1" Type="http://schemas.openxmlformats.org/officeDocument/2006/relationships/tags" Target="../tags/tag6.xml"/><Relationship Id="rId6" Type="http://schemas.openxmlformats.org/officeDocument/2006/relationships/image" Target="../media/image11.png"/><Relationship Id="rId5" Type="http://schemas.microsoft.com/office/2007/relationships/hdphoto" Target="../media/hdphoto1.wdp"/><Relationship Id="rId4" Type="http://schemas.openxmlformats.org/officeDocument/2006/relationships/image" Target="../media/image10.png"/><Relationship Id="rId9" Type="http://schemas.microsoft.com/office/2007/relationships/hdphoto" Target="../media/hdphoto3.wdp"/></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notesSlide" Target="../notesSlides/notesSlide6.xml"/><Relationship Id="rId7" Type="http://schemas.microsoft.com/office/2007/relationships/hdphoto" Target="../media/hdphoto2.wdp"/><Relationship Id="rId2" Type="http://schemas.openxmlformats.org/officeDocument/2006/relationships/slideLayout" Target="../slideLayouts/slideLayout12.xml"/><Relationship Id="rId1" Type="http://schemas.openxmlformats.org/officeDocument/2006/relationships/tags" Target="../tags/tag7.xml"/><Relationship Id="rId6" Type="http://schemas.openxmlformats.org/officeDocument/2006/relationships/image" Target="../media/image11.png"/><Relationship Id="rId5" Type="http://schemas.microsoft.com/office/2007/relationships/hdphoto" Target="../media/hdphoto1.wdp"/><Relationship Id="rId4" Type="http://schemas.openxmlformats.org/officeDocument/2006/relationships/image" Target="../media/image10.png"/><Relationship Id="rId9" Type="http://schemas.microsoft.com/office/2007/relationships/hdphoto" Target="../media/hdphoto3.wdp"/></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6.svg"/><Relationship Id="rId3" Type="http://schemas.openxmlformats.org/officeDocument/2006/relationships/notesSlide" Target="../notesSlides/notesSlide7.xml"/><Relationship Id="rId7" Type="http://schemas.microsoft.com/office/2007/relationships/hdphoto" Target="../media/hdphoto1.wdp"/><Relationship Id="rId12" Type="http://schemas.openxmlformats.org/officeDocument/2006/relationships/image" Target="../media/image15.png"/><Relationship Id="rId2" Type="http://schemas.openxmlformats.org/officeDocument/2006/relationships/slideLayout" Target="../slideLayouts/slideLayout12.xml"/><Relationship Id="rId1" Type="http://schemas.openxmlformats.org/officeDocument/2006/relationships/tags" Target="../tags/tag8.xml"/><Relationship Id="rId6" Type="http://schemas.openxmlformats.org/officeDocument/2006/relationships/image" Target="../media/image10.png"/><Relationship Id="rId11" Type="http://schemas.microsoft.com/office/2007/relationships/hdphoto" Target="../media/hdphoto2.wdp"/><Relationship Id="rId5" Type="http://schemas.openxmlformats.org/officeDocument/2006/relationships/image" Target="../media/image14.png"/><Relationship Id="rId10" Type="http://schemas.openxmlformats.org/officeDocument/2006/relationships/image" Target="../media/image11.png"/><Relationship Id="rId4" Type="http://schemas.openxmlformats.org/officeDocument/2006/relationships/image" Target="../media/image13.png"/><Relationship Id="rId9" Type="http://schemas.microsoft.com/office/2007/relationships/hdphoto" Target="../media/hdphoto3.wdp"/></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notesSlide" Target="../notesSlides/notesSlide8.xml"/><Relationship Id="rId7" Type="http://schemas.openxmlformats.org/officeDocument/2006/relationships/image" Target="../media/image20.png"/><Relationship Id="rId2" Type="http://schemas.openxmlformats.org/officeDocument/2006/relationships/slideLayout" Target="../slideLayouts/slideLayout12.xml"/><Relationship Id="rId1" Type="http://schemas.openxmlformats.org/officeDocument/2006/relationships/tags" Target="../tags/tag9.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2.png"/></Relationships>
</file>

<file path=ppt/slides/_rels/slide9.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notesSlide" Target="../notesSlides/notesSlide9.xml"/><Relationship Id="rId7" Type="http://schemas.openxmlformats.org/officeDocument/2006/relationships/image" Target="../media/image26.png"/><Relationship Id="rId2" Type="http://schemas.openxmlformats.org/officeDocument/2006/relationships/slideLayout" Target="../slideLayouts/slideLayout12.xml"/><Relationship Id="rId1" Type="http://schemas.openxmlformats.org/officeDocument/2006/relationships/tags" Target="../tags/tag10.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E88E9A86-EFCE-4B02-AC20-6AAA983170B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216764" y="439258"/>
            <a:ext cx="1543263" cy="2981164"/>
          </a:xfrm>
          <a:prstGeom prst="rect">
            <a:avLst/>
          </a:prstGeom>
        </p:spPr>
      </p:pic>
      <p:sp>
        <p:nvSpPr>
          <p:cNvPr id="4" name="Rectangle 16">
            <a:extLst>
              <a:ext uri="{FF2B5EF4-FFF2-40B4-BE49-F238E27FC236}">
                <a16:creationId xmlns:a16="http://schemas.microsoft.com/office/drawing/2014/main" id="{101AF130-CE67-4909-8012-70222C971E58}"/>
              </a:ext>
            </a:extLst>
          </p:cNvPr>
          <p:cNvSpPr>
            <a:spLocks noChangeArrowheads="1"/>
          </p:cNvSpPr>
          <p:nvPr/>
        </p:nvSpPr>
        <p:spPr bwMode="gray">
          <a:xfrm>
            <a:off x="2345871" y="4115293"/>
            <a:ext cx="7271657" cy="1968007"/>
          </a:xfrm>
          <a:custGeom>
            <a:avLst/>
            <a:gdLst>
              <a:gd name="connsiteX0" fmla="*/ 0 w 7271657"/>
              <a:gd name="connsiteY0" fmla="*/ 0 h 1968007"/>
              <a:gd name="connsiteX1" fmla="*/ 806493 w 7271657"/>
              <a:gd name="connsiteY1" fmla="*/ 0 h 1968007"/>
              <a:gd name="connsiteX2" fmla="*/ 1612986 w 7271657"/>
              <a:gd name="connsiteY2" fmla="*/ 0 h 1968007"/>
              <a:gd name="connsiteX3" fmla="*/ 2274045 w 7271657"/>
              <a:gd name="connsiteY3" fmla="*/ 0 h 1968007"/>
              <a:gd name="connsiteX4" fmla="*/ 2862389 w 7271657"/>
              <a:gd name="connsiteY4" fmla="*/ 0 h 1968007"/>
              <a:gd name="connsiteX5" fmla="*/ 3450732 w 7271657"/>
              <a:gd name="connsiteY5" fmla="*/ 0 h 1968007"/>
              <a:gd name="connsiteX6" fmla="*/ 4257225 w 7271657"/>
              <a:gd name="connsiteY6" fmla="*/ 0 h 1968007"/>
              <a:gd name="connsiteX7" fmla="*/ 5063718 w 7271657"/>
              <a:gd name="connsiteY7" fmla="*/ 0 h 1968007"/>
              <a:gd name="connsiteX8" fmla="*/ 5797494 w 7271657"/>
              <a:gd name="connsiteY8" fmla="*/ 0 h 1968007"/>
              <a:gd name="connsiteX9" fmla="*/ 6458554 w 7271657"/>
              <a:gd name="connsiteY9" fmla="*/ 0 h 1968007"/>
              <a:gd name="connsiteX10" fmla="*/ 7271657 w 7271657"/>
              <a:gd name="connsiteY10" fmla="*/ 0 h 1968007"/>
              <a:gd name="connsiteX11" fmla="*/ 7271657 w 7271657"/>
              <a:gd name="connsiteY11" fmla="*/ 675682 h 1968007"/>
              <a:gd name="connsiteX12" fmla="*/ 7271657 w 7271657"/>
              <a:gd name="connsiteY12" fmla="*/ 1331685 h 1968007"/>
              <a:gd name="connsiteX13" fmla="*/ 7271657 w 7271657"/>
              <a:gd name="connsiteY13" fmla="*/ 1968007 h 1968007"/>
              <a:gd name="connsiteX14" fmla="*/ 6828747 w 7271657"/>
              <a:gd name="connsiteY14" fmla="*/ 1968007 h 1968007"/>
              <a:gd name="connsiteX15" fmla="*/ 6094971 w 7271657"/>
              <a:gd name="connsiteY15" fmla="*/ 1968007 h 1968007"/>
              <a:gd name="connsiteX16" fmla="*/ 5579344 w 7271657"/>
              <a:gd name="connsiteY16" fmla="*/ 1968007 h 1968007"/>
              <a:gd name="connsiteX17" fmla="*/ 4845568 w 7271657"/>
              <a:gd name="connsiteY17" fmla="*/ 1968007 h 1968007"/>
              <a:gd name="connsiteX18" fmla="*/ 4111792 w 7271657"/>
              <a:gd name="connsiteY18" fmla="*/ 1968007 h 1968007"/>
              <a:gd name="connsiteX19" fmla="*/ 3378015 w 7271657"/>
              <a:gd name="connsiteY19" fmla="*/ 1968007 h 1968007"/>
              <a:gd name="connsiteX20" fmla="*/ 2935105 w 7271657"/>
              <a:gd name="connsiteY20" fmla="*/ 1968007 h 1968007"/>
              <a:gd name="connsiteX21" fmla="*/ 2492195 w 7271657"/>
              <a:gd name="connsiteY21" fmla="*/ 1968007 h 1968007"/>
              <a:gd name="connsiteX22" fmla="*/ 1685702 w 7271657"/>
              <a:gd name="connsiteY22" fmla="*/ 1968007 h 1968007"/>
              <a:gd name="connsiteX23" fmla="*/ 1024643 w 7271657"/>
              <a:gd name="connsiteY23" fmla="*/ 1968007 h 1968007"/>
              <a:gd name="connsiteX24" fmla="*/ 0 w 7271657"/>
              <a:gd name="connsiteY24" fmla="*/ 1968007 h 1968007"/>
              <a:gd name="connsiteX25" fmla="*/ 0 w 7271657"/>
              <a:gd name="connsiteY25" fmla="*/ 1292325 h 1968007"/>
              <a:gd name="connsiteX26" fmla="*/ 0 w 7271657"/>
              <a:gd name="connsiteY26" fmla="*/ 695362 h 1968007"/>
              <a:gd name="connsiteX27" fmla="*/ 0 w 7271657"/>
              <a:gd name="connsiteY27" fmla="*/ 0 h 1968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271657" h="1968007" fill="none" extrusionOk="0">
                <a:moveTo>
                  <a:pt x="0" y="0"/>
                </a:moveTo>
                <a:cubicBezTo>
                  <a:pt x="284609" y="-24822"/>
                  <a:pt x="445962" y="34040"/>
                  <a:pt x="806493" y="0"/>
                </a:cubicBezTo>
                <a:cubicBezTo>
                  <a:pt x="1167024" y="-34040"/>
                  <a:pt x="1253469" y="-21704"/>
                  <a:pt x="1612986" y="0"/>
                </a:cubicBezTo>
                <a:cubicBezTo>
                  <a:pt x="1972503" y="21704"/>
                  <a:pt x="2101869" y="1362"/>
                  <a:pt x="2274045" y="0"/>
                </a:cubicBezTo>
                <a:cubicBezTo>
                  <a:pt x="2446221" y="-1362"/>
                  <a:pt x="2703859" y="6961"/>
                  <a:pt x="2862389" y="0"/>
                </a:cubicBezTo>
                <a:cubicBezTo>
                  <a:pt x="3020919" y="-6961"/>
                  <a:pt x="3255073" y="-13773"/>
                  <a:pt x="3450732" y="0"/>
                </a:cubicBezTo>
                <a:cubicBezTo>
                  <a:pt x="3646391" y="13773"/>
                  <a:pt x="3959284" y="17934"/>
                  <a:pt x="4257225" y="0"/>
                </a:cubicBezTo>
                <a:cubicBezTo>
                  <a:pt x="4555166" y="-17934"/>
                  <a:pt x="4761533" y="-12559"/>
                  <a:pt x="5063718" y="0"/>
                </a:cubicBezTo>
                <a:cubicBezTo>
                  <a:pt x="5365903" y="12559"/>
                  <a:pt x="5444451" y="-17982"/>
                  <a:pt x="5797494" y="0"/>
                </a:cubicBezTo>
                <a:cubicBezTo>
                  <a:pt x="6150537" y="17982"/>
                  <a:pt x="6264912" y="14645"/>
                  <a:pt x="6458554" y="0"/>
                </a:cubicBezTo>
                <a:cubicBezTo>
                  <a:pt x="6652196" y="-14645"/>
                  <a:pt x="6991932" y="10086"/>
                  <a:pt x="7271657" y="0"/>
                </a:cubicBezTo>
                <a:cubicBezTo>
                  <a:pt x="7251575" y="299857"/>
                  <a:pt x="7287303" y="367818"/>
                  <a:pt x="7271657" y="675682"/>
                </a:cubicBezTo>
                <a:cubicBezTo>
                  <a:pt x="7256011" y="983546"/>
                  <a:pt x="7262823" y="1113703"/>
                  <a:pt x="7271657" y="1331685"/>
                </a:cubicBezTo>
                <a:cubicBezTo>
                  <a:pt x="7280491" y="1549667"/>
                  <a:pt x="7279285" y="1688025"/>
                  <a:pt x="7271657" y="1968007"/>
                </a:cubicBezTo>
                <a:cubicBezTo>
                  <a:pt x="7095927" y="1962265"/>
                  <a:pt x="6940141" y="1946673"/>
                  <a:pt x="6828747" y="1968007"/>
                </a:cubicBezTo>
                <a:cubicBezTo>
                  <a:pt x="6717353" y="1989342"/>
                  <a:pt x="6444233" y="1943852"/>
                  <a:pt x="6094971" y="1968007"/>
                </a:cubicBezTo>
                <a:cubicBezTo>
                  <a:pt x="5745709" y="1992162"/>
                  <a:pt x="5811082" y="1952078"/>
                  <a:pt x="5579344" y="1968007"/>
                </a:cubicBezTo>
                <a:cubicBezTo>
                  <a:pt x="5347606" y="1983936"/>
                  <a:pt x="5162495" y="1968702"/>
                  <a:pt x="4845568" y="1968007"/>
                </a:cubicBezTo>
                <a:cubicBezTo>
                  <a:pt x="4528641" y="1967312"/>
                  <a:pt x="4297920" y="1990247"/>
                  <a:pt x="4111792" y="1968007"/>
                </a:cubicBezTo>
                <a:cubicBezTo>
                  <a:pt x="3925664" y="1945767"/>
                  <a:pt x="3577388" y="1952327"/>
                  <a:pt x="3378015" y="1968007"/>
                </a:cubicBezTo>
                <a:cubicBezTo>
                  <a:pt x="3178642" y="1983687"/>
                  <a:pt x="3047716" y="1968372"/>
                  <a:pt x="2935105" y="1968007"/>
                </a:cubicBezTo>
                <a:cubicBezTo>
                  <a:pt x="2822494" y="1967643"/>
                  <a:pt x="2678600" y="1985328"/>
                  <a:pt x="2492195" y="1968007"/>
                </a:cubicBezTo>
                <a:cubicBezTo>
                  <a:pt x="2305790" y="1950687"/>
                  <a:pt x="1938245" y="2000585"/>
                  <a:pt x="1685702" y="1968007"/>
                </a:cubicBezTo>
                <a:cubicBezTo>
                  <a:pt x="1433159" y="1935429"/>
                  <a:pt x="1330506" y="1963408"/>
                  <a:pt x="1024643" y="1968007"/>
                </a:cubicBezTo>
                <a:cubicBezTo>
                  <a:pt x="718780" y="1972606"/>
                  <a:pt x="454183" y="1997606"/>
                  <a:pt x="0" y="1968007"/>
                </a:cubicBezTo>
                <a:cubicBezTo>
                  <a:pt x="-23705" y="1761888"/>
                  <a:pt x="-9" y="1620553"/>
                  <a:pt x="0" y="1292325"/>
                </a:cubicBezTo>
                <a:cubicBezTo>
                  <a:pt x="9" y="964097"/>
                  <a:pt x="-24264" y="917151"/>
                  <a:pt x="0" y="695362"/>
                </a:cubicBezTo>
                <a:cubicBezTo>
                  <a:pt x="24264" y="473573"/>
                  <a:pt x="3258" y="341913"/>
                  <a:pt x="0" y="0"/>
                </a:cubicBezTo>
                <a:close/>
              </a:path>
              <a:path w="7271657" h="1968007" stroke="0" extrusionOk="0">
                <a:moveTo>
                  <a:pt x="0" y="0"/>
                </a:moveTo>
                <a:cubicBezTo>
                  <a:pt x="158667" y="-17041"/>
                  <a:pt x="425224" y="-10675"/>
                  <a:pt x="661060" y="0"/>
                </a:cubicBezTo>
                <a:cubicBezTo>
                  <a:pt x="896896" y="10675"/>
                  <a:pt x="1150727" y="31645"/>
                  <a:pt x="1322119" y="0"/>
                </a:cubicBezTo>
                <a:cubicBezTo>
                  <a:pt x="1493511" y="-31645"/>
                  <a:pt x="1599649" y="4988"/>
                  <a:pt x="1765029" y="0"/>
                </a:cubicBezTo>
                <a:cubicBezTo>
                  <a:pt x="1930409" y="-4988"/>
                  <a:pt x="2303441" y="-24346"/>
                  <a:pt x="2498806" y="0"/>
                </a:cubicBezTo>
                <a:cubicBezTo>
                  <a:pt x="2694171" y="24346"/>
                  <a:pt x="3032092" y="28020"/>
                  <a:pt x="3305299" y="0"/>
                </a:cubicBezTo>
                <a:cubicBezTo>
                  <a:pt x="3578506" y="-28020"/>
                  <a:pt x="3611171" y="16906"/>
                  <a:pt x="3748209" y="0"/>
                </a:cubicBezTo>
                <a:cubicBezTo>
                  <a:pt x="3885247" y="-16906"/>
                  <a:pt x="4091970" y="-13166"/>
                  <a:pt x="4191119" y="0"/>
                </a:cubicBezTo>
                <a:cubicBezTo>
                  <a:pt x="4290268" y="13166"/>
                  <a:pt x="4412993" y="-87"/>
                  <a:pt x="4634029" y="0"/>
                </a:cubicBezTo>
                <a:cubicBezTo>
                  <a:pt x="4855065" y="87"/>
                  <a:pt x="5103411" y="9676"/>
                  <a:pt x="5222372" y="0"/>
                </a:cubicBezTo>
                <a:cubicBezTo>
                  <a:pt x="5341333" y="-9676"/>
                  <a:pt x="5548901" y="-24847"/>
                  <a:pt x="5737998" y="0"/>
                </a:cubicBezTo>
                <a:cubicBezTo>
                  <a:pt x="5927095" y="24847"/>
                  <a:pt x="6030272" y="13177"/>
                  <a:pt x="6253625" y="0"/>
                </a:cubicBezTo>
                <a:cubicBezTo>
                  <a:pt x="6476978" y="-13177"/>
                  <a:pt x="6897983" y="-25635"/>
                  <a:pt x="7271657" y="0"/>
                </a:cubicBezTo>
                <a:cubicBezTo>
                  <a:pt x="7258984" y="133838"/>
                  <a:pt x="7268398" y="341205"/>
                  <a:pt x="7271657" y="616642"/>
                </a:cubicBezTo>
                <a:cubicBezTo>
                  <a:pt x="7274916" y="892079"/>
                  <a:pt x="7298817" y="1028383"/>
                  <a:pt x="7271657" y="1312005"/>
                </a:cubicBezTo>
                <a:cubicBezTo>
                  <a:pt x="7244497" y="1595627"/>
                  <a:pt x="7284618" y="1741944"/>
                  <a:pt x="7271657" y="1968007"/>
                </a:cubicBezTo>
                <a:cubicBezTo>
                  <a:pt x="7015690" y="1987906"/>
                  <a:pt x="6837011" y="1974663"/>
                  <a:pt x="6610597" y="1968007"/>
                </a:cubicBezTo>
                <a:cubicBezTo>
                  <a:pt x="6384183" y="1961351"/>
                  <a:pt x="6184807" y="1972334"/>
                  <a:pt x="5876821" y="1968007"/>
                </a:cubicBezTo>
                <a:cubicBezTo>
                  <a:pt x="5568835" y="1963680"/>
                  <a:pt x="5467900" y="1962655"/>
                  <a:pt x="5288478" y="1968007"/>
                </a:cubicBezTo>
                <a:cubicBezTo>
                  <a:pt x="5109056" y="1973359"/>
                  <a:pt x="4905676" y="1963164"/>
                  <a:pt x="4772851" y="1968007"/>
                </a:cubicBezTo>
                <a:cubicBezTo>
                  <a:pt x="4640026" y="1972850"/>
                  <a:pt x="4364124" y="1946197"/>
                  <a:pt x="4111792" y="1968007"/>
                </a:cubicBezTo>
                <a:cubicBezTo>
                  <a:pt x="3859460" y="1989817"/>
                  <a:pt x="3715849" y="1972356"/>
                  <a:pt x="3596165" y="1968007"/>
                </a:cubicBezTo>
                <a:cubicBezTo>
                  <a:pt x="3476481" y="1963658"/>
                  <a:pt x="3151778" y="1971387"/>
                  <a:pt x="2789672" y="1968007"/>
                </a:cubicBezTo>
                <a:cubicBezTo>
                  <a:pt x="2427566" y="1964627"/>
                  <a:pt x="2421655" y="1952732"/>
                  <a:pt x="2201329" y="1968007"/>
                </a:cubicBezTo>
                <a:cubicBezTo>
                  <a:pt x="1981003" y="1983282"/>
                  <a:pt x="1792969" y="1964482"/>
                  <a:pt x="1394836" y="1968007"/>
                </a:cubicBezTo>
                <a:cubicBezTo>
                  <a:pt x="996703" y="1971532"/>
                  <a:pt x="809044" y="1994020"/>
                  <a:pt x="588343" y="1968007"/>
                </a:cubicBezTo>
                <a:cubicBezTo>
                  <a:pt x="367642" y="1941994"/>
                  <a:pt x="277476" y="1954202"/>
                  <a:pt x="0" y="1968007"/>
                </a:cubicBezTo>
                <a:cubicBezTo>
                  <a:pt x="-15338" y="1693731"/>
                  <a:pt x="-31674" y="1522968"/>
                  <a:pt x="0" y="1312005"/>
                </a:cubicBezTo>
                <a:cubicBezTo>
                  <a:pt x="31674" y="1101042"/>
                  <a:pt x="-31065" y="867099"/>
                  <a:pt x="0" y="616642"/>
                </a:cubicBezTo>
                <a:cubicBezTo>
                  <a:pt x="31065" y="366185"/>
                  <a:pt x="4015" y="135126"/>
                  <a:pt x="0" y="0"/>
                </a:cubicBezTo>
                <a:close/>
              </a:path>
            </a:pathLst>
          </a:custGeom>
          <a:solidFill>
            <a:schemeClr val="accent5">
              <a:lumMod val="20000"/>
              <a:lumOff val="80000"/>
            </a:schemeClr>
          </a:solidFill>
          <a:ln w="9525">
            <a:solidFill>
              <a:schemeClr val="accent5">
                <a:lumMod val="40000"/>
                <a:lumOff val="60000"/>
              </a:schemeClr>
            </a:solidFill>
            <a:miter lim="800000"/>
            <a:headEnd/>
            <a:tailEnd/>
            <a:extLst>
              <a:ext uri="{C807C97D-BFC1-408E-A445-0C87EB9F89A2}">
                <ask:lineSketchStyleProps xmlns:ask="http://schemas.microsoft.com/office/drawing/2018/sketchyshapes" sd="3618615166">
                  <a:prstGeom prst="rect">
                    <a:avLst/>
                  </a:prstGeom>
                  <ask:type>
                    <ask:lineSketchFreehand/>
                  </ask:type>
                </ask:lineSketchStyleProps>
              </a:ext>
            </a:extLst>
          </a:ln>
          <a:effectLst>
            <a:outerShdw blurRad="50800" dist="38100" dir="5400000" algn="t" rotWithShape="0">
              <a:prstClr val="black">
                <a:alpha val="40000"/>
              </a:prstClr>
            </a:outerShdw>
          </a:effectLst>
        </p:spPr>
        <p:txBody>
          <a:bodyPr lIns="72000" tIns="36000" rIns="72000" bIns="36000" anchor="ctr"/>
          <a:lstStyle/>
          <a:p>
            <a:pPr algn="ctr" rtl="1">
              <a:buClr>
                <a:schemeClr val="accent5">
                  <a:lumMod val="75000"/>
                </a:schemeClr>
              </a:buClr>
              <a:buSzPct val="90000"/>
            </a:pPr>
            <a:r>
              <a:rPr lang="ar-LB" sz="5400" dirty="0">
                <a:solidFill>
                  <a:schemeClr val="tx1">
                    <a:lumMod val="65000"/>
                    <a:lumOff val="35000"/>
                  </a:schemeClr>
                </a:solidFill>
                <a:latin typeface="Adobe Arabic" panose="02040503050201090203" pitchFamily="18" charset="-78"/>
                <a:cs typeface="Adobe Arabic" panose="02040503050201090203" pitchFamily="18" charset="-78"/>
              </a:rPr>
              <a:t> الْمَجالُ: الْإِمْلاءُ</a:t>
            </a:r>
            <a:endParaRPr lang="en-US" sz="54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Tree>
    <p:custDataLst>
      <p:tags r:id="rId1"/>
    </p:custDataLst>
    <p:extLst>
      <p:ext uri="{BB962C8B-B14F-4D97-AF65-F5344CB8AC3E}">
        <p14:creationId xmlns:p14="http://schemas.microsoft.com/office/powerpoint/2010/main" val="22404739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ogo, icon&#10;&#10;Description automatically generated">
            <a:extLst>
              <a:ext uri="{FF2B5EF4-FFF2-40B4-BE49-F238E27FC236}">
                <a16:creationId xmlns:a16="http://schemas.microsoft.com/office/drawing/2014/main" id="{70AA3494-5169-4382-B9B0-4CC02986E68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58698" y="4692080"/>
            <a:ext cx="1533648" cy="1533648"/>
          </a:xfrm>
          <a:prstGeom prst="rect">
            <a:avLst/>
          </a:prstGeom>
        </p:spPr>
      </p:pic>
      <p:pic>
        <p:nvPicPr>
          <p:cNvPr id="9" name="Picture 8" descr="Icon&#10;&#10;Description automatically generated with medium confidence">
            <a:extLst>
              <a:ext uri="{FF2B5EF4-FFF2-40B4-BE49-F238E27FC236}">
                <a16:creationId xmlns:a16="http://schemas.microsoft.com/office/drawing/2014/main" id="{E2A2DEFF-341D-484A-84CE-2360802D06B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4000" y="4692080"/>
            <a:ext cx="1533649" cy="1533649"/>
          </a:xfrm>
          <a:prstGeom prst="rect">
            <a:avLst/>
          </a:prstGeom>
        </p:spPr>
      </p:pic>
      <p:pic>
        <p:nvPicPr>
          <p:cNvPr id="13" name="Picture 12" descr="Icon&#10;&#10;Description automatically generated">
            <a:extLst>
              <a:ext uri="{FF2B5EF4-FFF2-40B4-BE49-F238E27FC236}">
                <a16:creationId xmlns:a16="http://schemas.microsoft.com/office/drawing/2014/main" id="{39359589-294A-4E44-8654-D7359C88251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82232" y="4692080"/>
            <a:ext cx="1533650" cy="1533650"/>
          </a:xfrm>
          <a:prstGeom prst="rect">
            <a:avLst/>
          </a:prstGeom>
        </p:spPr>
      </p:pic>
      <p:pic>
        <p:nvPicPr>
          <p:cNvPr id="19" name="Picture 18" descr="Icon&#10;&#10;Description automatically generated">
            <a:extLst>
              <a:ext uri="{FF2B5EF4-FFF2-40B4-BE49-F238E27FC236}">
                <a16:creationId xmlns:a16="http://schemas.microsoft.com/office/drawing/2014/main" id="{AEE570D3-9D95-4140-8174-C57250F1892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370465" y="4692080"/>
            <a:ext cx="1533650" cy="1533650"/>
          </a:xfrm>
          <a:prstGeom prst="rect">
            <a:avLst/>
          </a:prstGeom>
        </p:spPr>
      </p:pic>
      <p:pic>
        <p:nvPicPr>
          <p:cNvPr id="22" name="Picture 21" descr="Icon&#10;&#10;Description automatically generated">
            <a:extLst>
              <a:ext uri="{FF2B5EF4-FFF2-40B4-BE49-F238E27FC236}">
                <a16:creationId xmlns:a16="http://schemas.microsoft.com/office/drawing/2014/main" id="{A305BE79-E45F-455F-8E71-315E4E6648B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46929" y="4692080"/>
            <a:ext cx="1533651" cy="1533651"/>
          </a:xfrm>
          <a:prstGeom prst="rect">
            <a:avLst/>
          </a:prstGeom>
        </p:spPr>
      </p:pic>
      <p:pic>
        <p:nvPicPr>
          <p:cNvPr id="4" name="Picture 3" descr="Icon&#10;&#10;Description automatically generated">
            <a:extLst>
              <a:ext uri="{FF2B5EF4-FFF2-40B4-BE49-F238E27FC236}">
                <a16:creationId xmlns:a16="http://schemas.microsoft.com/office/drawing/2014/main" id="{5BD6BCDE-FDFE-4737-BCB1-593A4DC24D97}"/>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335163" y="4692080"/>
            <a:ext cx="1533652" cy="1533652"/>
          </a:xfrm>
          <a:prstGeom prst="rect">
            <a:avLst/>
          </a:prstGeom>
        </p:spPr>
      </p:pic>
      <p:graphicFrame>
        <p:nvGraphicFramePr>
          <p:cNvPr id="31" name="Table 2">
            <a:extLst>
              <a:ext uri="{FF2B5EF4-FFF2-40B4-BE49-F238E27FC236}">
                <a16:creationId xmlns:a16="http://schemas.microsoft.com/office/drawing/2014/main" id="{AA615B52-D24F-46D2-840C-CA0FA5309850}"/>
              </a:ext>
            </a:extLst>
          </p:cNvPr>
          <p:cNvGraphicFramePr>
            <a:graphicFrameLocks noGrp="1"/>
          </p:cNvGraphicFramePr>
          <p:nvPr/>
        </p:nvGraphicFramePr>
        <p:xfrm>
          <a:off x="2615493" y="3644183"/>
          <a:ext cx="1097280" cy="707886"/>
        </p:xfrm>
        <a:graphic>
          <a:graphicData uri="http://schemas.openxmlformats.org/drawingml/2006/table">
            <a:tbl>
              <a:tblPr firstRow="1" bandRow="1">
                <a:tableStyleId>{5C22544A-7EE6-4342-B048-85BDC9FD1C3A}</a:tableStyleId>
              </a:tblPr>
              <a:tblGrid>
                <a:gridCol w="1097280">
                  <a:extLst>
                    <a:ext uri="{9D8B030D-6E8A-4147-A177-3AD203B41FA5}">
                      <a16:colId xmlns:a16="http://schemas.microsoft.com/office/drawing/2014/main" val="2951217429"/>
                    </a:ext>
                  </a:extLst>
                </a:gridCol>
              </a:tblGrid>
              <a:tr h="707886">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رَفْ</a:t>
                      </a:r>
                      <a:r>
                        <a:rPr lang="ar-LB" sz="3600" b="0" dirty="0">
                          <a:solidFill>
                            <a:srgbClr val="C00000"/>
                          </a:solidFill>
                          <a:latin typeface="Adobe Arabic" panose="02040503050201020203" pitchFamily="18" charset="-78"/>
                          <a:cs typeface="Adobe Arabic" panose="02040503050201020203" pitchFamily="18" charset="-78"/>
                        </a:rPr>
                        <a:t>شٌ</a:t>
                      </a:r>
                      <a:endParaRPr lang="en-US" sz="3600" b="0" dirty="0">
                        <a:solidFill>
                          <a:srgbClr val="C00000"/>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graphicFrame>
        <p:nvGraphicFramePr>
          <p:cNvPr id="33" name="Table 2">
            <a:extLst>
              <a:ext uri="{FF2B5EF4-FFF2-40B4-BE49-F238E27FC236}">
                <a16:creationId xmlns:a16="http://schemas.microsoft.com/office/drawing/2014/main" id="{DDCA0A2C-B5FB-4F74-BC65-0CA15F49FFEB}"/>
              </a:ext>
            </a:extLst>
          </p:cNvPr>
          <p:cNvGraphicFramePr>
            <a:graphicFrameLocks noGrp="1"/>
          </p:cNvGraphicFramePr>
          <p:nvPr/>
        </p:nvGraphicFramePr>
        <p:xfrm>
          <a:off x="10528631" y="3644183"/>
          <a:ext cx="1097280" cy="707886"/>
        </p:xfrm>
        <a:graphic>
          <a:graphicData uri="http://schemas.openxmlformats.org/drawingml/2006/table">
            <a:tbl>
              <a:tblPr firstRow="1" bandRow="1">
                <a:tableStyleId>{5C22544A-7EE6-4342-B048-85BDC9FD1C3A}</a:tableStyleId>
              </a:tblPr>
              <a:tblGrid>
                <a:gridCol w="1097280">
                  <a:extLst>
                    <a:ext uri="{9D8B030D-6E8A-4147-A177-3AD203B41FA5}">
                      <a16:colId xmlns:a16="http://schemas.microsoft.com/office/drawing/2014/main" val="2951217429"/>
                    </a:ext>
                  </a:extLst>
                </a:gridCol>
              </a:tblGrid>
              <a:tr h="707886">
                <a:tc>
                  <a:txBody>
                    <a:bodyPr/>
                    <a:lstStyle/>
                    <a:p>
                      <a:pPr algn="ctr" rtl="1"/>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لَيْ</a:t>
                      </a:r>
                      <a:r>
                        <a:rPr lang="ar-LB" sz="3600" b="0" dirty="0">
                          <a:solidFill>
                            <a:srgbClr val="C00000"/>
                          </a:solidFill>
                          <a:latin typeface="Adobe Arabic" panose="02040503050201020203" pitchFamily="18" charset="-78"/>
                          <a:cs typeface="Adobe Arabic" panose="02040503050201020203" pitchFamily="18" charset="-78"/>
                        </a:rPr>
                        <a:t>ثٌ</a:t>
                      </a:r>
                      <a:endParaRPr lang="en-US" sz="3600" b="0" dirty="0">
                        <a:solidFill>
                          <a:srgbClr val="C00000"/>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graphicFrame>
        <p:nvGraphicFramePr>
          <p:cNvPr id="34" name="Table 2">
            <a:extLst>
              <a:ext uri="{FF2B5EF4-FFF2-40B4-BE49-F238E27FC236}">
                <a16:creationId xmlns:a16="http://schemas.microsoft.com/office/drawing/2014/main" id="{33E589B8-6819-4600-B720-CAD59A039641}"/>
              </a:ext>
            </a:extLst>
          </p:cNvPr>
          <p:cNvGraphicFramePr>
            <a:graphicFrameLocks noGrp="1"/>
          </p:cNvGraphicFramePr>
          <p:nvPr/>
        </p:nvGraphicFramePr>
        <p:xfrm>
          <a:off x="8550345" y="3644341"/>
          <a:ext cx="1097280" cy="707570"/>
        </p:xfrm>
        <a:graphic>
          <a:graphicData uri="http://schemas.openxmlformats.org/drawingml/2006/table">
            <a:tbl>
              <a:tblPr firstRow="1" bandRow="1">
                <a:tableStyleId>{5C22544A-7EE6-4342-B048-85BDC9FD1C3A}</a:tableStyleId>
              </a:tblPr>
              <a:tblGrid>
                <a:gridCol w="1097280">
                  <a:extLst>
                    <a:ext uri="{9D8B030D-6E8A-4147-A177-3AD203B41FA5}">
                      <a16:colId xmlns:a16="http://schemas.microsoft.com/office/drawing/2014/main" val="2951217429"/>
                    </a:ext>
                  </a:extLst>
                </a:gridCol>
              </a:tblGrid>
              <a:tr h="707570">
                <a:tc>
                  <a:txBody>
                    <a:bodyPr/>
                    <a:lstStyle/>
                    <a:p>
                      <a:pPr algn="ct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تَلَوُّ</a:t>
                      </a:r>
                      <a:r>
                        <a:rPr lang="ar-LB" sz="3600" b="0" dirty="0">
                          <a:solidFill>
                            <a:srgbClr val="C00000"/>
                          </a:solidFill>
                          <a:latin typeface="Adobe Arabic" panose="02040503050201020203" pitchFamily="18" charset="-78"/>
                          <a:cs typeface="Adobe Arabic" panose="02040503050201020203" pitchFamily="18" charset="-78"/>
                        </a:rPr>
                        <a:t>ث</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a:t>
                      </a:r>
                      <a:endParaRPr lang="en-US"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graphicFrame>
        <p:nvGraphicFramePr>
          <p:cNvPr id="35" name="Table 2">
            <a:extLst>
              <a:ext uri="{FF2B5EF4-FFF2-40B4-BE49-F238E27FC236}">
                <a16:creationId xmlns:a16="http://schemas.microsoft.com/office/drawing/2014/main" id="{BCC8E2F5-62A4-4A70-BD12-313659E654FA}"/>
              </a:ext>
            </a:extLst>
          </p:cNvPr>
          <p:cNvGraphicFramePr>
            <a:graphicFrameLocks noGrp="1"/>
          </p:cNvGraphicFramePr>
          <p:nvPr/>
        </p:nvGraphicFramePr>
        <p:xfrm>
          <a:off x="637209" y="3644341"/>
          <a:ext cx="1097280" cy="707570"/>
        </p:xfrm>
        <a:graphic>
          <a:graphicData uri="http://schemas.openxmlformats.org/drawingml/2006/table">
            <a:tbl>
              <a:tblPr firstRow="1" bandRow="1">
                <a:tableStyleId>{5C22544A-7EE6-4342-B048-85BDC9FD1C3A}</a:tableStyleId>
              </a:tblPr>
              <a:tblGrid>
                <a:gridCol w="1097280">
                  <a:extLst>
                    <a:ext uri="{9D8B030D-6E8A-4147-A177-3AD203B41FA5}">
                      <a16:colId xmlns:a16="http://schemas.microsoft.com/office/drawing/2014/main" val="2951217429"/>
                    </a:ext>
                  </a:extLst>
                </a:gridCol>
              </a:tblGrid>
              <a:tr h="707570">
                <a:tc>
                  <a:txBody>
                    <a:bodyPr/>
                    <a:lstStyle/>
                    <a:p>
                      <a:pPr algn="ct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قُما</a:t>
                      </a:r>
                      <a:r>
                        <a:rPr lang="ar-LB" sz="3600" b="0" dirty="0">
                          <a:solidFill>
                            <a:srgbClr val="C00000"/>
                          </a:solidFill>
                          <a:latin typeface="Adobe Arabic" panose="02040503050201020203" pitchFamily="18" charset="-78"/>
                          <a:cs typeface="Adobe Arabic" panose="02040503050201020203" pitchFamily="18" charset="-78"/>
                        </a:rPr>
                        <a:t>شٌ</a:t>
                      </a:r>
                      <a:endParaRPr lang="en-US" sz="3600" b="0" dirty="0">
                        <a:solidFill>
                          <a:srgbClr val="C00000"/>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graphicFrame>
        <p:nvGraphicFramePr>
          <p:cNvPr id="36" name="Table 2">
            <a:extLst>
              <a:ext uri="{FF2B5EF4-FFF2-40B4-BE49-F238E27FC236}">
                <a16:creationId xmlns:a16="http://schemas.microsoft.com/office/drawing/2014/main" id="{5A058BA4-27C4-47D8-9E34-B6B151CC701E}"/>
              </a:ext>
            </a:extLst>
          </p:cNvPr>
          <p:cNvGraphicFramePr>
            <a:graphicFrameLocks noGrp="1"/>
          </p:cNvGraphicFramePr>
          <p:nvPr/>
        </p:nvGraphicFramePr>
        <p:xfrm>
          <a:off x="6572061" y="3644183"/>
          <a:ext cx="1097280" cy="707886"/>
        </p:xfrm>
        <a:graphic>
          <a:graphicData uri="http://schemas.openxmlformats.org/drawingml/2006/table">
            <a:tbl>
              <a:tblPr firstRow="1" bandRow="1">
                <a:tableStyleId>{5C22544A-7EE6-4342-B048-85BDC9FD1C3A}</a:tableStyleId>
              </a:tblPr>
              <a:tblGrid>
                <a:gridCol w="1097280">
                  <a:extLst>
                    <a:ext uri="{9D8B030D-6E8A-4147-A177-3AD203B41FA5}">
                      <a16:colId xmlns:a16="http://schemas.microsoft.com/office/drawing/2014/main" val="2951217429"/>
                    </a:ext>
                  </a:extLst>
                </a:gridCol>
              </a:tblGrid>
              <a:tr h="707886">
                <a:tc>
                  <a:txBody>
                    <a:bodyPr/>
                    <a:lstStyle/>
                    <a:p>
                      <a:pPr algn="ctr"/>
                      <a:r>
                        <a:rPr lang="ar-LB" sz="3600" b="0" kern="1200" dirty="0">
                          <a:solidFill>
                            <a:schemeClr val="tx1">
                              <a:lumMod val="65000"/>
                              <a:lumOff val="35000"/>
                            </a:schemeClr>
                          </a:solidFill>
                          <a:latin typeface="Adobe Arabic" panose="02040503050201020203" pitchFamily="18" charset="-78"/>
                          <a:cs typeface="Adobe Arabic" panose="02040503050201020203" pitchFamily="18" charset="-78"/>
                        </a:rPr>
                        <a:t>شَمْ</a:t>
                      </a:r>
                      <a:r>
                        <a:rPr lang="ar-LB" sz="3600" b="0" kern="1200" dirty="0">
                          <a:solidFill>
                            <a:srgbClr val="C00000"/>
                          </a:solidFill>
                          <a:latin typeface="Adobe Arabic" panose="02040503050201020203" pitchFamily="18" charset="-78"/>
                          <a:cs typeface="Adobe Arabic" panose="02040503050201020203" pitchFamily="18" charset="-78"/>
                        </a:rPr>
                        <a:t>سٌ</a:t>
                      </a:r>
                      <a:endParaRPr lang="en-US" sz="3600" b="0" dirty="0">
                        <a:solidFill>
                          <a:srgbClr val="C00000"/>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graphicFrame>
        <p:nvGraphicFramePr>
          <p:cNvPr id="37" name="Table 2">
            <a:extLst>
              <a:ext uri="{FF2B5EF4-FFF2-40B4-BE49-F238E27FC236}">
                <a16:creationId xmlns:a16="http://schemas.microsoft.com/office/drawing/2014/main" id="{65E1C36F-BEE3-4FE7-AD44-B873A0FFCC5D}"/>
              </a:ext>
            </a:extLst>
          </p:cNvPr>
          <p:cNvGraphicFramePr>
            <a:graphicFrameLocks noGrp="1"/>
          </p:cNvGraphicFramePr>
          <p:nvPr/>
        </p:nvGraphicFramePr>
        <p:xfrm>
          <a:off x="4593777" y="3644341"/>
          <a:ext cx="1097280" cy="707570"/>
        </p:xfrm>
        <a:graphic>
          <a:graphicData uri="http://schemas.openxmlformats.org/drawingml/2006/table">
            <a:tbl>
              <a:tblPr firstRow="1" bandRow="1">
                <a:tableStyleId>{5C22544A-7EE6-4342-B048-85BDC9FD1C3A}</a:tableStyleId>
              </a:tblPr>
              <a:tblGrid>
                <a:gridCol w="1097280">
                  <a:extLst>
                    <a:ext uri="{9D8B030D-6E8A-4147-A177-3AD203B41FA5}">
                      <a16:colId xmlns:a16="http://schemas.microsoft.com/office/drawing/2014/main" val="2951217429"/>
                    </a:ext>
                  </a:extLst>
                </a:gridCol>
              </a:tblGrid>
              <a:tr h="707570">
                <a:tc>
                  <a:txBody>
                    <a:bodyPr/>
                    <a:lstStyle/>
                    <a:p>
                      <a:pPr algn="ct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جَرَ</a:t>
                      </a:r>
                      <a:r>
                        <a:rPr lang="ar-LB" sz="3600" b="0" dirty="0">
                          <a:solidFill>
                            <a:srgbClr val="C00000"/>
                          </a:solidFill>
                          <a:latin typeface="Adobe Arabic" panose="02040503050201020203" pitchFamily="18" charset="-78"/>
                          <a:cs typeface="Adobe Arabic" panose="02040503050201020203" pitchFamily="18" charset="-78"/>
                        </a:rPr>
                        <a:t>س</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a:t>
                      </a:r>
                      <a:endParaRPr lang="en-US"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sp>
        <p:nvSpPr>
          <p:cNvPr id="38" name="Content Placeholder 1">
            <a:extLst>
              <a:ext uri="{FF2B5EF4-FFF2-40B4-BE49-F238E27FC236}">
                <a16:creationId xmlns:a16="http://schemas.microsoft.com/office/drawing/2014/main" id="{9F1F3785-8DFC-4250-B5B7-69D5FF65BBCD}"/>
              </a:ext>
            </a:extLst>
          </p:cNvPr>
          <p:cNvSpPr txBox="1">
            <a:spLocks/>
          </p:cNvSpPr>
          <p:nvPr/>
        </p:nvSpPr>
        <p:spPr>
          <a:xfrm>
            <a:off x="0" y="731520"/>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ar-LB" dirty="0">
                <a:latin typeface="Adobe Arabic" panose="02040503050201020203" pitchFamily="18" charset="-78"/>
                <a:cs typeface="Adobe Arabic" panose="02040503050201020203" pitchFamily="18" charset="-78"/>
              </a:rPr>
              <a:t>لِنَتَعَلَّمْ مَعًا</a:t>
            </a:r>
          </a:p>
        </p:txBody>
      </p:sp>
      <p:sp>
        <p:nvSpPr>
          <p:cNvPr id="39" name="Content Placeholder 2">
            <a:extLst>
              <a:ext uri="{FF2B5EF4-FFF2-40B4-BE49-F238E27FC236}">
                <a16:creationId xmlns:a16="http://schemas.microsoft.com/office/drawing/2014/main" id="{E37526D9-F5BA-457B-B441-1DCFBE7650B4}"/>
              </a:ext>
            </a:extLst>
          </p:cNvPr>
          <p:cNvSpPr txBox="1">
            <a:spLocks/>
          </p:cNvSpPr>
          <p:nvPr/>
        </p:nvSpPr>
        <p:spPr>
          <a:xfrm>
            <a:off x="0" y="1371600"/>
            <a:ext cx="12192000" cy="640080"/>
          </a:xfrm>
          <a:prstGeom prst="rect">
            <a:avLst/>
          </a:prstGeom>
          <a:solidFill>
            <a:srgbClr val="658DCD">
              <a:alpha val="50196"/>
            </a:srgbClr>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ar-LB" dirty="0">
                <a:solidFill>
                  <a:sysClr val="windowText" lastClr="000000">
                    <a:lumMod val="65000"/>
                    <a:lumOff val="35000"/>
                  </a:sysClr>
                </a:solidFill>
                <a:latin typeface="Adobe Arabic" panose="02040503050201020203" pitchFamily="18" charset="-78"/>
                <a:cs typeface="Adobe Arabic" panose="02040503050201020203" pitchFamily="18" charset="-78"/>
              </a:rPr>
              <a:t>كِتابَةُ الْحُروفِ «ث» وَ«س» وَ«ش»  في آخِرِ الْكَلِمَةِ. </a:t>
            </a:r>
          </a:p>
        </p:txBody>
      </p:sp>
      <p:sp>
        <p:nvSpPr>
          <p:cNvPr id="40" name="Rounded Rectangle 4">
            <a:extLst>
              <a:ext uri="{FF2B5EF4-FFF2-40B4-BE49-F238E27FC236}">
                <a16:creationId xmlns:a16="http://schemas.microsoft.com/office/drawing/2014/main" id="{82C16C47-E123-4AF7-B226-386653230DB8}"/>
              </a:ext>
            </a:extLst>
          </p:cNvPr>
          <p:cNvSpPr txBox="1"/>
          <p:nvPr/>
        </p:nvSpPr>
        <p:spPr>
          <a:xfrm>
            <a:off x="6406229" y="2528219"/>
            <a:ext cx="1371600" cy="914400"/>
          </a:xfrm>
          <a:prstGeom prst="rect">
            <a:avLst/>
          </a:prstGeom>
          <a:solidFill>
            <a:srgbClr val="ED7D31">
              <a:lumMod val="20000"/>
              <a:lumOff val="80000"/>
            </a:srgbClr>
          </a:solidFill>
          <a:ln>
            <a:noFill/>
          </a:ln>
          <a:effectLst/>
        </p:spPr>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dirty="0">
                <a:solidFill>
                  <a:srgbClr val="C00000"/>
                </a:solidFill>
                <a:cs typeface="Adobe Arabic" panose="02040503050201020203" pitchFamily="18" charset="-78"/>
              </a:rPr>
              <a:t>ـس</a:t>
            </a:r>
          </a:p>
        </p:txBody>
      </p:sp>
      <p:sp>
        <p:nvSpPr>
          <p:cNvPr id="41" name="Rounded Rectangle 4">
            <a:extLst>
              <a:ext uri="{FF2B5EF4-FFF2-40B4-BE49-F238E27FC236}">
                <a16:creationId xmlns:a16="http://schemas.microsoft.com/office/drawing/2014/main" id="{82C16C47-E123-4AF7-B226-386653230DB8}"/>
              </a:ext>
            </a:extLst>
          </p:cNvPr>
          <p:cNvSpPr txBox="1"/>
          <p:nvPr/>
        </p:nvSpPr>
        <p:spPr>
          <a:xfrm>
            <a:off x="10363313" y="2528219"/>
            <a:ext cx="1371600" cy="914400"/>
          </a:xfrm>
          <a:prstGeom prst="rect">
            <a:avLst/>
          </a:prstGeom>
          <a:solidFill>
            <a:srgbClr val="ED7D31">
              <a:lumMod val="20000"/>
              <a:lumOff val="80000"/>
            </a:srgbClr>
          </a:solidFill>
          <a:ln>
            <a:noFill/>
          </a:ln>
          <a:effectLst/>
        </p:spPr>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dirty="0">
                <a:solidFill>
                  <a:srgbClr val="C00000"/>
                </a:solidFill>
                <a:cs typeface="Adobe Arabic" panose="02040503050201020203" pitchFamily="18" charset="-78"/>
              </a:rPr>
              <a:t>ـث</a:t>
            </a:r>
          </a:p>
        </p:txBody>
      </p:sp>
      <p:sp>
        <p:nvSpPr>
          <p:cNvPr id="42" name="Rounded Rectangle 4">
            <a:extLst>
              <a:ext uri="{FF2B5EF4-FFF2-40B4-BE49-F238E27FC236}">
                <a16:creationId xmlns:a16="http://schemas.microsoft.com/office/drawing/2014/main" id="{82C16C47-E123-4AF7-B226-386653230DB8}"/>
              </a:ext>
            </a:extLst>
          </p:cNvPr>
          <p:cNvSpPr txBox="1"/>
          <p:nvPr/>
        </p:nvSpPr>
        <p:spPr>
          <a:xfrm>
            <a:off x="2449143" y="2528219"/>
            <a:ext cx="1371600" cy="914400"/>
          </a:xfrm>
          <a:prstGeom prst="rect">
            <a:avLst/>
          </a:prstGeom>
          <a:solidFill>
            <a:srgbClr val="ED7D31">
              <a:lumMod val="20000"/>
              <a:lumOff val="80000"/>
            </a:srgbClr>
          </a:solidFill>
          <a:ln>
            <a:noFill/>
          </a:ln>
          <a:effectLst/>
        </p:spPr>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dirty="0">
                <a:solidFill>
                  <a:srgbClr val="C00000"/>
                </a:solidFill>
                <a:cs typeface="Adobe Arabic" panose="02040503050201020203" pitchFamily="18" charset="-78"/>
              </a:rPr>
              <a:t>ـش</a:t>
            </a:r>
          </a:p>
        </p:txBody>
      </p:sp>
      <p:sp>
        <p:nvSpPr>
          <p:cNvPr id="43" name="Rounded Rectangle 4">
            <a:extLst>
              <a:ext uri="{FF2B5EF4-FFF2-40B4-BE49-F238E27FC236}">
                <a16:creationId xmlns:a16="http://schemas.microsoft.com/office/drawing/2014/main" id="{82C16C47-E123-4AF7-B226-386653230DB8}"/>
              </a:ext>
            </a:extLst>
          </p:cNvPr>
          <p:cNvSpPr txBox="1"/>
          <p:nvPr/>
        </p:nvSpPr>
        <p:spPr>
          <a:xfrm>
            <a:off x="8384772" y="2528219"/>
            <a:ext cx="1371600" cy="914400"/>
          </a:xfrm>
          <a:prstGeom prst="rect">
            <a:avLst/>
          </a:prstGeom>
          <a:solidFill>
            <a:srgbClr val="ED7D31">
              <a:lumMod val="20000"/>
              <a:lumOff val="80000"/>
            </a:srgbClr>
          </a:solidFill>
          <a:ln>
            <a:noFill/>
          </a:ln>
          <a:effectLst/>
        </p:spPr>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dirty="0">
                <a:solidFill>
                  <a:srgbClr val="C00000"/>
                </a:solidFill>
                <a:cs typeface="Adobe Arabic" panose="02040503050201020203" pitchFamily="18" charset="-78"/>
              </a:rPr>
              <a:t>ث</a:t>
            </a:r>
          </a:p>
        </p:txBody>
      </p:sp>
      <p:sp>
        <p:nvSpPr>
          <p:cNvPr id="44" name="Rounded Rectangle 4">
            <a:extLst>
              <a:ext uri="{FF2B5EF4-FFF2-40B4-BE49-F238E27FC236}">
                <a16:creationId xmlns:a16="http://schemas.microsoft.com/office/drawing/2014/main" id="{82C16C47-E123-4AF7-B226-386653230DB8}"/>
              </a:ext>
            </a:extLst>
          </p:cNvPr>
          <p:cNvSpPr txBox="1"/>
          <p:nvPr/>
        </p:nvSpPr>
        <p:spPr>
          <a:xfrm>
            <a:off x="4427686" y="2528219"/>
            <a:ext cx="1371600" cy="914400"/>
          </a:xfrm>
          <a:prstGeom prst="rect">
            <a:avLst/>
          </a:prstGeom>
          <a:solidFill>
            <a:srgbClr val="ED7D31">
              <a:lumMod val="20000"/>
              <a:lumOff val="80000"/>
            </a:srgbClr>
          </a:solidFill>
          <a:ln>
            <a:noFill/>
          </a:ln>
          <a:effectLst/>
        </p:spPr>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dirty="0">
                <a:solidFill>
                  <a:srgbClr val="C00000"/>
                </a:solidFill>
                <a:cs typeface="Adobe Arabic" panose="02040503050201020203" pitchFamily="18" charset="-78"/>
              </a:rPr>
              <a:t>س</a:t>
            </a:r>
          </a:p>
        </p:txBody>
      </p:sp>
      <p:sp>
        <p:nvSpPr>
          <p:cNvPr id="45" name="Rounded Rectangle 4">
            <a:extLst>
              <a:ext uri="{FF2B5EF4-FFF2-40B4-BE49-F238E27FC236}">
                <a16:creationId xmlns:a16="http://schemas.microsoft.com/office/drawing/2014/main" id="{82C16C47-E123-4AF7-B226-386653230DB8}"/>
              </a:ext>
            </a:extLst>
          </p:cNvPr>
          <p:cNvSpPr txBox="1"/>
          <p:nvPr/>
        </p:nvSpPr>
        <p:spPr>
          <a:xfrm>
            <a:off x="470600" y="2528219"/>
            <a:ext cx="1371600" cy="914400"/>
          </a:xfrm>
          <a:prstGeom prst="rect">
            <a:avLst/>
          </a:prstGeom>
          <a:solidFill>
            <a:srgbClr val="ED7D31">
              <a:lumMod val="20000"/>
              <a:lumOff val="80000"/>
            </a:srgbClr>
          </a:solidFill>
          <a:ln>
            <a:noFill/>
          </a:ln>
          <a:effectLst/>
        </p:spPr>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dirty="0">
                <a:solidFill>
                  <a:srgbClr val="C00000"/>
                </a:solidFill>
                <a:cs typeface="Adobe Arabic" panose="02040503050201020203" pitchFamily="18" charset="-78"/>
              </a:rPr>
              <a:t>ش</a:t>
            </a:r>
          </a:p>
        </p:txBody>
      </p:sp>
    </p:spTree>
    <p:custDataLst>
      <p:tags r:id="rId1"/>
    </p:custDataLst>
    <p:extLst>
      <p:ext uri="{BB962C8B-B14F-4D97-AF65-F5344CB8AC3E}">
        <p14:creationId xmlns:p14="http://schemas.microsoft.com/office/powerpoint/2010/main" val="2186626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500"/>
                                        <p:tgtEl>
                                          <p:spTgt spid="4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par>
                                <p:cTn id="19" presetID="10" presetClass="entr" presetSubtype="0" fill="hold" nodeType="with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fade">
                                      <p:cBhvr>
                                        <p:cTn id="24" dur="500"/>
                                        <p:tgtEl>
                                          <p:spTgt spid="4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par>
                                <p:cTn id="30" presetID="10" presetClass="entr" presetSubtype="0" fill="hold" nodeType="with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fade">
                                      <p:cBhvr>
                                        <p:cTn id="32" dur="500"/>
                                        <p:tgtEl>
                                          <p:spTgt spid="3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par>
                                <p:cTn id="41" presetID="10" presetClass="entr" presetSubtype="0" fill="hold"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fade">
                                      <p:cBhvr>
                                        <p:cTn id="46" dur="500"/>
                                        <p:tgtEl>
                                          <p:spTgt spid="44"/>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500"/>
                                        <p:tgtEl>
                                          <p:spTgt spid="13"/>
                                        </p:tgtEl>
                                      </p:cBhvr>
                                    </p:animEffect>
                                  </p:childTnLst>
                                </p:cTn>
                              </p:par>
                              <p:par>
                                <p:cTn id="52" presetID="10" presetClass="entr" presetSubtype="0" fill="hold" nodeType="with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500"/>
                                        <p:tgtEl>
                                          <p:spTgt spid="31"/>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500"/>
                                        <p:tgtEl>
                                          <p:spTgt spid="42"/>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fade">
                                      <p:cBhvr>
                                        <p:cTn id="62" dur="500"/>
                                        <p:tgtEl>
                                          <p:spTgt spid="9"/>
                                        </p:tgtEl>
                                      </p:cBhvr>
                                    </p:animEffect>
                                  </p:childTnLst>
                                </p:cTn>
                              </p:par>
                              <p:par>
                                <p:cTn id="63" presetID="10" presetClass="entr" presetSubtype="0" fill="hold"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fade">
                                      <p:cBhvr>
                                        <p:cTn id="65" dur="500"/>
                                        <p:tgtEl>
                                          <p:spTgt spid="3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fade">
                                      <p:cBhvr>
                                        <p:cTn id="6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3" grpId="0" animBg="1"/>
      <p:bldP spid="44" grpId="0" animBg="1"/>
      <p:bldP spid="4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 icon&#10;&#10;Description automatically generated">
            <a:extLst>
              <a:ext uri="{FF2B5EF4-FFF2-40B4-BE49-F238E27FC236}">
                <a16:creationId xmlns:a16="http://schemas.microsoft.com/office/drawing/2014/main" id="{2B51BE05-155B-44D4-B41A-B30C0403CE0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35848" y="3880160"/>
            <a:ext cx="2646085" cy="2646085"/>
          </a:xfrm>
          <a:prstGeom prst="rect">
            <a:avLst/>
          </a:prstGeom>
        </p:spPr>
      </p:pic>
      <p:pic>
        <p:nvPicPr>
          <p:cNvPr id="8" name="Picture 7" descr="Icon&#10;&#10;Description automatically generated">
            <a:extLst>
              <a:ext uri="{FF2B5EF4-FFF2-40B4-BE49-F238E27FC236}">
                <a16:creationId xmlns:a16="http://schemas.microsoft.com/office/drawing/2014/main" id="{0FD59E29-7484-46B5-80DD-53F739C7CA1B}"/>
              </a:ext>
            </a:extLst>
          </p:cNvPr>
          <p:cNvPicPr>
            <a:picLocks noChangeAspect="1"/>
          </p:cNvPicPr>
          <p:nvPr/>
        </p:nvPicPr>
        <p:blipFill>
          <a:blip r:embed="rId5" cstate="print">
            <a:extLst>
              <a:ext uri="{BEBA8EAE-BF5A-486C-A8C5-ECC9F3942E4B}">
                <a14:imgProps xmlns:a14="http://schemas.microsoft.com/office/drawing/2010/main">
                  <a14:imgLayer r:embed="rId6">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4772957" y="3880160"/>
            <a:ext cx="2646085" cy="2646085"/>
          </a:xfrm>
          <a:prstGeom prst="rect">
            <a:avLst/>
          </a:prstGeom>
        </p:spPr>
      </p:pic>
      <p:sp>
        <p:nvSpPr>
          <p:cNvPr id="17" name="Content Placeholder 1">
            <a:extLst>
              <a:ext uri="{FF2B5EF4-FFF2-40B4-BE49-F238E27FC236}">
                <a16:creationId xmlns:a16="http://schemas.microsoft.com/office/drawing/2014/main" id="{9F1F3785-8DFC-4250-B5B7-69D5FF65BBCD}"/>
              </a:ext>
            </a:extLst>
          </p:cNvPr>
          <p:cNvSpPr txBox="1">
            <a:spLocks/>
          </p:cNvSpPr>
          <p:nvPr/>
        </p:nvSpPr>
        <p:spPr>
          <a:xfrm>
            <a:off x="0" y="727448"/>
            <a:ext cx="12192000" cy="640080"/>
          </a:xfrm>
          <a:prstGeom prst="rect">
            <a:avLst/>
          </a:prstGeom>
          <a:solidFill>
            <a:srgbClr val="658DCD"/>
          </a:solidFill>
          <a:ln>
            <a:noFill/>
          </a:ln>
        </p:spPr>
        <p:txBody>
          <a:bodyPr vert="horz" lIns="0" tIns="0" rIns="640080" bIns="0" rtlCol="0" anchor="ctr" anchorCtr="0">
            <a:noAutofit/>
          </a:bodyPr>
          <a:lstStyle>
            <a:defPPr>
              <a:defRPr lang="en-US"/>
            </a:defPPr>
            <a:lvl1pPr lvl="0" indent="0" algn="r" rtl="1">
              <a:lnSpc>
                <a:spcPct val="100000"/>
              </a:lnSpc>
              <a:spcBef>
                <a:spcPts val="0"/>
              </a:spcBef>
              <a:buFont typeface="Arial" panose="020B0604020202020204" pitchFamily="34" charset="0"/>
              <a:buNone/>
              <a:defRPr sz="3600" b="1">
                <a:solidFill>
                  <a:sysClr val="window" lastClr="FFFFFF"/>
                </a:solidFill>
                <a:latin typeface="Adobe Arabic" panose="02040503050201020203" pitchFamily="18" charset="-78"/>
                <a:cs typeface="Adobe Arabic" panose="0204050305020102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ar-LB" dirty="0"/>
              <a:t>لِنَعْمَلْ مَعًا</a:t>
            </a:r>
          </a:p>
        </p:txBody>
      </p:sp>
      <p:sp>
        <p:nvSpPr>
          <p:cNvPr id="33" name="Rounded Rectangle 4">
            <a:extLst>
              <a:ext uri="{FF2B5EF4-FFF2-40B4-BE49-F238E27FC236}">
                <a16:creationId xmlns:a16="http://schemas.microsoft.com/office/drawing/2014/main" id="{665BF8A1-466C-4A8F-AF86-EA87996B7328}"/>
              </a:ext>
            </a:extLst>
          </p:cNvPr>
          <p:cNvSpPr txBox="1"/>
          <p:nvPr/>
        </p:nvSpPr>
        <p:spPr>
          <a:xfrm>
            <a:off x="8525776"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kumimoji="0" lang="ar-LB"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ـث</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4" name="Rounded Rectangle 4">
            <a:extLst>
              <a:ext uri="{FF2B5EF4-FFF2-40B4-BE49-F238E27FC236}">
                <a16:creationId xmlns:a16="http://schemas.microsoft.com/office/drawing/2014/main" id="{5EFC464C-CD81-4817-AA5D-8A514BAE376F}"/>
              </a:ext>
            </a:extLst>
          </p:cNvPr>
          <p:cNvSpPr txBox="1"/>
          <p:nvPr/>
        </p:nvSpPr>
        <p:spPr>
          <a:xfrm>
            <a:off x="9601691"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kumimoji="0" lang="ar-LB"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ـثـ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5" name="Rounded Rectangle 4">
            <a:extLst>
              <a:ext uri="{FF2B5EF4-FFF2-40B4-BE49-F238E27FC236}">
                <a16:creationId xmlns:a16="http://schemas.microsoft.com/office/drawing/2014/main" id="{FC182DC7-A879-48BF-9988-9555248111AE}"/>
              </a:ext>
            </a:extLst>
          </p:cNvPr>
          <p:cNvSpPr txBox="1"/>
          <p:nvPr/>
        </p:nvSpPr>
        <p:spPr>
          <a:xfrm>
            <a:off x="10677605"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ثـ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6" name="Rounded Rectangle 4">
            <a:extLst>
              <a:ext uri="{FF2B5EF4-FFF2-40B4-BE49-F238E27FC236}">
                <a16:creationId xmlns:a16="http://schemas.microsoft.com/office/drawing/2014/main" id="{1C84C318-ED73-4E13-94E2-AAAA8C68AC93}"/>
              </a:ext>
            </a:extLst>
          </p:cNvPr>
          <p:cNvSpPr txBox="1"/>
          <p:nvPr/>
        </p:nvSpPr>
        <p:spPr>
          <a:xfrm>
            <a:off x="9184089" y="2935635"/>
            <a:ext cx="1828800" cy="731520"/>
          </a:xfrm>
          <a:prstGeom prst="rect">
            <a:avLst/>
          </a:prstGeom>
          <a:noFill/>
          <a:ln w="3175">
            <a:solidFill>
              <a:sysClr val="window" lastClr="FFFFFF">
                <a:lumMod val="65000"/>
              </a:sysClr>
            </a:solid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r>
              <a:rPr lang="ar-LB" sz="4000" kern="0" dirty="0">
                <a:solidFill>
                  <a:prstClr val="black">
                    <a:lumMod val="65000"/>
                    <a:lumOff val="35000"/>
                  </a:prstClr>
                </a:solidFill>
              </a:rPr>
              <a:t>...ـعْلَبٌ</a:t>
            </a:r>
          </a:p>
        </p:txBody>
      </p:sp>
      <p:sp>
        <p:nvSpPr>
          <p:cNvPr id="37" name="Rounded Rectangle 4">
            <a:extLst>
              <a:ext uri="{FF2B5EF4-FFF2-40B4-BE49-F238E27FC236}">
                <a16:creationId xmlns:a16="http://schemas.microsoft.com/office/drawing/2014/main" id="{138CE65C-D1B4-4987-83F6-53391FD07C5E}"/>
              </a:ext>
            </a:extLst>
          </p:cNvPr>
          <p:cNvSpPr txBox="1"/>
          <p:nvPr/>
        </p:nvSpPr>
        <p:spPr>
          <a:xfrm>
            <a:off x="9994505" y="2942199"/>
            <a:ext cx="914400" cy="731520"/>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kern="0" dirty="0"/>
              <a:t>ثَـ</a:t>
            </a:r>
            <a:endParaRPr kumimoji="0" lang="en-US"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endParaRPr>
          </a:p>
        </p:txBody>
      </p:sp>
      <p:sp>
        <p:nvSpPr>
          <p:cNvPr id="38" name="Rounded Rectangle 4">
            <a:extLst>
              <a:ext uri="{FF2B5EF4-FFF2-40B4-BE49-F238E27FC236}">
                <a16:creationId xmlns:a16="http://schemas.microsoft.com/office/drawing/2014/main" id="{665BF8A1-466C-4A8F-AF86-EA87996B7328}"/>
              </a:ext>
            </a:extLst>
          </p:cNvPr>
          <p:cNvSpPr txBox="1"/>
          <p:nvPr/>
        </p:nvSpPr>
        <p:spPr>
          <a:xfrm>
            <a:off x="4604977"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س</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9" name="Rounded Rectangle 4">
            <a:extLst>
              <a:ext uri="{FF2B5EF4-FFF2-40B4-BE49-F238E27FC236}">
                <a16:creationId xmlns:a16="http://schemas.microsoft.com/office/drawing/2014/main" id="{5EFC464C-CD81-4817-AA5D-8A514BAE376F}"/>
              </a:ext>
            </a:extLst>
          </p:cNvPr>
          <p:cNvSpPr txBox="1"/>
          <p:nvPr/>
        </p:nvSpPr>
        <p:spPr>
          <a:xfrm>
            <a:off x="5680892"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noProof="0" dirty="0">
                <a:solidFill>
                  <a:prstClr val="black">
                    <a:lumMod val="65000"/>
                    <a:lumOff val="35000"/>
                  </a:prstClr>
                </a:solidFill>
              </a:rPr>
              <a:t>ـسـ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40" name="Rounded Rectangle 4">
            <a:extLst>
              <a:ext uri="{FF2B5EF4-FFF2-40B4-BE49-F238E27FC236}">
                <a16:creationId xmlns:a16="http://schemas.microsoft.com/office/drawing/2014/main" id="{FC182DC7-A879-48BF-9988-9555248111AE}"/>
              </a:ext>
            </a:extLst>
          </p:cNvPr>
          <p:cNvSpPr txBox="1"/>
          <p:nvPr/>
        </p:nvSpPr>
        <p:spPr>
          <a:xfrm>
            <a:off x="6756806"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سـ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41" name="Rounded Rectangle 4">
            <a:extLst>
              <a:ext uri="{FF2B5EF4-FFF2-40B4-BE49-F238E27FC236}">
                <a16:creationId xmlns:a16="http://schemas.microsoft.com/office/drawing/2014/main" id="{1C84C318-ED73-4E13-94E2-AAAA8C68AC93}"/>
              </a:ext>
            </a:extLst>
          </p:cNvPr>
          <p:cNvSpPr txBox="1"/>
          <p:nvPr/>
        </p:nvSpPr>
        <p:spPr>
          <a:xfrm>
            <a:off x="5228374" y="2935635"/>
            <a:ext cx="1828800" cy="731520"/>
          </a:xfrm>
          <a:prstGeom prst="rect">
            <a:avLst/>
          </a:prstGeom>
          <a:noFill/>
          <a:ln w="3175">
            <a:solidFill>
              <a:sysClr val="window" lastClr="FFFFFF">
                <a:lumMod val="65000"/>
              </a:sysClr>
            </a:solid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r>
              <a:rPr lang="ar-LB" sz="4000" kern="0" dirty="0">
                <a:solidFill>
                  <a:prstClr val="black">
                    <a:lumMod val="65000"/>
                    <a:lumOff val="35000"/>
                  </a:prstClr>
                </a:solidFill>
              </a:rPr>
              <a:t>...ـماء</a:t>
            </a:r>
          </a:p>
        </p:txBody>
      </p:sp>
      <p:sp>
        <p:nvSpPr>
          <p:cNvPr id="42" name="Rounded Rectangle 4">
            <a:extLst>
              <a:ext uri="{FF2B5EF4-FFF2-40B4-BE49-F238E27FC236}">
                <a16:creationId xmlns:a16="http://schemas.microsoft.com/office/drawing/2014/main" id="{138CE65C-D1B4-4987-83F6-53391FD07C5E}"/>
              </a:ext>
            </a:extLst>
          </p:cNvPr>
          <p:cNvSpPr txBox="1"/>
          <p:nvPr/>
        </p:nvSpPr>
        <p:spPr>
          <a:xfrm>
            <a:off x="5987400" y="2942199"/>
            <a:ext cx="914400" cy="731520"/>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kumimoji="0" lang="ar-LB"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rPr>
              <a:t>سَـ</a:t>
            </a:r>
            <a:endParaRPr kumimoji="0" lang="en-US"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endParaRPr>
          </a:p>
        </p:txBody>
      </p:sp>
      <p:sp>
        <p:nvSpPr>
          <p:cNvPr id="43" name="Rounded Rectangle 4">
            <a:extLst>
              <a:ext uri="{FF2B5EF4-FFF2-40B4-BE49-F238E27FC236}">
                <a16:creationId xmlns:a16="http://schemas.microsoft.com/office/drawing/2014/main" id="{665BF8A1-466C-4A8F-AF86-EA87996B7328}"/>
              </a:ext>
            </a:extLst>
          </p:cNvPr>
          <p:cNvSpPr txBox="1"/>
          <p:nvPr/>
        </p:nvSpPr>
        <p:spPr>
          <a:xfrm>
            <a:off x="614346"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ش</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44" name="Rounded Rectangle 4">
            <a:extLst>
              <a:ext uri="{FF2B5EF4-FFF2-40B4-BE49-F238E27FC236}">
                <a16:creationId xmlns:a16="http://schemas.microsoft.com/office/drawing/2014/main" id="{5EFC464C-CD81-4817-AA5D-8A514BAE376F}"/>
              </a:ext>
            </a:extLst>
          </p:cNvPr>
          <p:cNvSpPr txBox="1"/>
          <p:nvPr/>
        </p:nvSpPr>
        <p:spPr>
          <a:xfrm>
            <a:off x="1690261"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kumimoji="0" lang="ar-LB"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ـشـ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45" name="Rounded Rectangle 4">
            <a:extLst>
              <a:ext uri="{FF2B5EF4-FFF2-40B4-BE49-F238E27FC236}">
                <a16:creationId xmlns:a16="http://schemas.microsoft.com/office/drawing/2014/main" id="{FC182DC7-A879-48BF-9988-9555248111AE}"/>
              </a:ext>
            </a:extLst>
          </p:cNvPr>
          <p:cNvSpPr txBox="1"/>
          <p:nvPr/>
        </p:nvSpPr>
        <p:spPr>
          <a:xfrm>
            <a:off x="2766175"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شـ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46" name="Rounded Rectangle 4">
            <a:extLst>
              <a:ext uri="{FF2B5EF4-FFF2-40B4-BE49-F238E27FC236}">
                <a16:creationId xmlns:a16="http://schemas.microsoft.com/office/drawing/2014/main" id="{1C84C318-ED73-4E13-94E2-AAAA8C68AC93}"/>
              </a:ext>
            </a:extLst>
          </p:cNvPr>
          <p:cNvSpPr txBox="1"/>
          <p:nvPr/>
        </p:nvSpPr>
        <p:spPr>
          <a:xfrm>
            <a:off x="1272659" y="2935635"/>
            <a:ext cx="1828800" cy="731520"/>
          </a:xfrm>
          <a:prstGeom prst="rect">
            <a:avLst/>
          </a:prstGeom>
          <a:noFill/>
          <a:ln w="3175">
            <a:solidFill>
              <a:sysClr val="window" lastClr="FFFFFF">
                <a:lumMod val="65000"/>
              </a:sysClr>
            </a:solid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rtl="0"/>
            <a:r>
              <a:rPr lang="ar-LB" sz="4000" kern="0" dirty="0">
                <a:solidFill>
                  <a:prstClr val="black">
                    <a:lumMod val="65000"/>
                    <a:lumOff val="35000"/>
                  </a:prstClr>
                </a:solidFill>
              </a:rPr>
              <a:t>...ـوْكَةٌ</a:t>
            </a:r>
          </a:p>
        </p:txBody>
      </p:sp>
      <p:sp>
        <p:nvSpPr>
          <p:cNvPr id="47" name="Rounded Rectangle 4">
            <a:extLst>
              <a:ext uri="{FF2B5EF4-FFF2-40B4-BE49-F238E27FC236}">
                <a16:creationId xmlns:a16="http://schemas.microsoft.com/office/drawing/2014/main" id="{138CE65C-D1B4-4987-83F6-53391FD07C5E}"/>
              </a:ext>
            </a:extLst>
          </p:cNvPr>
          <p:cNvSpPr txBox="1"/>
          <p:nvPr/>
        </p:nvSpPr>
        <p:spPr>
          <a:xfrm>
            <a:off x="2066217" y="2942199"/>
            <a:ext cx="914400" cy="731520"/>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kumimoji="0" lang="ar-LB"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rPr>
              <a:t>شـَ</a:t>
            </a:r>
            <a:endParaRPr kumimoji="0" lang="en-US"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endParaRPr>
          </a:p>
        </p:txBody>
      </p:sp>
      <p:grpSp>
        <p:nvGrpSpPr>
          <p:cNvPr id="5" name="Group 4"/>
          <p:cNvGrpSpPr/>
          <p:nvPr/>
        </p:nvGrpSpPr>
        <p:grpSpPr>
          <a:xfrm>
            <a:off x="978740" y="4109607"/>
            <a:ext cx="2416638" cy="2416638"/>
            <a:chOff x="978740" y="4109607"/>
            <a:chExt cx="2416638" cy="2416638"/>
          </a:xfrm>
        </p:grpSpPr>
        <p:sp>
          <p:nvSpPr>
            <p:cNvPr id="3" name="Oval 2"/>
            <p:cNvSpPr/>
            <p:nvPr/>
          </p:nvSpPr>
          <p:spPr>
            <a:xfrm>
              <a:off x="978740" y="4109607"/>
              <a:ext cx="2416638" cy="2416638"/>
            </a:xfrm>
            <a:prstGeom prst="ellipse">
              <a:avLst/>
            </a:prstGeom>
            <a:solidFill>
              <a:srgbClr val="F0CC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362474" y="4517479"/>
              <a:ext cx="1692714" cy="1621303"/>
            </a:xfrm>
            <a:prstGeom prst="rect">
              <a:avLst/>
            </a:prstGeom>
          </p:spPr>
        </p:pic>
      </p:grpSp>
    </p:spTree>
    <p:custDataLst>
      <p:tags r:id="rId1"/>
    </p:custDataLst>
    <p:extLst>
      <p:ext uri="{BB962C8B-B14F-4D97-AF65-F5344CB8AC3E}">
        <p14:creationId xmlns:p14="http://schemas.microsoft.com/office/powerpoint/2010/main" val="752527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7"/>
                                        </p:tgtEl>
                                        <p:attrNameLst>
                                          <p:attrName>style.visibility</p:attrName>
                                        </p:attrNameLst>
                                      </p:cBhvr>
                                      <p:to>
                                        <p:strVal val="hidden"/>
                                      </p:to>
                                    </p:set>
                                  </p:childTnLst>
                                </p:cTn>
                              </p:par>
                              <p:par>
                                <p:cTn id="7" presetID="1" presetClass="exit" presetSubtype="0" fill="hold" grpId="1" nodeType="withEffect">
                                  <p:stCondLst>
                                    <p:cond delay="0"/>
                                  </p:stCondLst>
                                  <p:childTnLst>
                                    <p:set>
                                      <p:cBhvr>
                                        <p:cTn id="8" dur="1" fill="hold">
                                          <p:stCondLst>
                                            <p:cond delay="0"/>
                                          </p:stCondLst>
                                        </p:cTn>
                                        <p:tgtEl>
                                          <p:spTgt spid="42"/>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47"/>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1" nodeType="click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fade">
                                      <p:cBhvr>
                                        <p:cTn id="18" dur="500"/>
                                        <p:tgtEl>
                                          <p:spTgt spid="33"/>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childTnLst>
                                </p:cTn>
                              </p:par>
                              <p:par>
                                <p:cTn id="22" presetID="10" presetClass="entr" presetSubtype="0" fill="hold"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1" nodeType="click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fade">
                                      <p:cBhvr>
                                        <p:cTn id="32" dur="500"/>
                                        <p:tgtEl>
                                          <p:spTgt spid="4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par>
                                <p:cTn id="36" presetID="10" presetClass="entr" presetSubtype="0" fill="hold" grpId="1" nodeType="with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fade">
                                      <p:cBhvr>
                                        <p:cTn id="38" dur="500"/>
                                        <p:tgtEl>
                                          <p:spTgt spid="39"/>
                                        </p:tgtEl>
                                      </p:cBhvr>
                                    </p:animEffect>
                                  </p:childTnLst>
                                </p:cTn>
                              </p:par>
                              <p:par>
                                <p:cTn id="39" presetID="10" presetClass="entr" presetSubtype="0" fill="hold"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500"/>
                                        <p:tgtEl>
                                          <p:spTgt spid="8"/>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500"/>
                                        <p:tgtEl>
                                          <p:spTgt spid="41"/>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1" nodeType="click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par>
                                <p:cTn id="50" presetID="10" presetClass="entr" presetSubtype="0" fill="hold" grpId="1"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fade">
                                      <p:cBhvr>
                                        <p:cTn id="52" dur="500"/>
                                        <p:tgtEl>
                                          <p:spTgt spid="43"/>
                                        </p:tgtEl>
                                      </p:cBhvr>
                                    </p:animEffect>
                                  </p:childTnLst>
                                </p:cTn>
                              </p:par>
                              <p:par>
                                <p:cTn id="53" presetID="10" presetClass="entr" presetSubtype="0" fill="hold" grpId="1" nodeType="with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fade">
                                      <p:cBhvr>
                                        <p:cTn id="55" dur="500"/>
                                        <p:tgtEl>
                                          <p:spTgt spid="4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6"/>
                                        </p:tgtEl>
                                        <p:attrNameLst>
                                          <p:attrName>style.visibility</p:attrName>
                                        </p:attrNameLst>
                                      </p:cBhvr>
                                      <p:to>
                                        <p:strVal val="visible"/>
                                      </p:to>
                                    </p:set>
                                    <p:animEffect transition="in" filter="fade">
                                      <p:cBhvr>
                                        <p:cTn id="58" dur="500"/>
                                        <p:tgtEl>
                                          <p:spTgt spid="46"/>
                                        </p:tgtEl>
                                      </p:cBhvr>
                                    </p:animEffect>
                                  </p:childTnLst>
                                </p:cTn>
                              </p:par>
                              <p:par>
                                <p:cTn id="59" presetID="10" presetClass="entr" presetSubtype="0" fill="hold" nodeType="with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fade">
                                      <p:cBhvr>
                                        <p:cTn id="6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62" restart="whenNotActive" fill="hold" evtFilter="cancelBubble" nodeType="interactiveSeq">
                <p:stCondLst>
                  <p:cond evt="onClick" delay="0">
                    <p:tgtEl>
                      <p:spTgt spid="35"/>
                    </p:tgtEl>
                  </p:cond>
                </p:stCondLst>
                <p:endSync evt="end" delay="0">
                  <p:rtn val="all"/>
                </p:endSync>
                <p:childTnLst>
                  <p:par>
                    <p:cTn id="63" fill="hold">
                      <p:stCondLst>
                        <p:cond delay="0"/>
                      </p:stCondLst>
                      <p:childTnLst>
                        <p:par>
                          <p:cTn id="64" fill="hold">
                            <p:stCondLst>
                              <p:cond delay="0"/>
                            </p:stCondLst>
                            <p:childTnLst>
                              <p:par>
                                <p:cTn id="65" presetID="1" presetClass="emph" presetSubtype="2" fill="hold" nodeType="clickEffect">
                                  <p:stCondLst>
                                    <p:cond delay="0"/>
                                  </p:stCondLst>
                                  <p:childTnLst>
                                    <p:animClr clrSpc="rgb" dir="cw">
                                      <p:cBhvr>
                                        <p:cTn id="66" dur="500" fill="hold"/>
                                        <p:tgtEl>
                                          <p:spTgt spid="35"/>
                                        </p:tgtEl>
                                        <p:attrNameLst>
                                          <p:attrName>fillcolor</p:attrName>
                                        </p:attrNameLst>
                                      </p:cBhvr>
                                      <p:to>
                                        <a:srgbClr val="74C274"/>
                                      </p:to>
                                    </p:animClr>
                                    <p:set>
                                      <p:cBhvr>
                                        <p:cTn id="67" dur="500" fill="hold"/>
                                        <p:tgtEl>
                                          <p:spTgt spid="35"/>
                                        </p:tgtEl>
                                        <p:attrNameLst>
                                          <p:attrName>fill.type</p:attrName>
                                        </p:attrNameLst>
                                      </p:cBhvr>
                                      <p:to>
                                        <p:strVal val="solid"/>
                                      </p:to>
                                    </p:set>
                                    <p:set>
                                      <p:cBhvr>
                                        <p:cTn id="68" dur="500" fill="hold"/>
                                        <p:tgtEl>
                                          <p:spTgt spid="35"/>
                                        </p:tgtEl>
                                        <p:attrNameLst>
                                          <p:attrName>fill.on</p:attrName>
                                        </p:attrNameLst>
                                      </p:cBhvr>
                                      <p:to>
                                        <p:strVal val="true"/>
                                      </p:to>
                                    </p:set>
                                  </p:childTnLst>
                                </p:cTn>
                              </p:par>
                              <p:par>
                                <p:cTn id="69" presetID="3" presetClass="emph" presetSubtype="2" fill="hold" grpId="0" nodeType="withEffect">
                                  <p:stCondLst>
                                    <p:cond delay="0"/>
                                  </p:stCondLst>
                                  <p:childTnLst>
                                    <p:animClr clrSpc="rgb" dir="cw">
                                      <p:cBhvr override="childStyle">
                                        <p:cTn id="70" dur="500" fill="hold"/>
                                        <p:tgtEl>
                                          <p:spTgt spid="35"/>
                                        </p:tgtEl>
                                        <p:attrNameLst>
                                          <p:attrName>style.color</p:attrName>
                                        </p:attrNameLst>
                                      </p:cBhvr>
                                      <p:to>
                                        <a:srgbClr val="FFFFFF"/>
                                      </p:to>
                                    </p:animClr>
                                  </p:childTnLst>
                                </p:cTn>
                              </p:par>
                              <p:par>
                                <p:cTn id="71" presetID="10" presetClass="entr" presetSubtype="0" fill="hold" grpId="1"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500"/>
                                        <p:tgtEl>
                                          <p:spTgt spid="37"/>
                                        </p:tgtEl>
                                      </p:cBhvr>
                                    </p:animEffect>
                                  </p:childTnLst>
                                </p:cTn>
                              </p:par>
                            </p:childTnLst>
                          </p:cTn>
                        </p:par>
                      </p:childTnLst>
                    </p:cTn>
                  </p:par>
                </p:childTnLst>
              </p:cTn>
              <p:nextCondLst>
                <p:cond evt="onClick" delay="0">
                  <p:tgtEl>
                    <p:spTgt spid="35"/>
                  </p:tgtEl>
                </p:cond>
              </p:nextCondLst>
            </p:seq>
            <p:seq concurrent="1" nextAc="seek">
              <p:cTn id="74" restart="whenNotActive" fill="hold" evtFilter="cancelBubble" nodeType="interactiveSeq">
                <p:stCondLst>
                  <p:cond evt="onClick" delay="0">
                    <p:tgtEl>
                      <p:spTgt spid="33"/>
                    </p:tgtEl>
                  </p:cond>
                </p:stCondLst>
                <p:endSync evt="end" delay="0">
                  <p:rtn val="all"/>
                </p:endSync>
                <p:childTnLst>
                  <p:par>
                    <p:cTn id="75" fill="hold">
                      <p:stCondLst>
                        <p:cond delay="0"/>
                      </p:stCondLst>
                      <p:childTnLst>
                        <p:par>
                          <p:cTn id="76" fill="hold">
                            <p:stCondLst>
                              <p:cond delay="0"/>
                            </p:stCondLst>
                            <p:childTnLst>
                              <p:par>
                                <p:cTn id="77" presetID="1" presetClass="emph" presetSubtype="2" fill="hold" nodeType="clickEffect">
                                  <p:stCondLst>
                                    <p:cond delay="0"/>
                                  </p:stCondLst>
                                  <p:childTnLst>
                                    <p:animClr clrSpc="rgb" dir="cw">
                                      <p:cBhvr>
                                        <p:cTn id="78" dur="500" fill="hold"/>
                                        <p:tgtEl>
                                          <p:spTgt spid="33"/>
                                        </p:tgtEl>
                                        <p:attrNameLst>
                                          <p:attrName>fillcolor</p:attrName>
                                        </p:attrNameLst>
                                      </p:cBhvr>
                                      <p:to>
                                        <a:srgbClr val="C00000"/>
                                      </p:to>
                                    </p:animClr>
                                    <p:set>
                                      <p:cBhvr>
                                        <p:cTn id="79" dur="500" fill="hold"/>
                                        <p:tgtEl>
                                          <p:spTgt spid="33"/>
                                        </p:tgtEl>
                                        <p:attrNameLst>
                                          <p:attrName>fill.type</p:attrName>
                                        </p:attrNameLst>
                                      </p:cBhvr>
                                      <p:to>
                                        <p:strVal val="solid"/>
                                      </p:to>
                                    </p:set>
                                    <p:set>
                                      <p:cBhvr>
                                        <p:cTn id="80" dur="500" fill="hold"/>
                                        <p:tgtEl>
                                          <p:spTgt spid="33"/>
                                        </p:tgtEl>
                                        <p:attrNameLst>
                                          <p:attrName>fill.on</p:attrName>
                                        </p:attrNameLst>
                                      </p:cBhvr>
                                      <p:to>
                                        <p:strVal val="true"/>
                                      </p:to>
                                    </p:set>
                                  </p:childTnLst>
                                </p:cTn>
                              </p:par>
                              <p:par>
                                <p:cTn id="81" presetID="3" presetClass="emph" presetSubtype="2" fill="hold" grpId="0" nodeType="withEffect">
                                  <p:stCondLst>
                                    <p:cond delay="0"/>
                                  </p:stCondLst>
                                  <p:childTnLst>
                                    <p:animClr clrSpc="rgb" dir="cw">
                                      <p:cBhvr override="childStyle">
                                        <p:cTn id="82" dur="500" fill="hold"/>
                                        <p:tgtEl>
                                          <p:spTgt spid="33"/>
                                        </p:tgtEl>
                                        <p:attrNameLst>
                                          <p:attrName>style.color</p:attrName>
                                        </p:attrNameLst>
                                      </p:cBhvr>
                                      <p:to>
                                        <a:srgbClr val="FFFFFF"/>
                                      </p:to>
                                    </p:animClr>
                                  </p:childTnLst>
                                </p:cTn>
                              </p:par>
                            </p:childTnLst>
                          </p:cTn>
                        </p:par>
                      </p:childTnLst>
                    </p:cTn>
                  </p:par>
                </p:childTnLst>
              </p:cTn>
              <p:nextCondLst>
                <p:cond evt="onClick" delay="0">
                  <p:tgtEl>
                    <p:spTgt spid="33"/>
                  </p:tgtEl>
                </p:cond>
              </p:nextCondLst>
            </p:seq>
            <p:seq concurrent="1" nextAc="seek">
              <p:cTn id="83" restart="whenNotActive" fill="hold" evtFilter="cancelBubble" nodeType="interactiveSeq">
                <p:stCondLst>
                  <p:cond evt="onClick" delay="0">
                    <p:tgtEl>
                      <p:spTgt spid="34"/>
                    </p:tgtEl>
                  </p:cond>
                </p:stCondLst>
                <p:endSync evt="end" delay="0">
                  <p:rtn val="all"/>
                </p:endSync>
                <p:childTnLst>
                  <p:par>
                    <p:cTn id="84" fill="hold">
                      <p:stCondLst>
                        <p:cond delay="0"/>
                      </p:stCondLst>
                      <p:childTnLst>
                        <p:par>
                          <p:cTn id="85" fill="hold">
                            <p:stCondLst>
                              <p:cond delay="0"/>
                            </p:stCondLst>
                            <p:childTnLst>
                              <p:par>
                                <p:cTn id="86" presetID="1" presetClass="emph" presetSubtype="2" fill="hold" nodeType="withEffect">
                                  <p:stCondLst>
                                    <p:cond delay="0"/>
                                  </p:stCondLst>
                                  <p:childTnLst>
                                    <p:animClr clrSpc="rgb" dir="cw">
                                      <p:cBhvr>
                                        <p:cTn id="87" dur="500" fill="hold"/>
                                        <p:tgtEl>
                                          <p:spTgt spid="34"/>
                                        </p:tgtEl>
                                        <p:attrNameLst>
                                          <p:attrName>fillcolor</p:attrName>
                                        </p:attrNameLst>
                                      </p:cBhvr>
                                      <p:to>
                                        <a:srgbClr val="C00000"/>
                                      </p:to>
                                    </p:animClr>
                                    <p:set>
                                      <p:cBhvr>
                                        <p:cTn id="88" dur="500" fill="hold"/>
                                        <p:tgtEl>
                                          <p:spTgt spid="34"/>
                                        </p:tgtEl>
                                        <p:attrNameLst>
                                          <p:attrName>fill.type</p:attrName>
                                        </p:attrNameLst>
                                      </p:cBhvr>
                                      <p:to>
                                        <p:strVal val="solid"/>
                                      </p:to>
                                    </p:set>
                                    <p:set>
                                      <p:cBhvr>
                                        <p:cTn id="89" dur="500" fill="hold"/>
                                        <p:tgtEl>
                                          <p:spTgt spid="34"/>
                                        </p:tgtEl>
                                        <p:attrNameLst>
                                          <p:attrName>fill.on</p:attrName>
                                        </p:attrNameLst>
                                      </p:cBhvr>
                                      <p:to>
                                        <p:strVal val="true"/>
                                      </p:to>
                                    </p:set>
                                  </p:childTnLst>
                                </p:cTn>
                              </p:par>
                              <p:par>
                                <p:cTn id="90" presetID="3" presetClass="emph" presetSubtype="2" fill="hold" grpId="0" nodeType="withEffect">
                                  <p:stCondLst>
                                    <p:cond delay="0"/>
                                  </p:stCondLst>
                                  <p:childTnLst>
                                    <p:animClr clrSpc="rgb" dir="cw">
                                      <p:cBhvr override="childStyle">
                                        <p:cTn id="91" dur="500" fill="hold"/>
                                        <p:tgtEl>
                                          <p:spTgt spid="34"/>
                                        </p:tgtEl>
                                        <p:attrNameLst>
                                          <p:attrName>style.color</p:attrName>
                                        </p:attrNameLst>
                                      </p:cBhvr>
                                      <p:to>
                                        <a:srgbClr val="FFFFFF"/>
                                      </p:to>
                                    </p:animClr>
                                  </p:childTnLst>
                                </p:cTn>
                              </p:par>
                            </p:childTnLst>
                          </p:cTn>
                        </p:par>
                      </p:childTnLst>
                    </p:cTn>
                  </p:par>
                </p:childTnLst>
              </p:cTn>
              <p:nextCondLst>
                <p:cond evt="onClick" delay="0">
                  <p:tgtEl>
                    <p:spTgt spid="34"/>
                  </p:tgtEl>
                </p:cond>
              </p:nextCondLst>
            </p:seq>
            <p:seq concurrent="1" nextAc="seek">
              <p:cTn id="92" restart="whenNotActive" fill="hold" evtFilter="cancelBubble" nodeType="interactiveSeq">
                <p:stCondLst>
                  <p:cond evt="onClick" delay="0">
                    <p:tgtEl>
                      <p:spTgt spid="40"/>
                    </p:tgtEl>
                  </p:cond>
                </p:stCondLst>
                <p:endSync evt="end" delay="0">
                  <p:rtn val="all"/>
                </p:endSync>
                <p:childTnLst>
                  <p:par>
                    <p:cTn id="93" fill="hold">
                      <p:stCondLst>
                        <p:cond delay="0"/>
                      </p:stCondLst>
                      <p:childTnLst>
                        <p:par>
                          <p:cTn id="94" fill="hold">
                            <p:stCondLst>
                              <p:cond delay="0"/>
                            </p:stCondLst>
                            <p:childTnLst>
                              <p:par>
                                <p:cTn id="95" presetID="1" presetClass="emph" presetSubtype="2" fill="hold" nodeType="clickEffect">
                                  <p:stCondLst>
                                    <p:cond delay="0"/>
                                  </p:stCondLst>
                                  <p:childTnLst>
                                    <p:animClr clrSpc="rgb" dir="cw">
                                      <p:cBhvr>
                                        <p:cTn id="96" dur="500" fill="hold"/>
                                        <p:tgtEl>
                                          <p:spTgt spid="40"/>
                                        </p:tgtEl>
                                        <p:attrNameLst>
                                          <p:attrName>fillcolor</p:attrName>
                                        </p:attrNameLst>
                                      </p:cBhvr>
                                      <p:to>
                                        <a:srgbClr val="74C274"/>
                                      </p:to>
                                    </p:animClr>
                                    <p:set>
                                      <p:cBhvr>
                                        <p:cTn id="97" dur="500" fill="hold"/>
                                        <p:tgtEl>
                                          <p:spTgt spid="40"/>
                                        </p:tgtEl>
                                        <p:attrNameLst>
                                          <p:attrName>fill.type</p:attrName>
                                        </p:attrNameLst>
                                      </p:cBhvr>
                                      <p:to>
                                        <p:strVal val="solid"/>
                                      </p:to>
                                    </p:set>
                                    <p:set>
                                      <p:cBhvr>
                                        <p:cTn id="98" dur="500" fill="hold"/>
                                        <p:tgtEl>
                                          <p:spTgt spid="40"/>
                                        </p:tgtEl>
                                        <p:attrNameLst>
                                          <p:attrName>fill.on</p:attrName>
                                        </p:attrNameLst>
                                      </p:cBhvr>
                                      <p:to>
                                        <p:strVal val="true"/>
                                      </p:to>
                                    </p:set>
                                  </p:childTnLst>
                                </p:cTn>
                              </p:par>
                              <p:par>
                                <p:cTn id="99" presetID="3" presetClass="emph" presetSubtype="2" fill="hold" grpId="0" nodeType="withEffect">
                                  <p:stCondLst>
                                    <p:cond delay="0"/>
                                  </p:stCondLst>
                                  <p:childTnLst>
                                    <p:animClr clrSpc="rgb" dir="cw">
                                      <p:cBhvr override="childStyle">
                                        <p:cTn id="100" dur="500" fill="hold"/>
                                        <p:tgtEl>
                                          <p:spTgt spid="40"/>
                                        </p:tgtEl>
                                        <p:attrNameLst>
                                          <p:attrName>style.color</p:attrName>
                                        </p:attrNameLst>
                                      </p:cBhvr>
                                      <p:to>
                                        <a:srgbClr val="FFFFFF"/>
                                      </p:to>
                                    </p:animClr>
                                  </p:childTnLst>
                                </p:cTn>
                              </p:par>
                              <p:par>
                                <p:cTn id="101" presetID="10" presetClass="entr" presetSubtype="0" fill="hold" grpId="0" nodeType="withEffect">
                                  <p:stCondLst>
                                    <p:cond delay="0"/>
                                  </p:stCondLst>
                                  <p:childTnLst>
                                    <p:set>
                                      <p:cBhvr>
                                        <p:cTn id="102" dur="1" fill="hold">
                                          <p:stCondLst>
                                            <p:cond delay="0"/>
                                          </p:stCondLst>
                                        </p:cTn>
                                        <p:tgtEl>
                                          <p:spTgt spid="42"/>
                                        </p:tgtEl>
                                        <p:attrNameLst>
                                          <p:attrName>style.visibility</p:attrName>
                                        </p:attrNameLst>
                                      </p:cBhvr>
                                      <p:to>
                                        <p:strVal val="visible"/>
                                      </p:to>
                                    </p:set>
                                    <p:animEffect transition="in" filter="fade">
                                      <p:cBhvr>
                                        <p:cTn id="103" dur="500"/>
                                        <p:tgtEl>
                                          <p:spTgt spid="42"/>
                                        </p:tgtEl>
                                      </p:cBhvr>
                                    </p:animEffect>
                                  </p:childTnLst>
                                </p:cTn>
                              </p:par>
                            </p:childTnLst>
                          </p:cTn>
                        </p:par>
                      </p:childTnLst>
                    </p:cTn>
                  </p:par>
                </p:childTnLst>
              </p:cTn>
              <p:nextCondLst>
                <p:cond evt="onClick" delay="0">
                  <p:tgtEl>
                    <p:spTgt spid="40"/>
                  </p:tgtEl>
                </p:cond>
              </p:nextCondLst>
            </p:seq>
            <p:seq concurrent="1" nextAc="seek">
              <p:cTn id="104" restart="whenNotActive" fill="hold" evtFilter="cancelBubble" nodeType="interactiveSeq">
                <p:stCondLst>
                  <p:cond evt="onClick" delay="0">
                    <p:tgtEl>
                      <p:spTgt spid="38"/>
                    </p:tgtEl>
                  </p:cond>
                </p:stCondLst>
                <p:endSync evt="end" delay="0">
                  <p:rtn val="all"/>
                </p:endSync>
                <p:childTnLst>
                  <p:par>
                    <p:cTn id="105" fill="hold">
                      <p:stCondLst>
                        <p:cond delay="0"/>
                      </p:stCondLst>
                      <p:childTnLst>
                        <p:par>
                          <p:cTn id="106" fill="hold">
                            <p:stCondLst>
                              <p:cond delay="0"/>
                            </p:stCondLst>
                            <p:childTnLst>
                              <p:par>
                                <p:cTn id="107" presetID="1" presetClass="emph" presetSubtype="2" fill="hold" nodeType="clickEffect">
                                  <p:stCondLst>
                                    <p:cond delay="0"/>
                                  </p:stCondLst>
                                  <p:childTnLst>
                                    <p:animClr clrSpc="rgb" dir="cw">
                                      <p:cBhvr>
                                        <p:cTn id="108" dur="500" fill="hold"/>
                                        <p:tgtEl>
                                          <p:spTgt spid="38"/>
                                        </p:tgtEl>
                                        <p:attrNameLst>
                                          <p:attrName>fillcolor</p:attrName>
                                        </p:attrNameLst>
                                      </p:cBhvr>
                                      <p:to>
                                        <a:srgbClr val="C00000"/>
                                      </p:to>
                                    </p:animClr>
                                    <p:set>
                                      <p:cBhvr>
                                        <p:cTn id="109" dur="500" fill="hold"/>
                                        <p:tgtEl>
                                          <p:spTgt spid="38"/>
                                        </p:tgtEl>
                                        <p:attrNameLst>
                                          <p:attrName>fill.type</p:attrName>
                                        </p:attrNameLst>
                                      </p:cBhvr>
                                      <p:to>
                                        <p:strVal val="solid"/>
                                      </p:to>
                                    </p:set>
                                    <p:set>
                                      <p:cBhvr>
                                        <p:cTn id="110" dur="500" fill="hold"/>
                                        <p:tgtEl>
                                          <p:spTgt spid="38"/>
                                        </p:tgtEl>
                                        <p:attrNameLst>
                                          <p:attrName>fill.on</p:attrName>
                                        </p:attrNameLst>
                                      </p:cBhvr>
                                      <p:to>
                                        <p:strVal val="true"/>
                                      </p:to>
                                    </p:set>
                                  </p:childTnLst>
                                </p:cTn>
                              </p:par>
                              <p:par>
                                <p:cTn id="111" presetID="3" presetClass="emph" presetSubtype="2" fill="hold" grpId="0" nodeType="withEffect">
                                  <p:stCondLst>
                                    <p:cond delay="0"/>
                                  </p:stCondLst>
                                  <p:childTnLst>
                                    <p:animClr clrSpc="rgb" dir="cw">
                                      <p:cBhvr override="childStyle">
                                        <p:cTn id="112" dur="500" fill="hold"/>
                                        <p:tgtEl>
                                          <p:spTgt spid="38"/>
                                        </p:tgtEl>
                                        <p:attrNameLst>
                                          <p:attrName>style.color</p:attrName>
                                        </p:attrNameLst>
                                      </p:cBhvr>
                                      <p:to>
                                        <a:srgbClr val="FFFFFF"/>
                                      </p:to>
                                    </p:animClr>
                                  </p:childTnLst>
                                </p:cTn>
                              </p:par>
                            </p:childTnLst>
                          </p:cTn>
                        </p:par>
                      </p:childTnLst>
                    </p:cTn>
                  </p:par>
                </p:childTnLst>
              </p:cTn>
              <p:nextCondLst>
                <p:cond evt="onClick" delay="0">
                  <p:tgtEl>
                    <p:spTgt spid="38"/>
                  </p:tgtEl>
                </p:cond>
              </p:nextCondLst>
            </p:seq>
            <p:seq concurrent="1" nextAc="seek">
              <p:cTn id="113" restart="whenNotActive" fill="hold" evtFilter="cancelBubble" nodeType="interactiveSeq">
                <p:stCondLst>
                  <p:cond evt="onClick" delay="0">
                    <p:tgtEl>
                      <p:spTgt spid="39"/>
                    </p:tgtEl>
                  </p:cond>
                </p:stCondLst>
                <p:endSync evt="end" delay="0">
                  <p:rtn val="all"/>
                </p:endSync>
                <p:childTnLst>
                  <p:par>
                    <p:cTn id="114" fill="hold">
                      <p:stCondLst>
                        <p:cond delay="0"/>
                      </p:stCondLst>
                      <p:childTnLst>
                        <p:par>
                          <p:cTn id="115" fill="hold">
                            <p:stCondLst>
                              <p:cond delay="0"/>
                            </p:stCondLst>
                            <p:childTnLst>
                              <p:par>
                                <p:cTn id="116" presetID="1" presetClass="emph" presetSubtype="2" fill="hold" nodeType="withEffect">
                                  <p:stCondLst>
                                    <p:cond delay="0"/>
                                  </p:stCondLst>
                                  <p:childTnLst>
                                    <p:animClr clrSpc="rgb" dir="cw">
                                      <p:cBhvr>
                                        <p:cTn id="117" dur="500" fill="hold"/>
                                        <p:tgtEl>
                                          <p:spTgt spid="39"/>
                                        </p:tgtEl>
                                        <p:attrNameLst>
                                          <p:attrName>fillcolor</p:attrName>
                                        </p:attrNameLst>
                                      </p:cBhvr>
                                      <p:to>
                                        <a:srgbClr val="C00000"/>
                                      </p:to>
                                    </p:animClr>
                                    <p:set>
                                      <p:cBhvr>
                                        <p:cTn id="118" dur="500" fill="hold"/>
                                        <p:tgtEl>
                                          <p:spTgt spid="39"/>
                                        </p:tgtEl>
                                        <p:attrNameLst>
                                          <p:attrName>fill.type</p:attrName>
                                        </p:attrNameLst>
                                      </p:cBhvr>
                                      <p:to>
                                        <p:strVal val="solid"/>
                                      </p:to>
                                    </p:set>
                                    <p:set>
                                      <p:cBhvr>
                                        <p:cTn id="119" dur="500" fill="hold"/>
                                        <p:tgtEl>
                                          <p:spTgt spid="39"/>
                                        </p:tgtEl>
                                        <p:attrNameLst>
                                          <p:attrName>fill.on</p:attrName>
                                        </p:attrNameLst>
                                      </p:cBhvr>
                                      <p:to>
                                        <p:strVal val="true"/>
                                      </p:to>
                                    </p:set>
                                  </p:childTnLst>
                                </p:cTn>
                              </p:par>
                              <p:par>
                                <p:cTn id="120" presetID="3" presetClass="emph" presetSubtype="2" fill="hold" grpId="0" nodeType="withEffect">
                                  <p:stCondLst>
                                    <p:cond delay="0"/>
                                  </p:stCondLst>
                                  <p:childTnLst>
                                    <p:animClr clrSpc="rgb" dir="cw">
                                      <p:cBhvr override="childStyle">
                                        <p:cTn id="121" dur="500" fill="hold"/>
                                        <p:tgtEl>
                                          <p:spTgt spid="39"/>
                                        </p:tgtEl>
                                        <p:attrNameLst>
                                          <p:attrName>style.color</p:attrName>
                                        </p:attrNameLst>
                                      </p:cBhvr>
                                      <p:to>
                                        <a:srgbClr val="FFFFFF"/>
                                      </p:to>
                                    </p:animClr>
                                  </p:childTnLst>
                                </p:cTn>
                              </p:par>
                            </p:childTnLst>
                          </p:cTn>
                        </p:par>
                      </p:childTnLst>
                    </p:cTn>
                  </p:par>
                </p:childTnLst>
              </p:cTn>
              <p:nextCondLst>
                <p:cond evt="onClick" delay="0">
                  <p:tgtEl>
                    <p:spTgt spid="39"/>
                  </p:tgtEl>
                </p:cond>
              </p:nextCondLst>
            </p:seq>
            <p:seq concurrent="1" nextAc="seek">
              <p:cTn id="122" restart="whenNotActive" fill="hold" evtFilter="cancelBubble" nodeType="interactiveSeq">
                <p:stCondLst>
                  <p:cond evt="onClick" delay="0">
                    <p:tgtEl>
                      <p:spTgt spid="45"/>
                    </p:tgtEl>
                  </p:cond>
                </p:stCondLst>
                <p:endSync evt="end" delay="0">
                  <p:rtn val="all"/>
                </p:endSync>
                <p:childTnLst>
                  <p:par>
                    <p:cTn id="123" fill="hold">
                      <p:stCondLst>
                        <p:cond delay="0"/>
                      </p:stCondLst>
                      <p:childTnLst>
                        <p:par>
                          <p:cTn id="124" fill="hold">
                            <p:stCondLst>
                              <p:cond delay="0"/>
                            </p:stCondLst>
                            <p:childTnLst>
                              <p:par>
                                <p:cTn id="125" presetID="1" presetClass="emph" presetSubtype="2" fill="hold" nodeType="clickEffect">
                                  <p:stCondLst>
                                    <p:cond delay="0"/>
                                  </p:stCondLst>
                                  <p:childTnLst>
                                    <p:animClr clrSpc="rgb" dir="cw">
                                      <p:cBhvr>
                                        <p:cTn id="126" dur="500" fill="hold"/>
                                        <p:tgtEl>
                                          <p:spTgt spid="45"/>
                                        </p:tgtEl>
                                        <p:attrNameLst>
                                          <p:attrName>fillcolor</p:attrName>
                                        </p:attrNameLst>
                                      </p:cBhvr>
                                      <p:to>
                                        <a:srgbClr val="74C274"/>
                                      </p:to>
                                    </p:animClr>
                                    <p:set>
                                      <p:cBhvr>
                                        <p:cTn id="127" dur="500" fill="hold"/>
                                        <p:tgtEl>
                                          <p:spTgt spid="45"/>
                                        </p:tgtEl>
                                        <p:attrNameLst>
                                          <p:attrName>fill.type</p:attrName>
                                        </p:attrNameLst>
                                      </p:cBhvr>
                                      <p:to>
                                        <p:strVal val="solid"/>
                                      </p:to>
                                    </p:set>
                                    <p:set>
                                      <p:cBhvr>
                                        <p:cTn id="128" dur="500" fill="hold"/>
                                        <p:tgtEl>
                                          <p:spTgt spid="45"/>
                                        </p:tgtEl>
                                        <p:attrNameLst>
                                          <p:attrName>fill.on</p:attrName>
                                        </p:attrNameLst>
                                      </p:cBhvr>
                                      <p:to>
                                        <p:strVal val="true"/>
                                      </p:to>
                                    </p:set>
                                  </p:childTnLst>
                                </p:cTn>
                              </p:par>
                              <p:par>
                                <p:cTn id="129" presetID="3" presetClass="emph" presetSubtype="2" fill="hold" grpId="0" nodeType="withEffect">
                                  <p:stCondLst>
                                    <p:cond delay="0"/>
                                  </p:stCondLst>
                                  <p:childTnLst>
                                    <p:animClr clrSpc="rgb" dir="cw">
                                      <p:cBhvr override="childStyle">
                                        <p:cTn id="130" dur="500" fill="hold"/>
                                        <p:tgtEl>
                                          <p:spTgt spid="45"/>
                                        </p:tgtEl>
                                        <p:attrNameLst>
                                          <p:attrName>style.color</p:attrName>
                                        </p:attrNameLst>
                                      </p:cBhvr>
                                      <p:to>
                                        <a:srgbClr val="FFFFFF"/>
                                      </p:to>
                                    </p:animClr>
                                  </p:childTnLst>
                                </p:cTn>
                              </p:par>
                              <p:par>
                                <p:cTn id="131" presetID="10" presetClass="entr" presetSubtype="0" fill="hold" grpId="1" nodeType="withEffect">
                                  <p:stCondLst>
                                    <p:cond delay="0"/>
                                  </p:stCondLst>
                                  <p:childTnLst>
                                    <p:set>
                                      <p:cBhvr>
                                        <p:cTn id="132" dur="1" fill="hold">
                                          <p:stCondLst>
                                            <p:cond delay="0"/>
                                          </p:stCondLst>
                                        </p:cTn>
                                        <p:tgtEl>
                                          <p:spTgt spid="47"/>
                                        </p:tgtEl>
                                        <p:attrNameLst>
                                          <p:attrName>style.visibility</p:attrName>
                                        </p:attrNameLst>
                                      </p:cBhvr>
                                      <p:to>
                                        <p:strVal val="visible"/>
                                      </p:to>
                                    </p:set>
                                    <p:animEffect transition="in" filter="fade">
                                      <p:cBhvr>
                                        <p:cTn id="133" dur="500"/>
                                        <p:tgtEl>
                                          <p:spTgt spid="47"/>
                                        </p:tgtEl>
                                      </p:cBhvr>
                                    </p:animEffect>
                                  </p:childTnLst>
                                </p:cTn>
                              </p:par>
                            </p:childTnLst>
                          </p:cTn>
                        </p:par>
                      </p:childTnLst>
                    </p:cTn>
                  </p:par>
                </p:childTnLst>
              </p:cTn>
              <p:nextCondLst>
                <p:cond evt="onClick" delay="0">
                  <p:tgtEl>
                    <p:spTgt spid="45"/>
                  </p:tgtEl>
                </p:cond>
              </p:nextCondLst>
            </p:seq>
            <p:seq concurrent="1" nextAc="seek">
              <p:cTn id="134" restart="whenNotActive" fill="hold" evtFilter="cancelBubble" nodeType="interactiveSeq">
                <p:stCondLst>
                  <p:cond evt="onClick" delay="0">
                    <p:tgtEl>
                      <p:spTgt spid="43"/>
                    </p:tgtEl>
                  </p:cond>
                </p:stCondLst>
                <p:endSync evt="end" delay="0">
                  <p:rtn val="all"/>
                </p:endSync>
                <p:childTnLst>
                  <p:par>
                    <p:cTn id="135" fill="hold">
                      <p:stCondLst>
                        <p:cond delay="0"/>
                      </p:stCondLst>
                      <p:childTnLst>
                        <p:par>
                          <p:cTn id="136" fill="hold">
                            <p:stCondLst>
                              <p:cond delay="0"/>
                            </p:stCondLst>
                            <p:childTnLst>
                              <p:par>
                                <p:cTn id="137" presetID="1" presetClass="emph" presetSubtype="2" fill="hold" nodeType="clickEffect">
                                  <p:stCondLst>
                                    <p:cond delay="0"/>
                                  </p:stCondLst>
                                  <p:childTnLst>
                                    <p:animClr clrSpc="rgb" dir="cw">
                                      <p:cBhvr>
                                        <p:cTn id="138" dur="500" fill="hold"/>
                                        <p:tgtEl>
                                          <p:spTgt spid="43"/>
                                        </p:tgtEl>
                                        <p:attrNameLst>
                                          <p:attrName>fillcolor</p:attrName>
                                        </p:attrNameLst>
                                      </p:cBhvr>
                                      <p:to>
                                        <a:srgbClr val="C00000"/>
                                      </p:to>
                                    </p:animClr>
                                    <p:set>
                                      <p:cBhvr>
                                        <p:cTn id="139" dur="500" fill="hold"/>
                                        <p:tgtEl>
                                          <p:spTgt spid="43"/>
                                        </p:tgtEl>
                                        <p:attrNameLst>
                                          <p:attrName>fill.type</p:attrName>
                                        </p:attrNameLst>
                                      </p:cBhvr>
                                      <p:to>
                                        <p:strVal val="solid"/>
                                      </p:to>
                                    </p:set>
                                    <p:set>
                                      <p:cBhvr>
                                        <p:cTn id="140" dur="500" fill="hold"/>
                                        <p:tgtEl>
                                          <p:spTgt spid="43"/>
                                        </p:tgtEl>
                                        <p:attrNameLst>
                                          <p:attrName>fill.on</p:attrName>
                                        </p:attrNameLst>
                                      </p:cBhvr>
                                      <p:to>
                                        <p:strVal val="true"/>
                                      </p:to>
                                    </p:set>
                                  </p:childTnLst>
                                </p:cTn>
                              </p:par>
                              <p:par>
                                <p:cTn id="141" presetID="3" presetClass="emph" presetSubtype="2" fill="hold" grpId="0" nodeType="withEffect">
                                  <p:stCondLst>
                                    <p:cond delay="0"/>
                                  </p:stCondLst>
                                  <p:childTnLst>
                                    <p:animClr clrSpc="rgb" dir="cw">
                                      <p:cBhvr override="childStyle">
                                        <p:cTn id="142" dur="500" fill="hold"/>
                                        <p:tgtEl>
                                          <p:spTgt spid="43"/>
                                        </p:tgtEl>
                                        <p:attrNameLst>
                                          <p:attrName>style.color</p:attrName>
                                        </p:attrNameLst>
                                      </p:cBhvr>
                                      <p:to>
                                        <a:srgbClr val="FFFFFF"/>
                                      </p:to>
                                    </p:animClr>
                                  </p:childTnLst>
                                </p:cTn>
                              </p:par>
                            </p:childTnLst>
                          </p:cTn>
                        </p:par>
                      </p:childTnLst>
                    </p:cTn>
                  </p:par>
                </p:childTnLst>
              </p:cTn>
              <p:nextCondLst>
                <p:cond evt="onClick" delay="0">
                  <p:tgtEl>
                    <p:spTgt spid="43"/>
                  </p:tgtEl>
                </p:cond>
              </p:nextCondLst>
            </p:seq>
            <p:seq concurrent="1" nextAc="seek">
              <p:cTn id="143" restart="whenNotActive" fill="hold" evtFilter="cancelBubble" nodeType="interactiveSeq">
                <p:stCondLst>
                  <p:cond evt="onClick" delay="0">
                    <p:tgtEl>
                      <p:spTgt spid="44"/>
                    </p:tgtEl>
                  </p:cond>
                </p:stCondLst>
                <p:endSync evt="end" delay="0">
                  <p:rtn val="all"/>
                </p:endSync>
                <p:childTnLst>
                  <p:par>
                    <p:cTn id="144" fill="hold">
                      <p:stCondLst>
                        <p:cond delay="0"/>
                      </p:stCondLst>
                      <p:childTnLst>
                        <p:par>
                          <p:cTn id="145" fill="hold">
                            <p:stCondLst>
                              <p:cond delay="0"/>
                            </p:stCondLst>
                            <p:childTnLst>
                              <p:par>
                                <p:cTn id="146" presetID="1" presetClass="emph" presetSubtype="2" fill="hold" nodeType="withEffect">
                                  <p:stCondLst>
                                    <p:cond delay="0"/>
                                  </p:stCondLst>
                                  <p:childTnLst>
                                    <p:animClr clrSpc="rgb" dir="cw">
                                      <p:cBhvr>
                                        <p:cTn id="147" dur="500" fill="hold"/>
                                        <p:tgtEl>
                                          <p:spTgt spid="44"/>
                                        </p:tgtEl>
                                        <p:attrNameLst>
                                          <p:attrName>fillcolor</p:attrName>
                                        </p:attrNameLst>
                                      </p:cBhvr>
                                      <p:to>
                                        <a:srgbClr val="C00000"/>
                                      </p:to>
                                    </p:animClr>
                                    <p:set>
                                      <p:cBhvr>
                                        <p:cTn id="148" dur="500" fill="hold"/>
                                        <p:tgtEl>
                                          <p:spTgt spid="44"/>
                                        </p:tgtEl>
                                        <p:attrNameLst>
                                          <p:attrName>fill.type</p:attrName>
                                        </p:attrNameLst>
                                      </p:cBhvr>
                                      <p:to>
                                        <p:strVal val="solid"/>
                                      </p:to>
                                    </p:set>
                                    <p:set>
                                      <p:cBhvr>
                                        <p:cTn id="149" dur="500" fill="hold"/>
                                        <p:tgtEl>
                                          <p:spTgt spid="44"/>
                                        </p:tgtEl>
                                        <p:attrNameLst>
                                          <p:attrName>fill.on</p:attrName>
                                        </p:attrNameLst>
                                      </p:cBhvr>
                                      <p:to>
                                        <p:strVal val="true"/>
                                      </p:to>
                                    </p:set>
                                  </p:childTnLst>
                                </p:cTn>
                              </p:par>
                              <p:par>
                                <p:cTn id="150" presetID="3" presetClass="emph" presetSubtype="2" fill="hold" grpId="0" nodeType="withEffect">
                                  <p:stCondLst>
                                    <p:cond delay="0"/>
                                  </p:stCondLst>
                                  <p:childTnLst>
                                    <p:animClr clrSpc="rgb" dir="cw">
                                      <p:cBhvr override="childStyle">
                                        <p:cTn id="151" dur="500" fill="hold"/>
                                        <p:tgtEl>
                                          <p:spTgt spid="44"/>
                                        </p:tgtEl>
                                        <p:attrNameLst>
                                          <p:attrName>style.color</p:attrName>
                                        </p:attrNameLst>
                                      </p:cBhvr>
                                      <p:to>
                                        <a:srgbClr val="FFFFFF"/>
                                      </p:to>
                                    </p:animClr>
                                  </p:childTnLst>
                                </p:cTn>
                              </p:par>
                            </p:childTnLst>
                          </p:cTn>
                        </p:par>
                      </p:childTnLst>
                    </p:cTn>
                  </p:par>
                </p:childTnLst>
              </p:cTn>
              <p:nextCondLst>
                <p:cond evt="onClick" delay="0">
                  <p:tgtEl>
                    <p:spTgt spid="44"/>
                  </p:tgtEl>
                </p:cond>
              </p:nextCondLst>
            </p:seq>
          </p:childTnLst>
        </p:cTn>
      </p:par>
    </p:tnLst>
    <p:bldLst>
      <p:bldP spid="33" grpId="0" animBg="1"/>
      <p:bldP spid="33" grpId="1" animBg="1"/>
      <p:bldP spid="34" grpId="0" animBg="1"/>
      <p:bldP spid="34" grpId="1" animBg="1"/>
      <p:bldP spid="35" grpId="0" animBg="1"/>
      <p:bldP spid="35" grpId="1" animBg="1"/>
      <p:bldP spid="36" grpId="0" animBg="1"/>
      <p:bldP spid="37" grpId="0"/>
      <p:bldP spid="37" grpId="1"/>
      <p:bldP spid="38" grpId="0" animBg="1"/>
      <p:bldP spid="38" grpId="1" animBg="1"/>
      <p:bldP spid="39" grpId="0" animBg="1"/>
      <p:bldP spid="39" grpId="1" animBg="1"/>
      <p:bldP spid="40" grpId="0" animBg="1"/>
      <p:bldP spid="40" grpId="1" animBg="1"/>
      <p:bldP spid="41" grpId="0" animBg="1"/>
      <p:bldP spid="42" grpId="0"/>
      <p:bldP spid="42" grpId="1"/>
      <p:bldP spid="43" grpId="0" animBg="1"/>
      <p:bldP spid="43" grpId="1" animBg="1"/>
      <p:bldP spid="44" grpId="0" animBg="1"/>
      <p:bldP spid="44" grpId="1" animBg="1"/>
      <p:bldP spid="45" grpId="0" animBg="1"/>
      <p:bldP spid="45" grpId="1" animBg="1"/>
      <p:bldP spid="46" grpId="0" animBg="1"/>
      <p:bldP spid="47" grpId="0"/>
      <p:bldP spid="47"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con&#10;&#10;Description automatically generated">
            <a:extLst>
              <a:ext uri="{FF2B5EF4-FFF2-40B4-BE49-F238E27FC236}">
                <a16:creationId xmlns:a16="http://schemas.microsoft.com/office/drawing/2014/main" id="{EACAE352-763A-4731-9B4C-6236BB2D909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2346" y="3918923"/>
            <a:ext cx="2646086" cy="2646086"/>
          </a:xfrm>
          <a:prstGeom prst="rect">
            <a:avLst/>
          </a:prstGeom>
        </p:spPr>
      </p:pic>
      <p:pic>
        <p:nvPicPr>
          <p:cNvPr id="4" name="Picture 3" descr="Icon&#10;&#10;Description automatically generated">
            <a:extLst>
              <a:ext uri="{FF2B5EF4-FFF2-40B4-BE49-F238E27FC236}">
                <a16:creationId xmlns:a16="http://schemas.microsoft.com/office/drawing/2014/main" id="{3B0A7F05-4F1A-4CC6-A0EE-7D73587632E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95571" y="3930329"/>
            <a:ext cx="2646085" cy="2623274"/>
          </a:xfrm>
          <a:prstGeom prst="rect">
            <a:avLst/>
          </a:prstGeom>
        </p:spPr>
      </p:pic>
      <p:pic>
        <p:nvPicPr>
          <p:cNvPr id="10" name="Picture 9" descr="Icon&#10;&#10;Description automatically generated">
            <a:extLst>
              <a:ext uri="{FF2B5EF4-FFF2-40B4-BE49-F238E27FC236}">
                <a16:creationId xmlns:a16="http://schemas.microsoft.com/office/drawing/2014/main" id="{90A70FB4-8069-492D-95A3-B03153EC856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83702" y="3946050"/>
            <a:ext cx="2646086" cy="2591832"/>
          </a:xfrm>
          <a:prstGeom prst="rect">
            <a:avLst/>
          </a:prstGeom>
        </p:spPr>
      </p:pic>
      <p:sp>
        <p:nvSpPr>
          <p:cNvPr id="22" name="Rounded Rectangle 4">
            <a:extLst>
              <a:ext uri="{FF2B5EF4-FFF2-40B4-BE49-F238E27FC236}">
                <a16:creationId xmlns:a16="http://schemas.microsoft.com/office/drawing/2014/main" id="{665BF8A1-466C-4A8F-AF86-EA87996B7328}"/>
              </a:ext>
            </a:extLst>
          </p:cNvPr>
          <p:cNvSpPr txBox="1"/>
          <p:nvPr/>
        </p:nvSpPr>
        <p:spPr>
          <a:xfrm>
            <a:off x="8525776"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kumimoji="0" lang="ar-LB"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ـث</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26" name="Rounded Rectangle 4">
            <a:extLst>
              <a:ext uri="{FF2B5EF4-FFF2-40B4-BE49-F238E27FC236}">
                <a16:creationId xmlns:a16="http://schemas.microsoft.com/office/drawing/2014/main" id="{5EFC464C-CD81-4817-AA5D-8A514BAE376F}"/>
              </a:ext>
            </a:extLst>
          </p:cNvPr>
          <p:cNvSpPr txBox="1"/>
          <p:nvPr/>
        </p:nvSpPr>
        <p:spPr>
          <a:xfrm>
            <a:off x="9601691"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kumimoji="0" lang="ar-LB"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ـثـ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27" name="Rounded Rectangle 4">
            <a:extLst>
              <a:ext uri="{FF2B5EF4-FFF2-40B4-BE49-F238E27FC236}">
                <a16:creationId xmlns:a16="http://schemas.microsoft.com/office/drawing/2014/main" id="{FC182DC7-A879-48BF-9988-9555248111AE}"/>
              </a:ext>
            </a:extLst>
          </p:cNvPr>
          <p:cNvSpPr txBox="1"/>
          <p:nvPr/>
        </p:nvSpPr>
        <p:spPr>
          <a:xfrm>
            <a:off x="10677605"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ثـ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28" name="Rounded Rectangle 4">
            <a:extLst>
              <a:ext uri="{FF2B5EF4-FFF2-40B4-BE49-F238E27FC236}">
                <a16:creationId xmlns:a16="http://schemas.microsoft.com/office/drawing/2014/main" id="{1C84C318-ED73-4E13-94E2-AAAA8C68AC93}"/>
              </a:ext>
            </a:extLst>
          </p:cNvPr>
          <p:cNvSpPr txBox="1"/>
          <p:nvPr/>
        </p:nvSpPr>
        <p:spPr>
          <a:xfrm>
            <a:off x="9184089" y="2935635"/>
            <a:ext cx="1828800" cy="731520"/>
          </a:xfrm>
          <a:prstGeom prst="rect">
            <a:avLst/>
          </a:prstGeom>
          <a:noFill/>
          <a:ln w="3175">
            <a:solidFill>
              <a:sysClr val="window" lastClr="FFFFFF">
                <a:lumMod val="65000"/>
              </a:sysClr>
            </a:solid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r>
              <a:rPr lang="ar-LB" sz="4000" kern="0" dirty="0">
                <a:solidFill>
                  <a:prstClr val="black">
                    <a:lumMod val="65000"/>
                    <a:lumOff val="35000"/>
                  </a:prstClr>
                </a:solidFill>
              </a:rPr>
              <a:t>إِ...ـنانِ</a:t>
            </a:r>
          </a:p>
        </p:txBody>
      </p:sp>
      <p:sp>
        <p:nvSpPr>
          <p:cNvPr id="29" name="Rounded Rectangle 4">
            <a:extLst>
              <a:ext uri="{FF2B5EF4-FFF2-40B4-BE49-F238E27FC236}">
                <a16:creationId xmlns:a16="http://schemas.microsoft.com/office/drawing/2014/main" id="{138CE65C-D1B4-4987-83F6-53391FD07C5E}"/>
              </a:ext>
            </a:extLst>
          </p:cNvPr>
          <p:cNvSpPr txBox="1"/>
          <p:nvPr/>
        </p:nvSpPr>
        <p:spPr>
          <a:xfrm>
            <a:off x="9852991" y="2942199"/>
            <a:ext cx="914400" cy="731520"/>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kern="0" dirty="0"/>
              <a:t>ثْـ</a:t>
            </a:r>
            <a:endParaRPr kumimoji="0" lang="en-US"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endParaRPr>
          </a:p>
        </p:txBody>
      </p:sp>
      <p:sp>
        <p:nvSpPr>
          <p:cNvPr id="30" name="Rounded Rectangle 4">
            <a:extLst>
              <a:ext uri="{FF2B5EF4-FFF2-40B4-BE49-F238E27FC236}">
                <a16:creationId xmlns:a16="http://schemas.microsoft.com/office/drawing/2014/main" id="{665BF8A1-466C-4A8F-AF86-EA87996B7328}"/>
              </a:ext>
            </a:extLst>
          </p:cNvPr>
          <p:cNvSpPr txBox="1"/>
          <p:nvPr/>
        </p:nvSpPr>
        <p:spPr>
          <a:xfrm>
            <a:off x="4604977"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س</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1" name="Rounded Rectangle 4">
            <a:extLst>
              <a:ext uri="{FF2B5EF4-FFF2-40B4-BE49-F238E27FC236}">
                <a16:creationId xmlns:a16="http://schemas.microsoft.com/office/drawing/2014/main" id="{5EFC464C-CD81-4817-AA5D-8A514BAE376F}"/>
              </a:ext>
            </a:extLst>
          </p:cNvPr>
          <p:cNvSpPr txBox="1"/>
          <p:nvPr/>
        </p:nvSpPr>
        <p:spPr>
          <a:xfrm>
            <a:off x="5680892"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noProof="0" dirty="0">
                <a:solidFill>
                  <a:prstClr val="black">
                    <a:lumMod val="65000"/>
                    <a:lumOff val="35000"/>
                  </a:prstClr>
                </a:solidFill>
              </a:rPr>
              <a:t>ـسـ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2" name="Rounded Rectangle 4">
            <a:extLst>
              <a:ext uri="{FF2B5EF4-FFF2-40B4-BE49-F238E27FC236}">
                <a16:creationId xmlns:a16="http://schemas.microsoft.com/office/drawing/2014/main" id="{FC182DC7-A879-48BF-9988-9555248111AE}"/>
              </a:ext>
            </a:extLst>
          </p:cNvPr>
          <p:cNvSpPr txBox="1"/>
          <p:nvPr/>
        </p:nvSpPr>
        <p:spPr>
          <a:xfrm>
            <a:off x="6756806"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سـ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3" name="Rounded Rectangle 4">
            <a:extLst>
              <a:ext uri="{FF2B5EF4-FFF2-40B4-BE49-F238E27FC236}">
                <a16:creationId xmlns:a16="http://schemas.microsoft.com/office/drawing/2014/main" id="{1C84C318-ED73-4E13-94E2-AAAA8C68AC93}"/>
              </a:ext>
            </a:extLst>
          </p:cNvPr>
          <p:cNvSpPr txBox="1"/>
          <p:nvPr/>
        </p:nvSpPr>
        <p:spPr>
          <a:xfrm>
            <a:off x="5228374" y="2935635"/>
            <a:ext cx="1828800" cy="731520"/>
          </a:xfrm>
          <a:prstGeom prst="rect">
            <a:avLst/>
          </a:prstGeom>
          <a:noFill/>
          <a:ln w="3175">
            <a:solidFill>
              <a:sysClr val="window" lastClr="FFFFFF">
                <a:lumMod val="65000"/>
              </a:sysClr>
            </a:solid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r>
              <a:rPr lang="ar-LB" sz="4000" kern="0" dirty="0">
                <a:solidFill>
                  <a:prstClr val="black">
                    <a:lumMod val="65000"/>
                    <a:lumOff val="35000"/>
                  </a:prstClr>
                </a:solidFill>
              </a:rPr>
              <a:t>مِـ...ـمارٌ</a:t>
            </a:r>
          </a:p>
        </p:txBody>
      </p:sp>
      <p:sp>
        <p:nvSpPr>
          <p:cNvPr id="34" name="Rounded Rectangle 4">
            <a:extLst>
              <a:ext uri="{FF2B5EF4-FFF2-40B4-BE49-F238E27FC236}">
                <a16:creationId xmlns:a16="http://schemas.microsoft.com/office/drawing/2014/main" id="{138CE65C-D1B4-4987-83F6-53391FD07C5E}"/>
              </a:ext>
            </a:extLst>
          </p:cNvPr>
          <p:cNvSpPr txBox="1"/>
          <p:nvPr/>
        </p:nvSpPr>
        <p:spPr>
          <a:xfrm>
            <a:off x="5850240" y="2942199"/>
            <a:ext cx="914400" cy="731520"/>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kern="0" dirty="0"/>
              <a:t>ـسْـ</a:t>
            </a:r>
            <a:endParaRPr kumimoji="0" lang="en-US"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endParaRPr>
          </a:p>
        </p:txBody>
      </p:sp>
      <p:sp>
        <p:nvSpPr>
          <p:cNvPr id="35" name="Rounded Rectangle 4">
            <a:extLst>
              <a:ext uri="{FF2B5EF4-FFF2-40B4-BE49-F238E27FC236}">
                <a16:creationId xmlns:a16="http://schemas.microsoft.com/office/drawing/2014/main" id="{665BF8A1-466C-4A8F-AF86-EA87996B7328}"/>
              </a:ext>
            </a:extLst>
          </p:cNvPr>
          <p:cNvSpPr txBox="1"/>
          <p:nvPr/>
        </p:nvSpPr>
        <p:spPr>
          <a:xfrm>
            <a:off x="614346"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ش</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6" name="Rounded Rectangle 4">
            <a:extLst>
              <a:ext uri="{FF2B5EF4-FFF2-40B4-BE49-F238E27FC236}">
                <a16:creationId xmlns:a16="http://schemas.microsoft.com/office/drawing/2014/main" id="{5EFC464C-CD81-4817-AA5D-8A514BAE376F}"/>
              </a:ext>
            </a:extLst>
          </p:cNvPr>
          <p:cNvSpPr txBox="1"/>
          <p:nvPr/>
        </p:nvSpPr>
        <p:spPr>
          <a:xfrm>
            <a:off x="1690261"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kumimoji="0" lang="ar-LB"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ـشـ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7" name="Rounded Rectangle 4">
            <a:extLst>
              <a:ext uri="{FF2B5EF4-FFF2-40B4-BE49-F238E27FC236}">
                <a16:creationId xmlns:a16="http://schemas.microsoft.com/office/drawing/2014/main" id="{FC182DC7-A879-48BF-9988-9555248111AE}"/>
              </a:ext>
            </a:extLst>
          </p:cNvPr>
          <p:cNvSpPr txBox="1"/>
          <p:nvPr/>
        </p:nvSpPr>
        <p:spPr>
          <a:xfrm>
            <a:off x="2766175"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شـ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8" name="Rounded Rectangle 4">
            <a:extLst>
              <a:ext uri="{FF2B5EF4-FFF2-40B4-BE49-F238E27FC236}">
                <a16:creationId xmlns:a16="http://schemas.microsoft.com/office/drawing/2014/main" id="{1C84C318-ED73-4E13-94E2-AAAA8C68AC93}"/>
              </a:ext>
            </a:extLst>
          </p:cNvPr>
          <p:cNvSpPr txBox="1"/>
          <p:nvPr/>
        </p:nvSpPr>
        <p:spPr>
          <a:xfrm>
            <a:off x="1272659" y="2935635"/>
            <a:ext cx="1828800" cy="731520"/>
          </a:xfrm>
          <a:prstGeom prst="rect">
            <a:avLst/>
          </a:prstGeom>
          <a:noFill/>
          <a:ln w="3175">
            <a:solidFill>
              <a:sysClr val="window" lastClr="FFFFFF">
                <a:lumMod val="65000"/>
              </a:sysClr>
            </a:solid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r>
              <a:rPr lang="ar-LB" sz="4000" kern="0" dirty="0">
                <a:solidFill>
                  <a:prstClr val="black">
                    <a:lumMod val="65000"/>
                    <a:lumOff val="35000"/>
                  </a:prstClr>
                </a:solidFill>
              </a:rPr>
              <a:t>مِـ....ط</a:t>
            </a:r>
          </a:p>
        </p:txBody>
      </p:sp>
      <p:sp>
        <p:nvSpPr>
          <p:cNvPr id="39" name="Rounded Rectangle 4">
            <a:extLst>
              <a:ext uri="{FF2B5EF4-FFF2-40B4-BE49-F238E27FC236}">
                <a16:creationId xmlns:a16="http://schemas.microsoft.com/office/drawing/2014/main" id="{138CE65C-D1B4-4987-83F6-53391FD07C5E}"/>
              </a:ext>
            </a:extLst>
          </p:cNvPr>
          <p:cNvSpPr txBox="1"/>
          <p:nvPr/>
        </p:nvSpPr>
        <p:spPr>
          <a:xfrm>
            <a:off x="1772300" y="2942199"/>
            <a:ext cx="914400" cy="731520"/>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kumimoji="0" lang="ar-LB"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rPr>
              <a:t>ـشْـ</a:t>
            </a:r>
            <a:endParaRPr kumimoji="0" lang="en-US"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endParaRPr>
          </a:p>
        </p:txBody>
      </p:sp>
      <p:sp>
        <p:nvSpPr>
          <p:cNvPr id="23" name="Content Placeholder 1">
            <a:extLst>
              <a:ext uri="{FF2B5EF4-FFF2-40B4-BE49-F238E27FC236}">
                <a16:creationId xmlns:a16="http://schemas.microsoft.com/office/drawing/2014/main" id="{66666A28-FA43-47D0-9A65-B626023F4F7A}"/>
              </a:ext>
            </a:extLst>
          </p:cNvPr>
          <p:cNvSpPr txBox="1">
            <a:spLocks/>
          </p:cNvSpPr>
          <p:nvPr/>
        </p:nvSpPr>
        <p:spPr>
          <a:xfrm>
            <a:off x="0" y="723856"/>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ar-LB" dirty="0">
                <a:solidFill>
                  <a:sysClr val="window" lastClr="FFFFFF"/>
                </a:solidFill>
                <a:latin typeface="Adobe Arabic" panose="02040503050201020203" pitchFamily="18" charset="-78"/>
                <a:cs typeface="Adobe Arabic" panose="02040503050201020203" pitchFamily="18" charset="-78"/>
              </a:rPr>
              <a:t>لِنَعْمَلْ مَعًا</a:t>
            </a:r>
          </a:p>
        </p:txBody>
      </p:sp>
    </p:spTree>
    <p:custDataLst>
      <p:tags r:id="rId1"/>
    </p:custDataLst>
    <p:extLst>
      <p:ext uri="{BB962C8B-B14F-4D97-AF65-F5344CB8AC3E}">
        <p14:creationId xmlns:p14="http://schemas.microsoft.com/office/powerpoint/2010/main" val="2044327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9"/>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3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1" nodeType="click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par>
                                <p:cTn id="22" presetID="10" presetClass="entr" presetSubtype="0" fill="hold"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1" nodeType="click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par>
                                <p:cTn id="36" presetID="10" presetClass="entr" presetSubtype="0" fill="hold" grpId="1"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500"/>
                                        <p:tgtEl>
                                          <p:spTgt spid="31"/>
                                        </p:tgtEl>
                                      </p:cBhvr>
                                    </p:animEffect>
                                  </p:childTnLst>
                                </p:cTn>
                              </p:par>
                              <p:par>
                                <p:cTn id="39" presetID="10" presetClass="entr" presetSubtype="0" fill="hold"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1" nodeType="click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fade">
                                      <p:cBhvr>
                                        <p:cTn id="49" dur="500"/>
                                        <p:tgtEl>
                                          <p:spTgt spid="37"/>
                                        </p:tgtEl>
                                      </p:cBhvr>
                                    </p:animEffect>
                                  </p:childTnLst>
                                </p:cTn>
                              </p:par>
                              <p:par>
                                <p:cTn id="50" presetID="10" presetClass="entr" presetSubtype="0" fill="hold" grpId="1" nodeType="with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fade">
                                      <p:cBhvr>
                                        <p:cTn id="52" dur="500"/>
                                        <p:tgtEl>
                                          <p:spTgt spid="35"/>
                                        </p:tgtEl>
                                      </p:cBhvr>
                                    </p:animEffect>
                                  </p:childTnLst>
                                </p:cTn>
                              </p:par>
                              <p:par>
                                <p:cTn id="53" presetID="10" presetClass="entr" presetSubtype="0" fill="hold" grpId="1"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fade">
                                      <p:cBhvr>
                                        <p:cTn id="55" dur="500"/>
                                        <p:tgtEl>
                                          <p:spTgt spid="36"/>
                                        </p:tgtEl>
                                      </p:cBhvr>
                                    </p:animEffect>
                                  </p:childTnLst>
                                </p:cTn>
                              </p:par>
                              <p:par>
                                <p:cTn id="56" presetID="10" presetClass="entr" presetSubtype="0" fill="hold" nodeType="with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fade">
                                      <p:cBhvr>
                                        <p:cTn id="58" dur="500"/>
                                        <p:tgtEl>
                                          <p:spTgt spid="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8"/>
                                        </p:tgtEl>
                                        <p:attrNameLst>
                                          <p:attrName>style.visibility</p:attrName>
                                        </p:attrNameLst>
                                      </p:cBhvr>
                                      <p:to>
                                        <p:strVal val="visible"/>
                                      </p:to>
                                    </p:set>
                                    <p:animEffect transition="in" filter="fade">
                                      <p:cBhvr>
                                        <p:cTn id="6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62" restart="whenNotActive" fill="hold" evtFilter="cancelBubble" nodeType="interactiveSeq">
                <p:stCondLst>
                  <p:cond evt="onClick" delay="0">
                    <p:tgtEl>
                      <p:spTgt spid="27"/>
                    </p:tgtEl>
                  </p:cond>
                </p:stCondLst>
                <p:endSync evt="end" delay="0">
                  <p:rtn val="all"/>
                </p:endSync>
                <p:childTnLst>
                  <p:par>
                    <p:cTn id="63" fill="hold">
                      <p:stCondLst>
                        <p:cond delay="0"/>
                      </p:stCondLst>
                      <p:childTnLst>
                        <p:par>
                          <p:cTn id="64" fill="hold">
                            <p:stCondLst>
                              <p:cond delay="0"/>
                            </p:stCondLst>
                            <p:childTnLst>
                              <p:par>
                                <p:cTn id="65" presetID="1" presetClass="emph" presetSubtype="2" fill="hold" nodeType="clickEffect">
                                  <p:stCondLst>
                                    <p:cond delay="0"/>
                                  </p:stCondLst>
                                  <p:childTnLst>
                                    <p:animClr clrSpc="rgb" dir="cw">
                                      <p:cBhvr>
                                        <p:cTn id="66" dur="500" fill="hold"/>
                                        <p:tgtEl>
                                          <p:spTgt spid="27"/>
                                        </p:tgtEl>
                                        <p:attrNameLst>
                                          <p:attrName>fillcolor</p:attrName>
                                        </p:attrNameLst>
                                      </p:cBhvr>
                                      <p:to>
                                        <a:srgbClr val="74C274"/>
                                      </p:to>
                                    </p:animClr>
                                    <p:set>
                                      <p:cBhvr>
                                        <p:cTn id="67" dur="500" fill="hold"/>
                                        <p:tgtEl>
                                          <p:spTgt spid="27"/>
                                        </p:tgtEl>
                                        <p:attrNameLst>
                                          <p:attrName>fill.type</p:attrName>
                                        </p:attrNameLst>
                                      </p:cBhvr>
                                      <p:to>
                                        <p:strVal val="solid"/>
                                      </p:to>
                                    </p:set>
                                    <p:set>
                                      <p:cBhvr>
                                        <p:cTn id="68" dur="500" fill="hold"/>
                                        <p:tgtEl>
                                          <p:spTgt spid="27"/>
                                        </p:tgtEl>
                                        <p:attrNameLst>
                                          <p:attrName>fill.on</p:attrName>
                                        </p:attrNameLst>
                                      </p:cBhvr>
                                      <p:to>
                                        <p:strVal val="true"/>
                                      </p:to>
                                    </p:set>
                                  </p:childTnLst>
                                </p:cTn>
                              </p:par>
                              <p:par>
                                <p:cTn id="69" presetID="3" presetClass="emph" presetSubtype="2" fill="hold" grpId="0" nodeType="withEffect">
                                  <p:stCondLst>
                                    <p:cond delay="0"/>
                                  </p:stCondLst>
                                  <p:childTnLst>
                                    <p:animClr clrSpc="rgb" dir="cw">
                                      <p:cBhvr override="childStyle">
                                        <p:cTn id="70" dur="500" fill="hold"/>
                                        <p:tgtEl>
                                          <p:spTgt spid="27"/>
                                        </p:tgtEl>
                                        <p:attrNameLst>
                                          <p:attrName>style.color</p:attrName>
                                        </p:attrNameLst>
                                      </p:cBhvr>
                                      <p:to>
                                        <a:srgbClr val="FFFFFF"/>
                                      </p:to>
                                    </p:animClr>
                                  </p:childTnLst>
                                </p:cTn>
                              </p:par>
                              <p:par>
                                <p:cTn id="71" presetID="10" presetClass="entr" presetSubtype="0" fill="hold" grpId="1"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childTnLst>
                    </p:cTn>
                  </p:par>
                </p:childTnLst>
              </p:cTn>
              <p:nextCondLst>
                <p:cond evt="onClick" delay="0">
                  <p:tgtEl>
                    <p:spTgt spid="27"/>
                  </p:tgtEl>
                </p:cond>
              </p:nextCondLst>
            </p:seq>
            <p:seq concurrent="1" nextAc="seek">
              <p:cTn id="74" restart="whenNotActive" fill="hold" evtFilter="cancelBubble" nodeType="interactiveSeq">
                <p:stCondLst>
                  <p:cond evt="onClick" delay="0">
                    <p:tgtEl>
                      <p:spTgt spid="22"/>
                    </p:tgtEl>
                  </p:cond>
                </p:stCondLst>
                <p:endSync evt="end" delay="0">
                  <p:rtn val="all"/>
                </p:endSync>
                <p:childTnLst>
                  <p:par>
                    <p:cTn id="75" fill="hold">
                      <p:stCondLst>
                        <p:cond delay="0"/>
                      </p:stCondLst>
                      <p:childTnLst>
                        <p:par>
                          <p:cTn id="76" fill="hold">
                            <p:stCondLst>
                              <p:cond delay="0"/>
                            </p:stCondLst>
                            <p:childTnLst>
                              <p:par>
                                <p:cTn id="77" presetID="1" presetClass="emph" presetSubtype="2" fill="hold" nodeType="clickEffect">
                                  <p:stCondLst>
                                    <p:cond delay="0"/>
                                  </p:stCondLst>
                                  <p:childTnLst>
                                    <p:animClr clrSpc="rgb" dir="cw">
                                      <p:cBhvr>
                                        <p:cTn id="78" dur="500" fill="hold"/>
                                        <p:tgtEl>
                                          <p:spTgt spid="22"/>
                                        </p:tgtEl>
                                        <p:attrNameLst>
                                          <p:attrName>fillcolor</p:attrName>
                                        </p:attrNameLst>
                                      </p:cBhvr>
                                      <p:to>
                                        <a:srgbClr val="C00000"/>
                                      </p:to>
                                    </p:animClr>
                                    <p:set>
                                      <p:cBhvr>
                                        <p:cTn id="79" dur="500" fill="hold"/>
                                        <p:tgtEl>
                                          <p:spTgt spid="22"/>
                                        </p:tgtEl>
                                        <p:attrNameLst>
                                          <p:attrName>fill.type</p:attrName>
                                        </p:attrNameLst>
                                      </p:cBhvr>
                                      <p:to>
                                        <p:strVal val="solid"/>
                                      </p:to>
                                    </p:set>
                                    <p:set>
                                      <p:cBhvr>
                                        <p:cTn id="80" dur="500" fill="hold"/>
                                        <p:tgtEl>
                                          <p:spTgt spid="22"/>
                                        </p:tgtEl>
                                        <p:attrNameLst>
                                          <p:attrName>fill.on</p:attrName>
                                        </p:attrNameLst>
                                      </p:cBhvr>
                                      <p:to>
                                        <p:strVal val="true"/>
                                      </p:to>
                                    </p:set>
                                  </p:childTnLst>
                                </p:cTn>
                              </p:par>
                              <p:par>
                                <p:cTn id="81" presetID="3" presetClass="emph" presetSubtype="2" fill="hold" grpId="0" nodeType="withEffect">
                                  <p:stCondLst>
                                    <p:cond delay="0"/>
                                  </p:stCondLst>
                                  <p:childTnLst>
                                    <p:animClr clrSpc="rgb" dir="cw">
                                      <p:cBhvr override="childStyle">
                                        <p:cTn id="82" dur="500" fill="hold"/>
                                        <p:tgtEl>
                                          <p:spTgt spid="22"/>
                                        </p:tgtEl>
                                        <p:attrNameLst>
                                          <p:attrName>style.color</p:attrName>
                                        </p:attrNameLst>
                                      </p:cBhvr>
                                      <p:to>
                                        <a:srgbClr val="FFFFFF"/>
                                      </p:to>
                                    </p:animClr>
                                  </p:childTnLst>
                                </p:cTn>
                              </p:par>
                            </p:childTnLst>
                          </p:cTn>
                        </p:par>
                      </p:childTnLst>
                    </p:cTn>
                  </p:par>
                </p:childTnLst>
              </p:cTn>
              <p:nextCondLst>
                <p:cond evt="onClick" delay="0">
                  <p:tgtEl>
                    <p:spTgt spid="22"/>
                  </p:tgtEl>
                </p:cond>
              </p:nextCondLst>
            </p:seq>
            <p:seq concurrent="1" nextAc="seek">
              <p:cTn id="83" restart="whenNotActive" fill="hold" evtFilter="cancelBubble" nodeType="interactiveSeq">
                <p:stCondLst>
                  <p:cond evt="onClick" delay="0">
                    <p:tgtEl>
                      <p:spTgt spid="26"/>
                    </p:tgtEl>
                  </p:cond>
                </p:stCondLst>
                <p:endSync evt="end" delay="0">
                  <p:rtn val="all"/>
                </p:endSync>
                <p:childTnLst>
                  <p:par>
                    <p:cTn id="84" fill="hold">
                      <p:stCondLst>
                        <p:cond delay="0"/>
                      </p:stCondLst>
                      <p:childTnLst>
                        <p:par>
                          <p:cTn id="85" fill="hold">
                            <p:stCondLst>
                              <p:cond delay="0"/>
                            </p:stCondLst>
                            <p:childTnLst>
                              <p:par>
                                <p:cTn id="86" presetID="1" presetClass="emph" presetSubtype="2" fill="hold" nodeType="withEffect">
                                  <p:stCondLst>
                                    <p:cond delay="0"/>
                                  </p:stCondLst>
                                  <p:childTnLst>
                                    <p:animClr clrSpc="rgb" dir="cw">
                                      <p:cBhvr>
                                        <p:cTn id="87" dur="500" fill="hold"/>
                                        <p:tgtEl>
                                          <p:spTgt spid="26"/>
                                        </p:tgtEl>
                                        <p:attrNameLst>
                                          <p:attrName>fillcolor</p:attrName>
                                        </p:attrNameLst>
                                      </p:cBhvr>
                                      <p:to>
                                        <a:srgbClr val="C00000"/>
                                      </p:to>
                                    </p:animClr>
                                    <p:set>
                                      <p:cBhvr>
                                        <p:cTn id="88" dur="500" fill="hold"/>
                                        <p:tgtEl>
                                          <p:spTgt spid="26"/>
                                        </p:tgtEl>
                                        <p:attrNameLst>
                                          <p:attrName>fill.type</p:attrName>
                                        </p:attrNameLst>
                                      </p:cBhvr>
                                      <p:to>
                                        <p:strVal val="solid"/>
                                      </p:to>
                                    </p:set>
                                    <p:set>
                                      <p:cBhvr>
                                        <p:cTn id="89" dur="500" fill="hold"/>
                                        <p:tgtEl>
                                          <p:spTgt spid="26"/>
                                        </p:tgtEl>
                                        <p:attrNameLst>
                                          <p:attrName>fill.on</p:attrName>
                                        </p:attrNameLst>
                                      </p:cBhvr>
                                      <p:to>
                                        <p:strVal val="true"/>
                                      </p:to>
                                    </p:set>
                                  </p:childTnLst>
                                </p:cTn>
                              </p:par>
                              <p:par>
                                <p:cTn id="90" presetID="3" presetClass="emph" presetSubtype="2" fill="hold" grpId="0" nodeType="withEffect">
                                  <p:stCondLst>
                                    <p:cond delay="0"/>
                                  </p:stCondLst>
                                  <p:childTnLst>
                                    <p:animClr clrSpc="rgb" dir="cw">
                                      <p:cBhvr override="childStyle">
                                        <p:cTn id="91" dur="500" fill="hold"/>
                                        <p:tgtEl>
                                          <p:spTgt spid="26"/>
                                        </p:tgtEl>
                                        <p:attrNameLst>
                                          <p:attrName>style.color</p:attrName>
                                        </p:attrNameLst>
                                      </p:cBhvr>
                                      <p:to>
                                        <a:srgbClr val="FFFFFF"/>
                                      </p:to>
                                    </p:animClr>
                                  </p:childTnLst>
                                </p:cTn>
                              </p:par>
                            </p:childTnLst>
                          </p:cTn>
                        </p:par>
                      </p:childTnLst>
                    </p:cTn>
                  </p:par>
                </p:childTnLst>
              </p:cTn>
              <p:nextCondLst>
                <p:cond evt="onClick" delay="0">
                  <p:tgtEl>
                    <p:spTgt spid="26"/>
                  </p:tgtEl>
                </p:cond>
              </p:nextCondLst>
            </p:seq>
            <p:seq concurrent="1" nextAc="seek">
              <p:cTn id="92" restart="whenNotActive" fill="hold" evtFilter="cancelBubble" nodeType="interactiveSeq">
                <p:stCondLst>
                  <p:cond evt="onClick" delay="0">
                    <p:tgtEl>
                      <p:spTgt spid="32"/>
                    </p:tgtEl>
                  </p:cond>
                </p:stCondLst>
                <p:endSync evt="end" delay="0">
                  <p:rtn val="all"/>
                </p:endSync>
                <p:childTnLst>
                  <p:par>
                    <p:cTn id="93" fill="hold">
                      <p:stCondLst>
                        <p:cond delay="0"/>
                      </p:stCondLst>
                      <p:childTnLst>
                        <p:par>
                          <p:cTn id="94" fill="hold">
                            <p:stCondLst>
                              <p:cond delay="0"/>
                            </p:stCondLst>
                            <p:childTnLst>
                              <p:par>
                                <p:cTn id="95" presetID="1" presetClass="emph" presetSubtype="2" fill="hold" nodeType="clickEffect">
                                  <p:stCondLst>
                                    <p:cond delay="0"/>
                                  </p:stCondLst>
                                  <p:childTnLst>
                                    <p:animClr clrSpc="rgb" dir="cw">
                                      <p:cBhvr>
                                        <p:cTn id="96" dur="500" fill="hold"/>
                                        <p:tgtEl>
                                          <p:spTgt spid="32"/>
                                        </p:tgtEl>
                                        <p:attrNameLst>
                                          <p:attrName>fillcolor</p:attrName>
                                        </p:attrNameLst>
                                      </p:cBhvr>
                                      <p:to>
                                        <a:srgbClr val="C00000"/>
                                      </p:to>
                                    </p:animClr>
                                    <p:set>
                                      <p:cBhvr>
                                        <p:cTn id="97" dur="500" fill="hold"/>
                                        <p:tgtEl>
                                          <p:spTgt spid="32"/>
                                        </p:tgtEl>
                                        <p:attrNameLst>
                                          <p:attrName>fill.type</p:attrName>
                                        </p:attrNameLst>
                                      </p:cBhvr>
                                      <p:to>
                                        <p:strVal val="solid"/>
                                      </p:to>
                                    </p:set>
                                    <p:set>
                                      <p:cBhvr>
                                        <p:cTn id="98" dur="500" fill="hold"/>
                                        <p:tgtEl>
                                          <p:spTgt spid="32"/>
                                        </p:tgtEl>
                                        <p:attrNameLst>
                                          <p:attrName>fill.on</p:attrName>
                                        </p:attrNameLst>
                                      </p:cBhvr>
                                      <p:to>
                                        <p:strVal val="true"/>
                                      </p:to>
                                    </p:set>
                                  </p:childTnLst>
                                </p:cTn>
                              </p:par>
                              <p:par>
                                <p:cTn id="99" presetID="3" presetClass="emph" presetSubtype="2" fill="hold" grpId="0" nodeType="withEffect">
                                  <p:stCondLst>
                                    <p:cond delay="0"/>
                                  </p:stCondLst>
                                  <p:childTnLst>
                                    <p:animClr clrSpc="rgb" dir="cw">
                                      <p:cBhvr override="childStyle">
                                        <p:cTn id="100" dur="500" fill="hold"/>
                                        <p:tgtEl>
                                          <p:spTgt spid="32"/>
                                        </p:tgtEl>
                                        <p:attrNameLst>
                                          <p:attrName>style.color</p:attrName>
                                        </p:attrNameLst>
                                      </p:cBhvr>
                                      <p:to>
                                        <a:srgbClr val="FFFFFF"/>
                                      </p:to>
                                    </p:animClr>
                                  </p:childTnLst>
                                </p:cTn>
                              </p:par>
                            </p:childTnLst>
                          </p:cTn>
                        </p:par>
                      </p:childTnLst>
                    </p:cTn>
                  </p:par>
                </p:childTnLst>
              </p:cTn>
              <p:nextCondLst>
                <p:cond evt="onClick" delay="0">
                  <p:tgtEl>
                    <p:spTgt spid="32"/>
                  </p:tgtEl>
                </p:cond>
              </p:nextCondLst>
            </p:seq>
            <p:seq concurrent="1" nextAc="seek">
              <p:cTn id="101" restart="whenNotActive" fill="hold" evtFilter="cancelBubble" nodeType="interactiveSeq">
                <p:stCondLst>
                  <p:cond evt="onClick" delay="0">
                    <p:tgtEl>
                      <p:spTgt spid="30"/>
                    </p:tgtEl>
                  </p:cond>
                </p:stCondLst>
                <p:endSync evt="end" delay="0">
                  <p:rtn val="all"/>
                </p:endSync>
                <p:childTnLst>
                  <p:par>
                    <p:cTn id="102" fill="hold">
                      <p:stCondLst>
                        <p:cond delay="0"/>
                      </p:stCondLst>
                      <p:childTnLst>
                        <p:par>
                          <p:cTn id="103" fill="hold">
                            <p:stCondLst>
                              <p:cond delay="0"/>
                            </p:stCondLst>
                            <p:childTnLst>
                              <p:par>
                                <p:cTn id="104" presetID="1" presetClass="emph" presetSubtype="2" fill="hold" nodeType="clickEffect">
                                  <p:stCondLst>
                                    <p:cond delay="0"/>
                                  </p:stCondLst>
                                  <p:childTnLst>
                                    <p:animClr clrSpc="rgb" dir="cw">
                                      <p:cBhvr>
                                        <p:cTn id="105" dur="500" fill="hold"/>
                                        <p:tgtEl>
                                          <p:spTgt spid="30"/>
                                        </p:tgtEl>
                                        <p:attrNameLst>
                                          <p:attrName>fillcolor</p:attrName>
                                        </p:attrNameLst>
                                      </p:cBhvr>
                                      <p:to>
                                        <a:srgbClr val="C00000"/>
                                      </p:to>
                                    </p:animClr>
                                    <p:set>
                                      <p:cBhvr>
                                        <p:cTn id="106" dur="500" fill="hold"/>
                                        <p:tgtEl>
                                          <p:spTgt spid="30"/>
                                        </p:tgtEl>
                                        <p:attrNameLst>
                                          <p:attrName>fill.type</p:attrName>
                                        </p:attrNameLst>
                                      </p:cBhvr>
                                      <p:to>
                                        <p:strVal val="solid"/>
                                      </p:to>
                                    </p:set>
                                    <p:set>
                                      <p:cBhvr>
                                        <p:cTn id="107" dur="500" fill="hold"/>
                                        <p:tgtEl>
                                          <p:spTgt spid="30"/>
                                        </p:tgtEl>
                                        <p:attrNameLst>
                                          <p:attrName>fill.on</p:attrName>
                                        </p:attrNameLst>
                                      </p:cBhvr>
                                      <p:to>
                                        <p:strVal val="true"/>
                                      </p:to>
                                    </p:set>
                                  </p:childTnLst>
                                </p:cTn>
                              </p:par>
                              <p:par>
                                <p:cTn id="108" presetID="3" presetClass="emph" presetSubtype="2" fill="hold" grpId="0" nodeType="withEffect">
                                  <p:stCondLst>
                                    <p:cond delay="0"/>
                                  </p:stCondLst>
                                  <p:childTnLst>
                                    <p:animClr clrSpc="rgb" dir="cw">
                                      <p:cBhvr override="childStyle">
                                        <p:cTn id="109" dur="500" fill="hold"/>
                                        <p:tgtEl>
                                          <p:spTgt spid="30"/>
                                        </p:tgtEl>
                                        <p:attrNameLst>
                                          <p:attrName>style.color</p:attrName>
                                        </p:attrNameLst>
                                      </p:cBhvr>
                                      <p:to>
                                        <a:srgbClr val="FFFFFF"/>
                                      </p:to>
                                    </p:animClr>
                                  </p:childTnLst>
                                </p:cTn>
                              </p:par>
                            </p:childTnLst>
                          </p:cTn>
                        </p:par>
                      </p:childTnLst>
                    </p:cTn>
                  </p:par>
                </p:childTnLst>
              </p:cTn>
              <p:nextCondLst>
                <p:cond evt="onClick" delay="0">
                  <p:tgtEl>
                    <p:spTgt spid="30"/>
                  </p:tgtEl>
                </p:cond>
              </p:nextCondLst>
            </p:seq>
            <p:seq concurrent="1" nextAc="seek">
              <p:cTn id="110" restart="whenNotActive" fill="hold" evtFilter="cancelBubble" nodeType="interactiveSeq">
                <p:stCondLst>
                  <p:cond evt="onClick" delay="0">
                    <p:tgtEl>
                      <p:spTgt spid="31"/>
                    </p:tgtEl>
                  </p:cond>
                </p:stCondLst>
                <p:endSync evt="end" delay="0">
                  <p:rtn val="all"/>
                </p:endSync>
                <p:childTnLst>
                  <p:par>
                    <p:cTn id="111" fill="hold">
                      <p:stCondLst>
                        <p:cond delay="0"/>
                      </p:stCondLst>
                      <p:childTnLst>
                        <p:par>
                          <p:cTn id="112" fill="hold">
                            <p:stCondLst>
                              <p:cond delay="0"/>
                            </p:stCondLst>
                            <p:childTnLst>
                              <p:par>
                                <p:cTn id="113" presetID="1" presetClass="emph" presetSubtype="2" fill="hold" nodeType="withEffect">
                                  <p:stCondLst>
                                    <p:cond delay="0"/>
                                  </p:stCondLst>
                                  <p:childTnLst>
                                    <p:animClr clrSpc="rgb" dir="cw">
                                      <p:cBhvr>
                                        <p:cTn id="114" dur="500" fill="hold"/>
                                        <p:tgtEl>
                                          <p:spTgt spid="31"/>
                                        </p:tgtEl>
                                        <p:attrNameLst>
                                          <p:attrName>fillcolor</p:attrName>
                                        </p:attrNameLst>
                                      </p:cBhvr>
                                      <p:to>
                                        <a:srgbClr val="74C274"/>
                                      </p:to>
                                    </p:animClr>
                                    <p:set>
                                      <p:cBhvr>
                                        <p:cTn id="115" dur="500" fill="hold"/>
                                        <p:tgtEl>
                                          <p:spTgt spid="31"/>
                                        </p:tgtEl>
                                        <p:attrNameLst>
                                          <p:attrName>fill.type</p:attrName>
                                        </p:attrNameLst>
                                      </p:cBhvr>
                                      <p:to>
                                        <p:strVal val="solid"/>
                                      </p:to>
                                    </p:set>
                                    <p:set>
                                      <p:cBhvr>
                                        <p:cTn id="116" dur="500" fill="hold"/>
                                        <p:tgtEl>
                                          <p:spTgt spid="31"/>
                                        </p:tgtEl>
                                        <p:attrNameLst>
                                          <p:attrName>fill.on</p:attrName>
                                        </p:attrNameLst>
                                      </p:cBhvr>
                                      <p:to>
                                        <p:strVal val="true"/>
                                      </p:to>
                                    </p:set>
                                  </p:childTnLst>
                                </p:cTn>
                              </p:par>
                              <p:par>
                                <p:cTn id="117" presetID="3" presetClass="emph" presetSubtype="2" fill="hold" grpId="0" nodeType="withEffect">
                                  <p:stCondLst>
                                    <p:cond delay="0"/>
                                  </p:stCondLst>
                                  <p:childTnLst>
                                    <p:animClr clrSpc="rgb" dir="cw">
                                      <p:cBhvr override="childStyle">
                                        <p:cTn id="118" dur="500" fill="hold"/>
                                        <p:tgtEl>
                                          <p:spTgt spid="31"/>
                                        </p:tgtEl>
                                        <p:attrNameLst>
                                          <p:attrName>style.color</p:attrName>
                                        </p:attrNameLst>
                                      </p:cBhvr>
                                      <p:to>
                                        <a:srgbClr val="FFFFFF"/>
                                      </p:to>
                                    </p:animClr>
                                  </p:childTnLst>
                                </p:cTn>
                              </p:par>
                              <p:par>
                                <p:cTn id="119" presetID="10" presetClass="entr" presetSubtype="0" fill="hold" grpId="1" nodeType="withEffect">
                                  <p:stCondLst>
                                    <p:cond delay="0"/>
                                  </p:stCondLst>
                                  <p:childTnLst>
                                    <p:set>
                                      <p:cBhvr>
                                        <p:cTn id="120" dur="1" fill="hold">
                                          <p:stCondLst>
                                            <p:cond delay="0"/>
                                          </p:stCondLst>
                                        </p:cTn>
                                        <p:tgtEl>
                                          <p:spTgt spid="34"/>
                                        </p:tgtEl>
                                        <p:attrNameLst>
                                          <p:attrName>style.visibility</p:attrName>
                                        </p:attrNameLst>
                                      </p:cBhvr>
                                      <p:to>
                                        <p:strVal val="visible"/>
                                      </p:to>
                                    </p:set>
                                    <p:animEffect transition="in" filter="fade">
                                      <p:cBhvr>
                                        <p:cTn id="121" dur="500"/>
                                        <p:tgtEl>
                                          <p:spTgt spid="34"/>
                                        </p:tgtEl>
                                      </p:cBhvr>
                                    </p:animEffect>
                                  </p:childTnLst>
                                </p:cTn>
                              </p:par>
                            </p:childTnLst>
                          </p:cTn>
                        </p:par>
                      </p:childTnLst>
                    </p:cTn>
                  </p:par>
                </p:childTnLst>
              </p:cTn>
              <p:nextCondLst>
                <p:cond evt="onClick" delay="0">
                  <p:tgtEl>
                    <p:spTgt spid="31"/>
                  </p:tgtEl>
                </p:cond>
              </p:nextCondLst>
            </p:seq>
            <p:seq concurrent="1" nextAc="seek">
              <p:cTn id="122" restart="whenNotActive" fill="hold" evtFilter="cancelBubble" nodeType="interactiveSeq">
                <p:stCondLst>
                  <p:cond evt="onClick" delay="0">
                    <p:tgtEl>
                      <p:spTgt spid="37"/>
                    </p:tgtEl>
                  </p:cond>
                </p:stCondLst>
                <p:endSync evt="end" delay="0">
                  <p:rtn val="all"/>
                </p:endSync>
                <p:childTnLst>
                  <p:par>
                    <p:cTn id="123" fill="hold">
                      <p:stCondLst>
                        <p:cond delay="0"/>
                      </p:stCondLst>
                      <p:childTnLst>
                        <p:par>
                          <p:cTn id="124" fill="hold">
                            <p:stCondLst>
                              <p:cond delay="0"/>
                            </p:stCondLst>
                            <p:childTnLst>
                              <p:par>
                                <p:cTn id="125" presetID="1" presetClass="emph" presetSubtype="2" fill="hold" nodeType="clickEffect">
                                  <p:stCondLst>
                                    <p:cond delay="0"/>
                                  </p:stCondLst>
                                  <p:childTnLst>
                                    <p:animClr clrSpc="rgb" dir="cw">
                                      <p:cBhvr>
                                        <p:cTn id="126" dur="500" fill="hold"/>
                                        <p:tgtEl>
                                          <p:spTgt spid="37"/>
                                        </p:tgtEl>
                                        <p:attrNameLst>
                                          <p:attrName>fillcolor</p:attrName>
                                        </p:attrNameLst>
                                      </p:cBhvr>
                                      <p:to>
                                        <a:srgbClr val="C00000"/>
                                      </p:to>
                                    </p:animClr>
                                    <p:set>
                                      <p:cBhvr>
                                        <p:cTn id="127" dur="500" fill="hold"/>
                                        <p:tgtEl>
                                          <p:spTgt spid="37"/>
                                        </p:tgtEl>
                                        <p:attrNameLst>
                                          <p:attrName>fill.type</p:attrName>
                                        </p:attrNameLst>
                                      </p:cBhvr>
                                      <p:to>
                                        <p:strVal val="solid"/>
                                      </p:to>
                                    </p:set>
                                    <p:set>
                                      <p:cBhvr>
                                        <p:cTn id="128" dur="500" fill="hold"/>
                                        <p:tgtEl>
                                          <p:spTgt spid="37"/>
                                        </p:tgtEl>
                                        <p:attrNameLst>
                                          <p:attrName>fill.on</p:attrName>
                                        </p:attrNameLst>
                                      </p:cBhvr>
                                      <p:to>
                                        <p:strVal val="true"/>
                                      </p:to>
                                    </p:set>
                                  </p:childTnLst>
                                </p:cTn>
                              </p:par>
                              <p:par>
                                <p:cTn id="129" presetID="3" presetClass="emph" presetSubtype="2" fill="hold" grpId="0" nodeType="withEffect">
                                  <p:stCondLst>
                                    <p:cond delay="0"/>
                                  </p:stCondLst>
                                  <p:childTnLst>
                                    <p:animClr clrSpc="rgb" dir="cw">
                                      <p:cBhvr override="childStyle">
                                        <p:cTn id="130" dur="500" fill="hold"/>
                                        <p:tgtEl>
                                          <p:spTgt spid="37"/>
                                        </p:tgtEl>
                                        <p:attrNameLst>
                                          <p:attrName>style.color</p:attrName>
                                        </p:attrNameLst>
                                      </p:cBhvr>
                                      <p:to>
                                        <a:srgbClr val="FFFFFF"/>
                                      </p:to>
                                    </p:animClr>
                                  </p:childTnLst>
                                </p:cTn>
                              </p:par>
                            </p:childTnLst>
                          </p:cTn>
                        </p:par>
                      </p:childTnLst>
                    </p:cTn>
                  </p:par>
                </p:childTnLst>
              </p:cTn>
              <p:nextCondLst>
                <p:cond evt="onClick" delay="0">
                  <p:tgtEl>
                    <p:spTgt spid="37"/>
                  </p:tgtEl>
                </p:cond>
              </p:nextCondLst>
            </p:seq>
            <p:seq concurrent="1" nextAc="seek">
              <p:cTn id="131" restart="whenNotActive" fill="hold" evtFilter="cancelBubble" nodeType="interactiveSeq">
                <p:stCondLst>
                  <p:cond evt="onClick" delay="0">
                    <p:tgtEl>
                      <p:spTgt spid="35"/>
                    </p:tgtEl>
                  </p:cond>
                </p:stCondLst>
                <p:endSync evt="end" delay="0">
                  <p:rtn val="all"/>
                </p:endSync>
                <p:childTnLst>
                  <p:par>
                    <p:cTn id="132" fill="hold">
                      <p:stCondLst>
                        <p:cond delay="0"/>
                      </p:stCondLst>
                      <p:childTnLst>
                        <p:par>
                          <p:cTn id="133" fill="hold">
                            <p:stCondLst>
                              <p:cond delay="0"/>
                            </p:stCondLst>
                            <p:childTnLst>
                              <p:par>
                                <p:cTn id="134" presetID="1" presetClass="emph" presetSubtype="2" fill="hold" nodeType="clickEffect">
                                  <p:stCondLst>
                                    <p:cond delay="0"/>
                                  </p:stCondLst>
                                  <p:childTnLst>
                                    <p:animClr clrSpc="rgb" dir="cw">
                                      <p:cBhvr>
                                        <p:cTn id="135" dur="500" fill="hold"/>
                                        <p:tgtEl>
                                          <p:spTgt spid="35"/>
                                        </p:tgtEl>
                                        <p:attrNameLst>
                                          <p:attrName>fillcolor</p:attrName>
                                        </p:attrNameLst>
                                      </p:cBhvr>
                                      <p:to>
                                        <a:srgbClr val="C00000"/>
                                      </p:to>
                                    </p:animClr>
                                    <p:set>
                                      <p:cBhvr>
                                        <p:cTn id="136" dur="500" fill="hold"/>
                                        <p:tgtEl>
                                          <p:spTgt spid="35"/>
                                        </p:tgtEl>
                                        <p:attrNameLst>
                                          <p:attrName>fill.type</p:attrName>
                                        </p:attrNameLst>
                                      </p:cBhvr>
                                      <p:to>
                                        <p:strVal val="solid"/>
                                      </p:to>
                                    </p:set>
                                    <p:set>
                                      <p:cBhvr>
                                        <p:cTn id="137" dur="500" fill="hold"/>
                                        <p:tgtEl>
                                          <p:spTgt spid="35"/>
                                        </p:tgtEl>
                                        <p:attrNameLst>
                                          <p:attrName>fill.on</p:attrName>
                                        </p:attrNameLst>
                                      </p:cBhvr>
                                      <p:to>
                                        <p:strVal val="true"/>
                                      </p:to>
                                    </p:set>
                                  </p:childTnLst>
                                </p:cTn>
                              </p:par>
                              <p:par>
                                <p:cTn id="138" presetID="3" presetClass="emph" presetSubtype="2" fill="hold" grpId="0" nodeType="withEffect">
                                  <p:stCondLst>
                                    <p:cond delay="0"/>
                                  </p:stCondLst>
                                  <p:childTnLst>
                                    <p:animClr clrSpc="rgb" dir="cw">
                                      <p:cBhvr override="childStyle">
                                        <p:cTn id="139" dur="500" fill="hold"/>
                                        <p:tgtEl>
                                          <p:spTgt spid="35"/>
                                        </p:tgtEl>
                                        <p:attrNameLst>
                                          <p:attrName>style.color</p:attrName>
                                        </p:attrNameLst>
                                      </p:cBhvr>
                                      <p:to>
                                        <a:srgbClr val="FFFFFF"/>
                                      </p:to>
                                    </p:animClr>
                                  </p:childTnLst>
                                </p:cTn>
                              </p:par>
                            </p:childTnLst>
                          </p:cTn>
                        </p:par>
                      </p:childTnLst>
                    </p:cTn>
                  </p:par>
                </p:childTnLst>
              </p:cTn>
              <p:nextCondLst>
                <p:cond evt="onClick" delay="0">
                  <p:tgtEl>
                    <p:spTgt spid="35"/>
                  </p:tgtEl>
                </p:cond>
              </p:nextCondLst>
            </p:seq>
            <p:seq concurrent="1" nextAc="seek">
              <p:cTn id="140" restart="whenNotActive" fill="hold" evtFilter="cancelBubble" nodeType="interactiveSeq">
                <p:stCondLst>
                  <p:cond evt="onClick" delay="0">
                    <p:tgtEl>
                      <p:spTgt spid="36"/>
                    </p:tgtEl>
                  </p:cond>
                </p:stCondLst>
                <p:endSync evt="end" delay="0">
                  <p:rtn val="all"/>
                </p:endSync>
                <p:childTnLst>
                  <p:par>
                    <p:cTn id="141" fill="hold">
                      <p:stCondLst>
                        <p:cond delay="0"/>
                      </p:stCondLst>
                      <p:childTnLst>
                        <p:par>
                          <p:cTn id="142" fill="hold">
                            <p:stCondLst>
                              <p:cond delay="0"/>
                            </p:stCondLst>
                            <p:childTnLst>
                              <p:par>
                                <p:cTn id="143" presetID="1" presetClass="emph" presetSubtype="2" fill="hold" nodeType="withEffect">
                                  <p:stCondLst>
                                    <p:cond delay="0"/>
                                  </p:stCondLst>
                                  <p:childTnLst>
                                    <p:animClr clrSpc="rgb" dir="cw">
                                      <p:cBhvr>
                                        <p:cTn id="144" dur="500" fill="hold"/>
                                        <p:tgtEl>
                                          <p:spTgt spid="36"/>
                                        </p:tgtEl>
                                        <p:attrNameLst>
                                          <p:attrName>fillcolor</p:attrName>
                                        </p:attrNameLst>
                                      </p:cBhvr>
                                      <p:to>
                                        <a:srgbClr val="74C274"/>
                                      </p:to>
                                    </p:animClr>
                                    <p:set>
                                      <p:cBhvr>
                                        <p:cTn id="145" dur="500" fill="hold"/>
                                        <p:tgtEl>
                                          <p:spTgt spid="36"/>
                                        </p:tgtEl>
                                        <p:attrNameLst>
                                          <p:attrName>fill.type</p:attrName>
                                        </p:attrNameLst>
                                      </p:cBhvr>
                                      <p:to>
                                        <p:strVal val="solid"/>
                                      </p:to>
                                    </p:set>
                                    <p:set>
                                      <p:cBhvr>
                                        <p:cTn id="146" dur="500" fill="hold"/>
                                        <p:tgtEl>
                                          <p:spTgt spid="36"/>
                                        </p:tgtEl>
                                        <p:attrNameLst>
                                          <p:attrName>fill.on</p:attrName>
                                        </p:attrNameLst>
                                      </p:cBhvr>
                                      <p:to>
                                        <p:strVal val="true"/>
                                      </p:to>
                                    </p:set>
                                  </p:childTnLst>
                                </p:cTn>
                              </p:par>
                              <p:par>
                                <p:cTn id="147" presetID="3" presetClass="emph" presetSubtype="2" fill="hold" grpId="0" nodeType="withEffect">
                                  <p:stCondLst>
                                    <p:cond delay="0"/>
                                  </p:stCondLst>
                                  <p:childTnLst>
                                    <p:animClr clrSpc="rgb" dir="cw">
                                      <p:cBhvr override="childStyle">
                                        <p:cTn id="148" dur="500" fill="hold"/>
                                        <p:tgtEl>
                                          <p:spTgt spid="36"/>
                                        </p:tgtEl>
                                        <p:attrNameLst>
                                          <p:attrName>style.color</p:attrName>
                                        </p:attrNameLst>
                                      </p:cBhvr>
                                      <p:to>
                                        <a:srgbClr val="FFFFFF"/>
                                      </p:to>
                                    </p:animClr>
                                  </p:childTnLst>
                                </p:cTn>
                              </p:par>
                              <p:par>
                                <p:cTn id="149" presetID="10" presetClass="entr" presetSubtype="0" fill="hold" grpId="1" nodeType="withEffect">
                                  <p:stCondLst>
                                    <p:cond delay="0"/>
                                  </p:stCondLst>
                                  <p:childTnLst>
                                    <p:set>
                                      <p:cBhvr>
                                        <p:cTn id="150" dur="1" fill="hold">
                                          <p:stCondLst>
                                            <p:cond delay="0"/>
                                          </p:stCondLst>
                                        </p:cTn>
                                        <p:tgtEl>
                                          <p:spTgt spid="39"/>
                                        </p:tgtEl>
                                        <p:attrNameLst>
                                          <p:attrName>style.visibility</p:attrName>
                                        </p:attrNameLst>
                                      </p:cBhvr>
                                      <p:to>
                                        <p:strVal val="visible"/>
                                      </p:to>
                                    </p:set>
                                    <p:animEffect transition="in" filter="fade">
                                      <p:cBhvr>
                                        <p:cTn id="151" dur="500"/>
                                        <p:tgtEl>
                                          <p:spTgt spid="39"/>
                                        </p:tgtEl>
                                      </p:cBhvr>
                                    </p:animEffect>
                                  </p:childTnLst>
                                </p:cTn>
                              </p:par>
                            </p:childTnLst>
                          </p:cTn>
                        </p:par>
                      </p:childTnLst>
                    </p:cTn>
                  </p:par>
                </p:childTnLst>
              </p:cTn>
              <p:nextCondLst>
                <p:cond evt="onClick" delay="0">
                  <p:tgtEl>
                    <p:spTgt spid="36"/>
                  </p:tgtEl>
                </p:cond>
              </p:nextCondLst>
            </p:seq>
          </p:childTnLst>
        </p:cTn>
      </p:par>
    </p:tnLst>
    <p:bldLst>
      <p:bldP spid="22" grpId="0" animBg="1"/>
      <p:bldP spid="22" grpId="1" animBg="1"/>
      <p:bldP spid="26" grpId="0" animBg="1"/>
      <p:bldP spid="26" grpId="1" animBg="1"/>
      <p:bldP spid="27" grpId="0" animBg="1"/>
      <p:bldP spid="27" grpId="1" animBg="1"/>
      <p:bldP spid="28" grpId="0" animBg="1"/>
      <p:bldP spid="29" grpId="0"/>
      <p:bldP spid="29" grpId="1"/>
      <p:bldP spid="30" grpId="0" animBg="1"/>
      <p:bldP spid="30" grpId="1" animBg="1"/>
      <p:bldP spid="31" grpId="0" animBg="1"/>
      <p:bldP spid="31" grpId="1" animBg="1"/>
      <p:bldP spid="32" grpId="0" animBg="1"/>
      <p:bldP spid="32" grpId="1" animBg="1"/>
      <p:bldP spid="33" grpId="0" animBg="1"/>
      <p:bldP spid="34" grpId="0"/>
      <p:bldP spid="34" grpId="1"/>
      <p:bldP spid="35" grpId="0" animBg="1"/>
      <p:bldP spid="35" grpId="1" animBg="1"/>
      <p:bldP spid="36" grpId="0" animBg="1"/>
      <p:bldP spid="36" grpId="1" animBg="1"/>
      <p:bldP spid="37" grpId="0" animBg="1"/>
      <p:bldP spid="37" grpId="1" animBg="1"/>
      <p:bldP spid="38" grpId="0" animBg="1"/>
      <p:bldP spid="39" grpId="0"/>
      <p:bldP spid="39"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con&#10;&#10;Description automatically generated">
            <a:extLst>
              <a:ext uri="{FF2B5EF4-FFF2-40B4-BE49-F238E27FC236}">
                <a16:creationId xmlns:a16="http://schemas.microsoft.com/office/drawing/2014/main" id="{FF6FC5AF-5812-43CB-96FB-1512F557B83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7622" y="3998123"/>
            <a:ext cx="2646085" cy="2646085"/>
          </a:xfrm>
          <a:prstGeom prst="rect">
            <a:avLst/>
          </a:prstGeom>
        </p:spPr>
      </p:pic>
      <p:pic>
        <p:nvPicPr>
          <p:cNvPr id="3" name="Picture 2">
            <a:extLst>
              <a:ext uri="{FF2B5EF4-FFF2-40B4-BE49-F238E27FC236}">
                <a16:creationId xmlns:a16="http://schemas.microsoft.com/office/drawing/2014/main" id="{53EDF5EB-B80D-42DB-99B3-90B47AE13EC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08958" y="3998123"/>
            <a:ext cx="2646085" cy="2579710"/>
          </a:xfrm>
          <a:prstGeom prst="rect">
            <a:avLst/>
          </a:prstGeom>
        </p:spPr>
      </p:pic>
      <p:pic>
        <p:nvPicPr>
          <p:cNvPr id="8" name="Picture 7">
            <a:extLst>
              <a:ext uri="{FF2B5EF4-FFF2-40B4-BE49-F238E27FC236}">
                <a16:creationId xmlns:a16="http://schemas.microsoft.com/office/drawing/2014/main" id="{88960907-6615-4500-BE3E-B0631992F45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87245" y="3998123"/>
            <a:ext cx="2646085" cy="2646085"/>
          </a:xfrm>
          <a:prstGeom prst="rect">
            <a:avLst/>
          </a:prstGeom>
        </p:spPr>
      </p:pic>
      <p:sp>
        <p:nvSpPr>
          <p:cNvPr id="21" name="Content Placeholder 1">
            <a:extLst>
              <a:ext uri="{FF2B5EF4-FFF2-40B4-BE49-F238E27FC236}">
                <a16:creationId xmlns:a16="http://schemas.microsoft.com/office/drawing/2014/main" id="{9F1F3785-8DFC-4250-B5B7-69D5FF65BBCD}"/>
              </a:ext>
            </a:extLst>
          </p:cNvPr>
          <p:cNvSpPr txBox="1">
            <a:spLocks/>
          </p:cNvSpPr>
          <p:nvPr/>
        </p:nvSpPr>
        <p:spPr>
          <a:xfrm>
            <a:off x="0" y="731520"/>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ar-LB" dirty="0">
                <a:solidFill>
                  <a:sysClr val="window" lastClr="FFFFFF"/>
                </a:solidFill>
                <a:latin typeface="Adobe Arabic" panose="02040503050201020203" pitchFamily="18" charset="-78"/>
                <a:cs typeface="Adobe Arabic" panose="02040503050201020203" pitchFamily="18" charset="-78"/>
              </a:rPr>
              <a:t>لِنَعْمَلْ مَعًا</a:t>
            </a:r>
          </a:p>
        </p:txBody>
      </p:sp>
      <p:sp>
        <p:nvSpPr>
          <p:cNvPr id="22" name="Rounded Rectangle 4">
            <a:extLst>
              <a:ext uri="{FF2B5EF4-FFF2-40B4-BE49-F238E27FC236}">
                <a16:creationId xmlns:a16="http://schemas.microsoft.com/office/drawing/2014/main" id="{665BF8A1-466C-4A8F-AF86-EA87996B7328}"/>
              </a:ext>
            </a:extLst>
          </p:cNvPr>
          <p:cNvSpPr txBox="1"/>
          <p:nvPr/>
        </p:nvSpPr>
        <p:spPr>
          <a:xfrm>
            <a:off x="8525776"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kumimoji="0" lang="ar-LB"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ـث</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26" name="Rounded Rectangle 4">
            <a:extLst>
              <a:ext uri="{FF2B5EF4-FFF2-40B4-BE49-F238E27FC236}">
                <a16:creationId xmlns:a16="http://schemas.microsoft.com/office/drawing/2014/main" id="{5EFC464C-CD81-4817-AA5D-8A514BAE376F}"/>
              </a:ext>
            </a:extLst>
          </p:cNvPr>
          <p:cNvSpPr txBox="1"/>
          <p:nvPr/>
        </p:nvSpPr>
        <p:spPr>
          <a:xfrm>
            <a:off x="9601691"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kumimoji="0" lang="ar-LB"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ـثـ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27" name="Rounded Rectangle 4">
            <a:extLst>
              <a:ext uri="{FF2B5EF4-FFF2-40B4-BE49-F238E27FC236}">
                <a16:creationId xmlns:a16="http://schemas.microsoft.com/office/drawing/2014/main" id="{FC182DC7-A879-48BF-9988-9555248111AE}"/>
              </a:ext>
            </a:extLst>
          </p:cNvPr>
          <p:cNvSpPr txBox="1"/>
          <p:nvPr/>
        </p:nvSpPr>
        <p:spPr>
          <a:xfrm>
            <a:off x="10677605"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ثـ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28" name="Rounded Rectangle 4">
            <a:extLst>
              <a:ext uri="{FF2B5EF4-FFF2-40B4-BE49-F238E27FC236}">
                <a16:creationId xmlns:a16="http://schemas.microsoft.com/office/drawing/2014/main" id="{1C84C318-ED73-4E13-94E2-AAAA8C68AC93}"/>
              </a:ext>
            </a:extLst>
          </p:cNvPr>
          <p:cNvSpPr txBox="1"/>
          <p:nvPr/>
        </p:nvSpPr>
        <p:spPr>
          <a:xfrm>
            <a:off x="9184089" y="2935635"/>
            <a:ext cx="1828800" cy="731520"/>
          </a:xfrm>
          <a:prstGeom prst="rect">
            <a:avLst/>
          </a:prstGeom>
          <a:noFill/>
          <a:ln w="3175">
            <a:solidFill>
              <a:sysClr val="window" lastClr="FFFFFF">
                <a:lumMod val="65000"/>
              </a:sysClr>
            </a:solid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r>
              <a:rPr lang="ar-LB" sz="4000" kern="0" dirty="0">
                <a:solidFill>
                  <a:prstClr val="black">
                    <a:lumMod val="65000"/>
                    <a:lumOff val="35000"/>
                  </a:prstClr>
                </a:solidFill>
              </a:rPr>
              <a:t>غَيْـ...</a:t>
            </a:r>
          </a:p>
        </p:txBody>
      </p:sp>
      <p:sp>
        <p:nvSpPr>
          <p:cNvPr id="29" name="Rounded Rectangle 4">
            <a:extLst>
              <a:ext uri="{FF2B5EF4-FFF2-40B4-BE49-F238E27FC236}">
                <a16:creationId xmlns:a16="http://schemas.microsoft.com/office/drawing/2014/main" id="{138CE65C-D1B4-4987-83F6-53391FD07C5E}"/>
              </a:ext>
            </a:extLst>
          </p:cNvPr>
          <p:cNvSpPr txBox="1"/>
          <p:nvPr/>
        </p:nvSpPr>
        <p:spPr>
          <a:xfrm>
            <a:off x="9363135" y="2942199"/>
            <a:ext cx="914400" cy="731520"/>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kern="0" dirty="0"/>
              <a:t>ـثٌ</a:t>
            </a:r>
            <a:endParaRPr kumimoji="0" lang="en-US"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endParaRPr>
          </a:p>
        </p:txBody>
      </p:sp>
      <p:sp>
        <p:nvSpPr>
          <p:cNvPr id="30" name="Rounded Rectangle 4">
            <a:extLst>
              <a:ext uri="{FF2B5EF4-FFF2-40B4-BE49-F238E27FC236}">
                <a16:creationId xmlns:a16="http://schemas.microsoft.com/office/drawing/2014/main" id="{665BF8A1-466C-4A8F-AF86-EA87996B7328}"/>
              </a:ext>
            </a:extLst>
          </p:cNvPr>
          <p:cNvSpPr txBox="1"/>
          <p:nvPr/>
        </p:nvSpPr>
        <p:spPr>
          <a:xfrm>
            <a:off x="4604977"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س</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1" name="Rounded Rectangle 4">
            <a:extLst>
              <a:ext uri="{FF2B5EF4-FFF2-40B4-BE49-F238E27FC236}">
                <a16:creationId xmlns:a16="http://schemas.microsoft.com/office/drawing/2014/main" id="{5EFC464C-CD81-4817-AA5D-8A514BAE376F}"/>
              </a:ext>
            </a:extLst>
          </p:cNvPr>
          <p:cNvSpPr txBox="1"/>
          <p:nvPr/>
        </p:nvSpPr>
        <p:spPr>
          <a:xfrm>
            <a:off x="5680892"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noProof="0" dirty="0">
                <a:solidFill>
                  <a:prstClr val="black">
                    <a:lumMod val="65000"/>
                    <a:lumOff val="35000"/>
                  </a:prstClr>
                </a:solidFill>
              </a:rPr>
              <a:t>ـسـ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2" name="Rounded Rectangle 4">
            <a:extLst>
              <a:ext uri="{FF2B5EF4-FFF2-40B4-BE49-F238E27FC236}">
                <a16:creationId xmlns:a16="http://schemas.microsoft.com/office/drawing/2014/main" id="{FC182DC7-A879-48BF-9988-9555248111AE}"/>
              </a:ext>
            </a:extLst>
          </p:cNvPr>
          <p:cNvSpPr txBox="1"/>
          <p:nvPr/>
        </p:nvSpPr>
        <p:spPr>
          <a:xfrm>
            <a:off x="6756806"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سـ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3" name="Rounded Rectangle 4">
            <a:extLst>
              <a:ext uri="{FF2B5EF4-FFF2-40B4-BE49-F238E27FC236}">
                <a16:creationId xmlns:a16="http://schemas.microsoft.com/office/drawing/2014/main" id="{1C84C318-ED73-4E13-94E2-AAAA8C68AC93}"/>
              </a:ext>
            </a:extLst>
          </p:cNvPr>
          <p:cNvSpPr txBox="1"/>
          <p:nvPr/>
        </p:nvSpPr>
        <p:spPr>
          <a:xfrm>
            <a:off x="5228374" y="2935635"/>
            <a:ext cx="1828800" cy="731520"/>
          </a:xfrm>
          <a:prstGeom prst="rect">
            <a:avLst/>
          </a:prstGeom>
          <a:noFill/>
          <a:ln w="3175">
            <a:solidFill>
              <a:sysClr val="window" lastClr="FFFFFF">
                <a:lumMod val="65000"/>
              </a:sysClr>
            </a:solid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r>
              <a:rPr lang="ar-LB" sz="4000" kern="0" dirty="0">
                <a:solidFill>
                  <a:prstClr val="black">
                    <a:lumMod val="65000"/>
                    <a:lumOff val="35000"/>
                  </a:prstClr>
                </a:solidFill>
              </a:rPr>
              <a:t>رَأ...</a:t>
            </a:r>
          </a:p>
        </p:txBody>
      </p:sp>
      <p:sp>
        <p:nvSpPr>
          <p:cNvPr id="34" name="Rounded Rectangle 4">
            <a:extLst>
              <a:ext uri="{FF2B5EF4-FFF2-40B4-BE49-F238E27FC236}">
                <a16:creationId xmlns:a16="http://schemas.microsoft.com/office/drawing/2014/main" id="{138CE65C-D1B4-4987-83F6-53391FD07C5E}"/>
              </a:ext>
            </a:extLst>
          </p:cNvPr>
          <p:cNvSpPr txBox="1"/>
          <p:nvPr/>
        </p:nvSpPr>
        <p:spPr>
          <a:xfrm>
            <a:off x="5551970" y="2942199"/>
            <a:ext cx="914400" cy="731520"/>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kumimoji="0" lang="ar-LB"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rPr>
              <a:t>سٌ</a:t>
            </a:r>
            <a:endParaRPr kumimoji="0" lang="en-US"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endParaRPr>
          </a:p>
        </p:txBody>
      </p:sp>
      <p:sp>
        <p:nvSpPr>
          <p:cNvPr id="35" name="Rounded Rectangle 4">
            <a:extLst>
              <a:ext uri="{FF2B5EF4-FFF2-40B4-BE49-F238E27FC236}">
                <a16:creationId xmlns:a16="http://schemas.microsoft.com/office/drawing/2014/main" id="{665BF8A1-466C-4A8F-AF86-EA87996B7328}"/>
              </a:ext>
            </a:extLst>
          </p:cNvPr>
          <p:cNvSpPr txBox="1"/>
          <p:nvPr/>
        </p:nvSpPr>
        <p:spPr>
          <a:xfrm>
            <a:off x="614346"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ش</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6" name="Rounded Rectangle 4">
            <a:extLst>
              <a:ext uri="{FF2B5EF4-FFF2-40B4-BE49-F238E27FC236}">
                <a16:creationId xmlns:a16="http://schemas.microsoft.com/office/drawing/2014/main" id="{5EFC464C-CD81-4817-AA5D-8A514BAE376F}"/>
              </a:ext>
            </a:extLst>
          </p:cNvPr>
          <p:cNvSpPr txBox="1"/>
          <p:nvPr/>
        </p:nvSpPr>
        <p:spPr>
          <a:xfrm>
            <a:off x="1690261"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kumimoji="0" lang="ar-LB"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ـشـ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7" name="Rounded Rectangle 4">
            <a:extLst>
              <a:ext uri="{FF2B5EF4-FFF2-40B4-BE49-F238E27FC236}">
                <a16:creationId xmlns:a16="http://schemas.microsoft.com/office/drawing/2014/main" id="{FC182DC7-A879-48BF-9988-9555248111AE}"/>
              </a:ext>
            </a:extLst>
          </p:cNvPr>
          <p:cNvSpPr txBox="1"/>
          <p:nvPr/>
        </p:nvSpPr>
        <p:spPr>
          <a:xfrm>
            <a:off x="2766175"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شـ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8" name="Rounded Rectangle 4">
            <a:extLst>
              <a:ext uri="{FF2B5EF4-FFF2-40B4-BE49-F238E27FC236}">
                <a16:creationId xmlns:a16="http://schemas.microsoft.com/office/drawing/2014/main" id="{1C84C318-ED73-4E13-94E2-AAAA8C68AC93}"/>
              </a:ext>
            </a:extLst>
          </p:cNvPr>
          <p:cNvSpPr txBox="1"/>
          <p:nvPr/>
        </p:nvSpPr>
        <p:spPr>
          <a:xfrm>
            <a:off x="1272659" y="2935635"/>
            <a:ext cx="1828800" cy="731520"/>
          </a:xfrm>
          <a:prstGeom prst="rect">
            <a:avLst/>
          </a:prstGeom>
          <a:noFill/>
          <a:ln w="3175">
            <a:solidFill>
              <a:sysClr val="window" lastClr="FFFFFF">
                <a:lumMod val="65000"/>
              </a:sysClr>
            </a:solid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rtl="0"/>
            <a:r>
              <a:rPr lang="ar-LB" sz="4000" kern="0" dirty="0">
                <a:solidFill>
                  <a:prstClr val="black">
                    <a:lumMod val="65000"/>
                    <a:lumOff val="35000"/>
                  </a:prstClr>
                </a:solidFill>
              </a:rPr>
              <a:t>فِرا...</a:t>
            </a:r>
          </a:p>
        </p:txBody>
      </p:sp>
      <p:sp>
        <p:nvSpPr>
          <p:cNvPr id="39" name="Rounded Rectangle 4">
            <a:extLst>
              <a:ext uri="{FF2B5EF4-FFF2-40B4-BE49-F238E27FC236}">
                <a16:creationId xmlns:a16="http://schemas.microsoft.com/office/drawing/2014/main" id="{138CE65C-D1B4-4987-83F6-53391FD07C5E}"/>
              </a:ext>
            </a:extLst>
          </p:cNvPr>
          <p:cNvSpPr txBox="1"/>
          <p:nvPr/>
        </p:nvSpPr>
        <p:spPr>
          <a:xfrm>
            <a:off x="1521933" y="2942199"/>
            <a:ext cx="914400" cy="731520"/>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kumimoji="0" lang="ar-LB"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rPr>
              <a:t>شٌ</a:t>
            </a:r>
            <a:endParaRPr kumimoji="0" lang="en-US"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endParaRPr>
          </a:p>
        </p:txBody>
      </p:sp>
    </p:spTree>
    <p:custDataLst>
      <p:tags r:id="rId1"/>
    </p:custDataLst>
    <p:extLst>
      <p:ext uri="{BB962C8B-B14F-4D97-AF65-F5344CB8AC3E}">
        <p14:creationId xmlns:p14="http://schemas.microsoft.com/office/powerpoint/2010/main" val="803086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29"/>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3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1" nodeType="click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par>
                                <p:cTn id="22" presetID="10" presetClass="entr" presetSubtype="0"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1" nodeType="click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par>
                                <p:cTn id="36" presetID="10" presetClass="entr" presetSubtype="0" fill="hold" grpId="1"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500"/>
                                        <p:tgtEl>
                                          <p:spTgt spid="31"/>
                                        </p:tgtEl>
                                      </p:cBhvr>
                                    </p:animEffect>
                                  </p:childTnLst>
                                </p:cTn>
                              </p:par>
                              <p:par>
                                <p:cTn id="39" presetID="10" presetClass="entr" presetSubtype="0" fill="hold"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500"/>
                                        <p:tgtEl>
                                          <p:spTgt spid="8"/>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1" nodeType="click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fade">
                                      <p:cBhvr>
                                        <p:cTn id="49" dur="500"/>
                                        <p:tgtEl>
                                          <p:spTgt spid="37"/>
                                        </p:tgtEl>
                                      </p:cBhvr>
                                    </p:animEffect>
                                  </p:childTnLst>
                                </p:cTn>
                              </p:par>
                              <p:par>
                                <p:cTn id="50" presetID="10" presetClass="entr" presetSubtype="0" fill="hold" grpId="1" nodeType="with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fade">
                                      <p:cBhvr>
                                        <p:cTn id="52" dur="500"/>
                                        <p:tgtEl>
                                          <p:spTgt spid="35"/>
                                        </p:tgtEl>
                                      </p:cBhvr>
                                    </p:animEffect>
                                  </p:childTnLst>
                                </p:cTn>
                              </p:par>
                              <p:par>
                                <p:cTn id="53" presetID="10" presetClass="entr" presetSubtype="0" fill="hold" grpId="1"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fade">
                                      <p:cBhvr>
                                        <p:cTn id="55" dur="500"/>
                                        <p:tgtEl>
                                          <p:spTgt spid="36"/>
                                        </p:tgtEl>
                                      </p:cBhvr>
                                    </p:animEffect>
                                  </p:childTnLst>
                                </p:cTn>
                              </p:par>
                              <p:par>
                                <p:cTn id="56" presetID="10" presetClass="entr" presetSubtype="0" fill="hold" nodeType="with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fade">
                                      <p:cBhvr>
                                        <p:cTn id="58" dur="500"/>
                                        <p:tgtEl>
                                          <p:spTgt spid="4"/>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8"/>
                                        </p:tgtEl>
                                        <p:attrNameLst>
                                          <p:attrName>style.visibility</p:attrName>
                                        </p:attrNameLst>
                                      </p:cBhvr>
                                      <p:to>
                                        <p:strVal val="visible"/>
                                      </p:to>
                                    </p:set>
                                    <p:animEffect transition="in" filter="fade">
                                      <p:cBhvr>
                                        <p:cTn id="6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62" restart="whenNotActive" fill="hold" evtFilter="cancelBubble" nodeType="interactiveSeq">
                <p:stCondLst>
                  <p:cond evt="onClick" delay="0">
                    <p:tgtEl>
                      <p:spTgt spid="27"/>
                    </p:tgtEl>
                  </p:cond>
                </p:stCondLst>
                <p:endSync evt="end" delay="0">
                  <p:rtn val="all"/>
                </p:endSync>
                <p:childTnLst>
                  <p:par>
                    <p:cTn id="63" fill="hold">
                      <p:stCondLst>
                        <p:cond delay="0"/>
                      </p:stCondLst>
                      <p:childTnLst>
                        <p:par>
                          <p:cTn id="64" fill="hold">
                            <p:stCondLst>
                              <p:cond delay="0"/>
                            </p:stCondLst>
                            <p:childTnLst>
                              <p:par>
                                <p:cTn id="65" presetID="1" presetClass="emph" presetSubtype="2" fill="hold" nodeType="clickEffect">
                                  <p:stCondLst>
                                    <p:cond delay="0"/>
                                  </p:stCondLst>
                                  <p:childTnLst>
                                    <p:animClr clrSpc="rgb" dir="cw">
                                      <p:cBhvr>
                                        <p:cTn id="66" dur="500" fill="hold"/>
                                        <p:tgtEl>
                                          <p:spTgt spid="27"/>
                                        </p:tgtEl>
                                        <p:attrNameLst>
                                          <p:attrName>fillcolor</p:attrName>
                                        </p:attrNameLst>
                                      </p:cBhvr>
                                      <p:to>
                                        <a:srgbClr val="C00000"/>
                                      </p:to>
                                    </p:animClr>
                                    <p:set>
                                      <p:cBhvr>
                                        <p:cTn id="67" dur="500" fill="hold"/>
                                        <p:tgtEl>
                                          <p:spTgt spid="27"/>
                                        </p:tgtEl>
                                        <p:attrNameLst>
                                          <p:attrName>fill.type</p:attrName>
                                        </p:attrNameLst>
                                      </p:cBhvr>
                                      <p:to>
                                        <p:strVal val="solid"/>
                                      </p:to>
                                    </p:set>
                                    <p:set>
                                      <p:cBhvr>
                                        <p:cTn id="68" dur="500" fill="hold"/>
                                        <p:tgtEl>
                                          <p:spTgt spid="27"/>
                                        </p:tgtEl>
                                        <p:attrNameLst>
                                          <p:attrName>fill.on</p:attrName>
                                        </p:attrNameLst>
                                      </p:cBhvr>
                                      <p:to>
                                        <p:strVal val="true"/>
                                      </p:to>
                                    </p:set>
                                  </p:childTnLst>
                                </p:cTn>
                              </p:par>
                              <p:par>
                                <p:cTn id="69" presetID="3" presetClass="emph" presetSubtype="2" fill="hold" grpId="0" nodeType="withEffect">
                                  <p:stCondLst>
                                    <p:cond delay="0"/>
                                  </p:stCondLst>
                                  <p:childTnLst>
                                    <p:animClr clrSpc="rgb" dir="cw">
                                      <p:cBhvr override="childStyle">
                                        <p:cTn id="70" dur="500" fill="hold"/>
                                        <p:tgtEl>
                                          <p:spTgt spid="27"/>
                                        </p:tgtEl>
                                        <p:attrNameLst>
                                          <p:attrName>style.color</p:attrName>
                                        </p:attrNameLst>
                                      </p:cBhvr>
                                      <p:to>
                                        <a:srgbClr val="FFFFFF"/>
                                      </p:to>
                                    </p:animClr>
                                  </p:childTnLst>
                                </p:cTn>
                              </p:par>
                            </p:childTnLst>
                          </p:cTn>
                        </p:par>
                      </p:childTnLst>
                    </p:cTn>
                  </p:par>
                </p:childTnLst>
              </p:cTn>
              <p:nextCondLst>
                <p:cond evt="onClick" delay="0">
                  <p:tgtEl>
                    <p:spTgt spid="27"/>
                  </p:tgtEl>
                </p:cond>
              </p:nextCondLst>
            </p:seq>
            <p:seq concurrent="1" nextAc="seek">
              <p:cTn id="71" restart="whenNotActive" fill="hold" evtFilter="cancelBubble" nodeType="interactiveSeq">
                <p:stCondLst>
                  <p:cond evt="onClick" delay="0">
                    <p:tgtEl>
                      <p:spTgt spid="22"/>
                    </p:tgtEl>
                  </p:cond>
                </p:stCondLst>
                <p:endSync evt="end" delay="0">
                  <p:rtn val="all"/>
                </p:endSync>
                <p:childTnLst>
                  <p:par>
                    <p:cTn id="72" fill="hold">
                      <p:stCondLst>
                        <p:cond delay="0"/>
                      </p:stCondLst>
                      <p:childTnLst>
                        <p:par>
                          <p:cTn id="73" fill="hold">
                            <p:stCondLst>
                              <p:cond delay="0"/>
                            </p:stCondLst>
                            <p:childTnLst>
                              <p:par>
                                <p:cTn id="74" presetID="1" presetClass="emph" presetSubtype="2" fill="hold" nodeType="clickEffect">
                                  <p:stCondLst>
                                    <p:cond delay="0"/>
                                  </p:stCondLst>
                                  <p:childTnLst>
                                    <p:animClr clrSpc="rgb" dir="cw">
                                      <p:cBhvr>
                                        <p:cTn id="75" dur="500" fill="hold"/>
                                        <p:tgtEl>
                                          <p:spTgt spid="22"/>
                                        </p:tgtEl>
                                        <p:attrNameLst>
                                          <p:attrName>fillcolor</p:attrName>
                                        </p:attrNameLst>
                                      </p:cBhvr>
                                      <p:to>
                                        <a:srgbClr val="74C274"/>
                                      </p:to>
                                    </p:animClr>
                                    <p:set>
                                      <p:cBhvr>
                                        <p:cTn id="76" dur="500" fill="hold"/>
                                        <p:tgtEl>
                                          <p:spTgt spid="22"/>
                                        </p:tgtEl>
                                        <p:attrNameLst>
                                          <p:attrName>fill.type</p:attrName>
                                        </p:attrNameLst>
                                      </p:cBhvr>
                                      <p:to>
                                        <p:strVal val="solid"/>
                                      </p:to>
                                    </p:set>
                                    <p:set>
                                      <p:cBhvr>
                                        <p:cTn id="77" dur="500" fill="hold"/>
                                        <p:tgtEl>
                                          <p:spTgt spid="22"/>
                                        </p:tgtEl>
                                        <p:attrNameLst>
                                          <p:attrName>fill.on</p:attrName>
                                        </p:attrNameLst>
                                      </p:cBhvr>
                                      <p:to>
                                        <p:strVal val="true"/>
                                      </p:to>
                                    </p:set>
                                  </p:childTnLst>
                                </p:cTn>
                              </p:par>
                              <p:par>
                                <p:cTn id="78" presetID="3" presetClass="emph" presetSubtype="2" fill="hold" grpId="0" nodeType="withEffect">
                                  <p:stCondLst>
                                    <p:cond delay="0"/>
                                  </p:stCondLst>
                                  <p:childTnLst>
                                    <p:animClr clrSpc="rgb" dir="cw">
                                      <p:cBhvr override="childStyle">
                                        <p:cTn id="79" dur="500" fill="hold"/>
                                        <p:tgtEl>
                                          <p:spTgt spid="22"/>
                                        </p:tgtEl>
                                        <p:attrNameLst>
                                          <p:attrName>style.color</p:attrName>
                                        </p:attrNameLst>
                                      </p:cBhvr>
                                      <p:to>
                                        <a:srgbClr val="FFFFFF"/>
                                      </p:to>
                                    </p:animClr>
                                  </p:childTnLst>
                                </p:cTn>
                              </p:par>
                              <p:par>
                                <p:cTn id="80" presetID="10" presetClass="entr" presetSubtype="0" fill="hold" grpId="1" nodeType="with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fade">
                                      <p:cBhvr>
                                        <p:cTn id="82" dur="500"/>
                                        <p:tgtEl>
                                          <p:spTgt spid="29"/>
                                        </p:tgtEl>
                                      </p:cBhvr>
                                    </p:animEffect>
                                  </p:childTnLst>
                                </p:cTn>
                              </p:par>
                            </p:childTnLst>
                          </p:cTn>
                        </p:par>
                      </p:childTnLst>
                    </p:cTn>
                  </p:par>
                </p:childTnLst>
              </p:cTn>
              <p:nextCondLst>
                <p:cond evt="onClick" delay="0">
                  <p:tgtEl>
                    <p:spTgt spid="22"/>
                  </p:tgtEl>
                </p:cond>
              </p:nextCondLst>
            </p:seq>
            <p:seq concurrent="1" nextAc="seek">
              <p:cTn id="83" restart="whenNotActive" fill="hold" evtFilter="cancelBubble" nodeType="interactiveSeq">
                <p:stCondLst>
                  <p:cond evt="onClick" delay="0">
                    <p:tgtEl>
                      <p:spTgt spid="26"/>
                    </p:tgtEl>
                  </p:cond>
                </p:stCondLst>
                <p:endSync evt="end" delay="0">
                  <p:rtn val="all"/>
                </p:endSync>
                <p:childTnLst>
                  <p:par>
                    <p:cTn id="84" fill="hold">
                      <p:stCondLst>
                        <p:cond delay="0"/>
                      </p:stCondLst>
                      <p:childTnLst>
                        <p:par>
                          <p:cTn id="85" fill="hold">
                            <p:stCondLst>
                              <p:cond delay="0"/>
                            </p:stCondLst>
                            <p:childTnLst>
                              <p:par>
                                <p:cTn id="86" presetID="1" presetClass="emph" presetSubtype="2" fill="hold" nodeType="withEffect">
                                  <p:stCondLst>
                                    <p:cond delay="0"/>
                                  </p:stCondLst>
                                  <p:childTnLst>
                                    <p:animClr clrSpc="rgb" dir="cw">
                                      <p:cBhvr>
                                        <p:cTn id="87" dur="500" fill="hold"/>
                                        <p:tgtEl>
                                          <p:spTgt spid="26"/>
                                        </p:tgtEl>
                                        <p:attrNameLst>
                                          <p:attrName>fillcolor</p:attrName>
                                        </p:attrNameLst>
                                      </p:cBhvr>
                                      <p:to>
                                        <a:srgbClr val="C00000"/>
                                      </p:to>
                                    </p:animClr>
                                    <p:set>
                                      <p:cBhvr>
                                        <p:cTn id="88" dur="500" fill="hold"/>
                                        <p:tgtEl>
                                          <p:spTgt spid="26"/>
                                        </p:tgtEl>
                                        <p:attrNameLst>
                                          <p:attrName>fill.type</p:attrName>
                                        </p:attrNameLst>
                                      </p:cBhvr>
                                      <p:to>
                                        <p:strVal val="solid"/>
                                      </p:to>
                                    </p:set>
                                    <p:set>
                                      <p:cBhvr>
                                        <p:cTn id="89" dur="500" fill="hold"/>
                                        <p:tgtEl>
                                          <p:spTgt spid="26"/>
                                        </p:tgtEl>
                                        <p:attrNameLst>
                                          <p:attrName>fill.on</p:attrName>
                                        </p:attrNameLst>
                                      </p:cBhvr>
                                      <p:to>
                                        <p:strVal val="true"/>
                                      </p:to>
                                    </p:set>
                                  </p:childTnLst>
                                </p:cTn>
                              </p:par>
                              <p:par>
                                <p:cTn id="90" presetID="3" presetClass="emph" presetSubtype="2" fill="hold" grpId="0" nodeType="withEffect">
                                  <p:stCondLst>
                                    <p:cond delay="0"/>
                                  </p:stCondLst>
                                  <p:childTnLst>
                                    <p:animClr clrSpc="rgb" dir="cw">
                                      <p:cBhvr override="childStyle">
                                        <p:cTn id="91" dur="500" fill="hold"/>
                                        <p:tgtEl>
                                          <p:spTgt spid="26"/>
                                        </p:tgtEl>
                                        <p:attrNameLst>
                                          <p:attrName>style.color</p:attrName>
                                        </p:attrNameLst>
                                      </p:cBhvr>
                                      <p:to>
                                        <a:srgbClr val="FFFFFF"/>
                                      </p:to>
                                    </p:animClr>
                                  </p:childTnLst>
                                </p:cTn>
                              </p:par>
                            </p:childTnLst>
                          </p:cTn>
                        </p:par>
                      </p:childTnLst>
                    </p:cTn>
                  </p:par>
                </p:childTnLst>
              </p:cTn>
              <p:nextCondLst>
                <p:cond evt="onClick" delay="0">
                  <p:tgtEl>
                    <p:spTgt spid="26"/>
                  </p:tgtEl>
                </p:cond>
              </p:nextCondLst>
            </p:seq>
            <p:seq concurrent="1" nextAc="seek">
              <p:cTn id="92" restart="whenNotActive" fill="hold" evtFilter="cancelBubble" nodeType="interactiveSeq">
                <p:stCondLst>
                  <p:cond evt="onClick" delay="0">
                    <p:tgtEl>
                      <p:spTgt spid="32"/>
                    </p:tgtEl>
                  </p:cond>
                </p:stCondLst>
                <p:endSync evt="end" delay="0">
                  <p:rtn val="all"/>
                </p:endSync>
                <p:childTnLst>
                  <p:par>
                    <p:cTn id="93" fill="hold">
                      <p:stCondLst>
                        <p:cond delay="0"/>
                      </p:stCondLst>
                      <p:childTnLst>
                        <p:par>
                          <p:cTn id="94" fill="hold">
                            <p:stCondLst>
                              <p:cond delay="0"/>
                            </p:stCondLst>
                            <p:childTnLst>
                              <p:par>
                                <p:cTn id="95" presetID="1" presetClass="emph" presetSubtype="2" fill="hold" nodeType="clickEffect">
                                  <p:stCondLst>
                                    <p:cond delay="0"/>
                                  </p:stCondLst>
                                  <p:childTnLst>
                                    <p:animClr clrSpc="rgb" dir="cw">
                                      <p:cBhvr>
                                        <p:cTn id="96" dur="500" fill="hold"/>
                                        <p:tgtEl>
                                          <p:spTgt spid="32"/>
                                        </p:tgtEl>
                                        <p:attrNameLst>
                                          <p:attrName>fillcolor</p:attrName>
                                        </p:attrNameLst>
                                      </p:cBhvr>
                                      <p:to>
                                        <a:srgbClr val="C00000"/>
                                      </p:to>
                                    </p:animClr>
                                    <p:set>
                                      <p:cBhvr>
                                        <p:cTn id="97" dur="500" fill="hold"/>
                                        <p:tgtEl>
                                          <p:spTgt spid="32"/>
                                        </p:tgtEl>
                                        <p:attrNameLst>
                                          <p:attrName>fill.type</p:attrName>
                                        </p:attrNameLst>
                                      </p:cBhvr>
                                      <p:to>
                                        <p:strVal val="solid"/>
                                      </p:to>
                                    </p:set>
                                    <p:set>
                                      <p:cBhvr>
                                        <p:cTn id="98" dur="500" fill="hold"/>
                                        <p:tgtEl>
                                          <p:spTgt spid="32"/>
                                        </p:tgtEl>
                                        <p:attrNameLst>
                                          <p:attrName>fill.on</p:attrName>
                                        </p:attrNameLst>
                                      </p:cBhvr>
                                      <p:to>
                                        <p:strVal val="true"/>
                                      </p:to>
                                    </p:set>
                                  </p:childTnLst>
                                </p:cTn>
                              </p:par>
                              <p:par>
                                <p:cTn id="99" presetID="3" presetClass="emph" presetSubtype="2" fill="hold" grpId="0" nodeType="withEffect">
                                  <p:stCondLst>
                                    <p:cond delay="0"/>
                                  </p:stCondLst>
                                  <p:childTnLst>
                                    <p:animClr clrSpc="rgb" dir="cw">
                                      <p:cBhvr override="childStyle">
                                        <p:cTn id="100" dur="500" fill="hold"/>
                                        <p:tgtEl>
                                          <p:spTgt spid="32"/>
                                        </p:tgtEl>
                                        <p:attrNameLst>
                                          <p:attrName>style.color</p:attrName>
                                        </p:attrNameLst>
                                      </p:cBhvr>
                                      <p:to>
                                        <a:srgbClr val="FFFFFF"/>
                                      </p:to>
                                    </p:animClr>
                                  </p:childTnLst>
                                </p:cTn>
                              </p:par>
                            </p:childTnLst>
                          </p:cTn>
                        </p:par>
                      </p:childTnLst>
                    </p:cTn>
                  </p:par>
                </p:childTnLst>
              </p:cTn>
              <p:nextCondLst>
                <p:cond evt="onClick" delay="0">
                  <p:tgtEl>
                    <p:spTgt spid="32"/>
                  </p:tgtEl>
                </p:cond>
              </p:nextCondLst>
            </p:seq>
            <p:seq concurrent="1" nextAc="seek">
              <p:cTn id="101" restart="whenNotActive" fill="hold" evtFilter="cancelBubble" nodeType="interactiveSeq">
                <p:stCondLst>
                  <p:cond evt="onClick" delay="0">
                    <p:tgtEl>
                      <p:spTgt spid="30"/>
                    </p:tgtEl>
                  </p:cond>
                </p:stCondLst>
                <p:endSync evt="end" delay="0">
                  <p:rtn val="all"/>
                </p:endSync>
                <p:childTnLst>
                  <p:par>
                    <p:cTn id="102" fill="hold">
                      <p:stCondLst>
                        <p:cond delay="0"/>
                      </p:stCondLst>
                      <p:childTnLst>
                        <p:par>
                          <p:cTn id="103" fill="hold">
                            <p:stCondLst>
                              <p:cond delay="0"/>
                            </p:stCondLst>
                            <p:childTnLst>
                              <p:par>
                                <p:cTn id="104" presetID="1" presetClass="emph" presetSubtype="2" fill="hold" nodeType="clickEffect">
                                  <p:stCondLst>
                                    <p:cond delay="0"/>
                                  </p:stCondLst>
                                  <p:childTnLst>
                                    <p:animClr clrSpc="rgb" dir="cw">
                                      <p:cBhvr>
                                        <p:cTn id="105" dur="500" fill="hold"/>
                                        <p:tgtEl>
                                          <p:spTgt spid="30"/>
                                        </p:tgtEl>
                                        <p:attrNameLst>
                                          <p:attrName>fillcolor</p:attrName>
                                        </p:attrNameLst>
                                      </p:cBhvr>
                                      <p:to>
                                        <a:srgbClr val="74C274"/>
                                      </p:to>
                                    </p:animClr>
                                    <p:set>
                                      <p:cBhvr>
                                        <p:cTn id="106" dur="500" fill="hold"/>
                                        <p:tgtEl>
                                          <p:spTgt spid="30"/>
                                        </p:tgtEl>
                                        <p:attrNameLst>
                                          <p:attrName>fill.type</p:attrName>
                                        </p:attrNameLst>
                                      </p:cBhvr>
                                      <p:to>
                                        <p:strVal val="solid"/>
                                      </p:to>
                                    </p:set>
                                    <p:set>
                                      <p:cBhvr>
                                        <p:cTn id="107" dur="500" fill="hold"/>
                                        <p:tgtEl>
                                          <p:spTgt spid="30"/>
                                        </p:tgtEl>
                                        <p:attrNameLst>
                                          <p:attrName>fill.on</p:attrName>
                                        </p:attrNameLst>
                                      </p:cBhvr>
                                      <p:to>
                                        <p:strVal val="true"/>
                                      </p:to>
                                    </p:set>
                                  </p:childTnLst>
                                </p:cTn>
                              </p:par>
                              <p:par>
                                <p:cTn id="108" presetID="3" presetClass="emph" presetSubtype="2" fill="hold" grpId="0" nodeType="withEffect">
                                  <p:stCondLst>
                                    <p:cond delay="0"/>
                                  </p:stCondLst>
                                  <p:childTnLst>
                                    <p:animClr clrSpc="rgb" dir="cw">
                                      <p:cBhvr override="childStyle">
                                        <p:cTn id="109" dur="500" fill="hold"/>
                                        <p:tgtEl>
                                          <p:spTgt spid="30"/>
                                        </p:tgtEl>
                                        <p:attrNameLst>
                                          <p:attrName>style.color</p:attrName>
                                        </p:attrNameLst>
                                      </p:cBhvr>
                                      <p:to>
                                        <a:srgbClr val="FFFFFF"/>
                                      </p:to>
                                    </p:animClr>
                                  </p:childTnLst>
                                </p:cTn>
                              </p:par>
                              <p:par>
                                <p:cTn id="110" presetID="10" presetClass="entr" presetSubtype="0" fill="hold" grpId="1" nodeType="withEffect">
                                  <p:stCondLst>
                                    <p:cond delay="0"/>
                                  </p:stCondLst>
                                  <p:childTnLst>
                                    <p:set>
                                      <p:cBhvr>
                                        <p:cTn id="111" dur="1" fill="hold">
                                          <p:stCondLst>
                                            <p:cond delay="0"/>
                                          </p:stCondLst>
                                        </p:cTn>
                                        <p:tgtEl>
                                          <p:spTgt spid="34"/>
                                        </p:tgtEl>
                                        <p:attrNameLst>
                                          <p:attrName>style.visibility</p:attrName>
                                        </p:attrNameLst>
                                      </p:cBhvr>
                                      <p:to>
                                        <p:strVal val="visible"/>
                                      </p:to>
                                    </p:set>
                                    <p:animEffect transition="in" filter="fade">
                                      <p:cBhvr>
                                        <p:cTn id="112" dur="500"/>
                                        <p:tgtEl>
                                          <p:spTgt spid="34"/>
                                        </p:tgtEl>
                                      </p:cBhvr>
                                    </p:animEffect>
                                  </p:childTnLst>
                                </p:cTn>
                              </p:par>
                            </p:childTnLst>
                          </p:cTn>
                        </p:par>
                      </p:childTnLst>
                    </p:cTn>
                  </p:par>
                </p:childTnLst>
              </p:cTn>
              <p:nextCondLst>
                <p:cond evt="onClick" delay="0">
                  <p:tgtEl>
                    <p:spTgt spid="30"/>
                  </p:tgtEl>
                </p:cond>
              </p:nextCondLst>
            </p:seq>
            <p:seq concurrent="1" nextAc="seek">
              <p:cTn id="113" restart="whenNotActive" fill="hold" evtFilter="cancelBubble" nodeType="interactiveSeq">
                <p:stCondLst>
                  <p:cond evt="onClick" delay="0">
                    <p:tgtEl>
                      <p:spTgt spid="31"/>
                    </p:tgtEl>
                  </p:cond>
                </p:stCondLst>
                <p:endSync evt="end" delay="0">
                  <p:rtn val="all"/>
                </p:endSync>
                <p:childTnLst>
                  <p:par>
                    <p:cTn id="114" fill="hold">
                      <p:stCondLst>
                        <p:cond delay="0"/>
                      </p:stCondLst>
                      <p:childTnLst>
                        <p:par>
                          <p:cTn id="115" fill="hold">
                            <p:stCondLst>
                              <p:cond delay="0"/>
                            </p:stCondLst>
                            <p:childTnLst>
                              <p:par>
                                <p:cTn id="116" presetID="1" presetClass="emph" presetSubtype="2" fill="hold" nodeType="withEffect">
                                  <p:stCondLst>
                                    <p:cond delay="0"/>
                                  </p:stCondLst>
                                  <p:childTnLst>
                                    <p:animClr clrSpc="rgb" dir="cw">
                                      <p:cBhvr>
                                        <p:cTn id="117" dur="500" fill="hold"/>
                                        <p:tgtEl>
                                          <p:spTgt spid="31"/>
                                        </p:tgtEl>
                                        <p:attrNameLst>
                                          <p:attrName>fillcolor</p:attrName>
                                        </p:attrNameLst>
                                      </p:cBhvr>
                                      <p:to>
                                        <a:srgbClr val="C00000"/>
                                      </p:to>
                                    </p:animClr>
                                    <p:set>
                                      <p:cBhvr>
                                        <p:cTn id="118" dur="500" fill="hold"/>
                                        <p:tgtEl>
                                          <p:spTgt spid="31"/>
                                        </p:tgtEl>
                                        <p:attrNameLst>
                                          <p:attrName>fill.type</p:attrName>
                                        </p:attrNameLst>
                                      </p:cBhvr>
                                      <p:to>
                                        <p:strVal val="solid"/>
                                      </p:to>
                                    </p:set>
                                    <p:set>
                                      <p:cBhvr>
                                        <p:cTn id="119" dur="500" fill="hold"/>
                                        <p:tgtEl>
                                          <p:spTgt spid="31"/>
                                        </p:tgtEl>
                                        <p:attrNameLst>
                                          <p:attrName>fill.on</p:attrName>
                                        </p:attrNameLst>
                                      </p:cBhvr>
                                      <p:to>
                                        <p:strVal val="true"/>
                                      </p:to>
                                    </p:set>
                                  </p:childTnLst>
                                </p:cTn>
                              </p:par>
                              <p:par>
                                <p:cTn id="120" presetID="3" presetClass="emph" presetSubtype="2" fill="hold" grpId="0" nodeType="withEffect">
                                  <p:stCondLst>
                                    <p:cond delay="0"/>
                                  </p:stCondLst>
                                  <p:childTnLst>
                                    <p:animClr clrSpc="rgb" dir="cw">
                                      <p:cBhvr override="childStyle">
                                        <p:cTn id="121" dur="500" fill="hold"/>
                                        <p:tgtEl>
                                          <p:spTgt spid="31"/>
                                        </p:tgtEl>
                                        <p:attrNameLst>
                                          <p:attrName>style.color</p:attrName>
                                        </p:attrNameLst>
                                      </p:cBhvr>
                                      <p:to>
                                        <a:srgbClr val="FFFFFF"/>
                                      </p:to>
                                    </p:animClr>
                                  </p:childTnLst>
                                </p:cTn>
                              </p:par>
                            </p:childTnLst>
                          </p:cTn>
                        </p:par>
                      </p:childTnLst>
                    </p:cTn>
                  </p:par>
                </p:childTnLst>
              </p:cTn>
              <p:nextCondLst>
                <p:cond evt="onClick" delay="0">
                  <p:tgtEl>
                    <p:spTgt spid="31"/>
                  </p:tgtEl>
                </p:cond>
              </p:nextCondLst>
            </p:seq>
            <p:seq concurrent="1" nextAc="seek">
              <p:cTn id="122" restart="whenNotActive" fill="hold" evtFilter="cancelBubble" nodeType="interactiveSeq">
                <p:stCondLst>
                  <p:cond evt="onClick" delay="0">
                    <p:tgtEl>
                      <p:spTgt spid="37"/>
                    </p:tgtEl>
                  </p:cond>
                </p:stCondLst>
                <p:endSync evt="end" delay="0">
                  <p:rtn val="all"/>
                </p:endSync>
                <p:childTnLst>
                  <p:par>
                    <p:cTn id="123" fill="hold">
                      <p:stCondLst>
                        <p:cond delay="0"/>
                      </p:stCondLst>
                      <p:childTnLst>
                        <p:par>
                          <p:cTn id="124" fill="hold">
                            <p:stCondLst>
                              <p:cond delay="0"/>
                            </p:stCondLst>
                            <p:childTnLst>
                              <p:par>
                                <p:cTn id="125" presetID="1" presetClass="emph" presetSubtype="2" fill="hold" nodeType="clickEffect">
                                  <p:stCondLst>
                                    <p:cond delay="0"/>
                                  </p:stCondLst>
                                  <p:childTnLst>
                                    <p:animClr clrSpc="rgb" dir="cw">
                                      <p:cBhvr>
                                        <p:cTn id="126" dur="500" fill="hold"/>
                                        <p:tgtEl>
                                          <p:spTgt spid="37"/>
                                        </p:tgtEl>
                                        <p:attrNameLst>
                                          <p:attrName>fillcolor</p:attrName>
                                        </p:attrNameLst>
                                      </p:cBhvr>
                                      <p:to>
                                        <a:srgbClr val="C00000"/>
                                      </p:to>
                                    </p:animClr>
                                    <p:set>
                                      <p:cBhvr>
                                        <p:cTn id="127" dur="500" fill="hold"/>
                                        <p:tgtEl>
                                          <p:spTgt spid="37"/>
                                        </p:tgtEl>
                                        <p:attrNameLst>
                                          <p:attrName>fill.type</p:attrName>
                                        </p:attrNameLst>
                                      </p:cBhvr>
                                      <p:to>
                                        <p:strVal val="solid"/>
                                      </p:to>
                                    </p:set>
                                    <p:set>
                                      <p:cBhvr>
                                        <p:cTn id="128" dur="500" fill="hold"/>
                                        <p:tgtEl>
                                          <p:spTgt spid="37"/>
                                        </p:tgtEl>
                                        <p:attrNameLst>
                                          <p:attrName>fill.on</p:attrName>
                                        </p:attrNameLst>
                                      </p:cBhvr>
                                      <p:to>
                                        <p:strVal val="true"/>
                                      </p:to>
                                    </p:set>
                                  </p:childTnLst>
                                </p:cTn>
                              </p:par>
                              <p:par>
                                <p:cTn id="129" presetID="3" presetClass="emph" presetSubtype="2" fill="hold" grpId="0" nodeType="withEffect">
                                  <p:stCondLst>
                                    <p:cond delay="0"/>
                                  </p:stCondLst>
                                  <p:childTnLst>
                                    <p:animClr clrSpc="rgb" dir="cw">
                                      <p:cBhvr override="childStyle">
                                        <p:cTn id="130" dur="500" fill="hold"/>
                                        <p:tgtEl>
                                          <p:spTgt spid="37"/>
                                        </p:tgtEl>
                                        <p:attrNameLst>
                                          <p:attrName>style.color</p:attrName>
                                        </p:attrNameLst>
                                      </p:cBhvr>
                                      <p:to>
                                        <a:srgbClr val="FFFFFF"/>
                                      </p:to>
                                    </p:animClr>
                                  </p:childTnLst>
                                </p:cTn>
                              </p:par>
                            </p:childTnLst>
                          </p:cTn>
                        </p:par>
                      </p:childTnLst>
                    </p:cTn>
                  </p:par>
                </p:childTnLst>
              </p:cTn>
              <p:nextCondLst>
                <p:cond evt="onClick" delay="0">
                  <p:tgtEl>
                    <p:spTgt spid="37"/>
                  </p:tgtEl>
                </p:cond>
              </p:nextCondLst>
            </p:seq>
            <p:seq concurrent="1" nextAc="seek">
              <p:cTn id="131" restart="whenNotActive" fill="hold" evtFilter="cancelBubble" nodeType="interactiveSeq">
                <p:stCondLst>
                  <p:cond evt="onClick" delay="0">
                    <p:tgtEl>
                      <p:spTgt spid="35"/>
                    </p:tgtEl>
                  </p:cond>
                </p:stCondLst>
                <p:endSync evt="end" delay="0">
                  <p:rtn val="all"/>
                </p:endSync>
                <p:childTnLst>
                  <p:par>
                    <p:cTn id="132" fill="hold">
                      <p:stCondLst>
                        <p:cond delay="0"/>
                      </p:stCondLst>
                      <p:childTnLst>
                        <p:par>
                          <p:cTn id="133" fill="hold">
                            <p:stCondLst>
                              <p:cond delay="0"/>
                            </p:stCondLst>
                            <p:childTnLst>
                              <p:par>
                                <p:cTn id="134" presetID="1" presetClass="emph" presetSubtype="2" fill="hold" nodeType="clickEffect">
                                  <p:stCondLst>
                                    <p:cond delay="0"/>
                                  </p:stCondLst>
                                  <p:childTnLst>
                                    <p:animClr clrSpc="rgb" dir="cw">
                                      <p:cBhvr>
                                        <p:cTn id="135" dur="500" fill="hold"/>
                                        <p:tgtEl>
                                          <p:spTgt spid="35"/>
                                        </p:tgtEl>
                                        <p:attrNameLst>
                                          <p:attrName>fillcolor</p:attrName>
                                        </p:attrNameLst>
                                      </p:cBhvr>
                                      <p:to>
                                        <a:srgbClr val="74C274"/>
                                      </p:to>
                                    </p:animClr>
                                    <p:set>
                                      <p:cBhvr>
                                        <p:cTn id="136" dur="500" fill="hold"/>
                                        <p:tgtEl>
                                          <p:spTgt spid="35"/>
                                        </p:tgtEl>
                                        <p:attrNameLst>
                                          <p:attrName>fill.type</p:attrName>
                                        </p:attrNameLst>
                                      </p:cBhvr>
                                      <p:to>
                                        <p:strVal val="solid"/>
                                      </p:to>
                                    </p:set>
                                    <p:set>
                                      <p:cBhvr>
                                        <p:cTn id="137" dur="500" fill="hold"/>
                                        <p:tgtEl>
                                          <p:spTgt spid="35"/>
                                        </p:tgtEl>
                                        <p:attrNameLst>
                                          <p:attrName>fill.on</p:attrName>
                                        </p:attrNameLst>
                                      </p:cBhvr>
                                      <p:to>
                                        <p:strVal val="true"/>
                                      </p:to>
                                    </p:set>
                                  </p:childTnLst>
                                </p:cTn>
                              </p:par>
                              <p:par>
                                <p:cTn id="138" presetID="3" presetClass="emph" presetSubtype="2" fill="hold" grpId="0" nodeType="withEffect">
                                  <p:stCondLst>
                                    <p:cond delay="0"/>
                                  </p:stCondLst>
                                  <p:childTnLst>
                                    <p:animClr clrSpc="rgb" dir="cw">
                                      <p:cBhvr override="childStyle">
                                        <p:cTn id="139" dur="500" fill="hold"/>
                                        <p:tgtEl>
                                          <p:spTgt spid="35"/>
                                        </p:tgtEl>
                                        <p:attrNameLst>
                                          <p:attrName>style.color</p:attrName>
                                        </p:attrNameLst>
                                      </p:cBhvr>
                                      <p:to>
                                        <a:srgbClr val="FFFFFF"/>
                                      </p:to>
                                    </p:animClr>
                                  </p:childTnLst>
                                </p:cTn>
                              </p:par>
                              <p:par>
                                <p:cTn id="140" presetID="10" presetClass="entr" presetSubtype="0" fill="hold" grpId="1" nodeType="withEffect">
                                  <p:stCondLst>
                                    <p:cond delay="0"/>
                                  </p:stCondLst>
                                  <p:childTnLst>
                                    <p:set>
                                      <p:cBhvr>
                                        <p:cTn id="141" dur="1" fill="hold">
                                          <p:stCondLst>
                                            <p:cond delay="0"/>
                                          </p:stCondLst>
                                        </p:cTn>
                                        <p:tgtEl>
                                          <p:spTgt spid="39"/>
                                        </p:tgtEl>
                                        <p:attrNameLst>
                                          <p:attrName>style.visibility</p:attrName>
                                        </p:attrNameLst>
                                      </p:cBhvr>
                                      <p:to>
                                        <p:strVal val="visible"/>
                                      </p:to>
                                    </p:set>
                                    <p:animEffect transition="in" filter="fade">
                                      <p:cBhvr>
                                        <p:cTn id="142" dur="500"/>
                                        <p:tgtEl>
                                          <p:spTgt spid="39"/>
                                        </p:tgtEl>
                                      </p:cBhvr>
                                    </p:animEffect>
                                  </p:childTnLst>
                                </p:cTn>
                              </p:par>
                            </p:childTnLst>
                          </p:cTn>
                        </p:par>
                      </p:childTnLst>
                    </p:cTn>
                  </p:par>
                </p:childTnLst>
              </p:cTn>
              <p:nextCondLst>
                <p:cond evt="onClick" delay="0">
                  <p:tgtEl>
                    <p:spTgt spid="35"/>
                  </p:tgtEl>
                </p:cond>
              </p:nextCondLst>
            </p:seq>
            <p:seq concurrent="1" nextAc="seek">
              <p:cTn id="143" restart="whenNotActive" fill="hold" evtFilter="cancelBubble" nodeType="interactiveSeq">
                <p:stCondLst>
                  <p:cond evt="onClick" delay="0">
                    <p:tgtEl>
                      <p:spTgt spid="36"/>
                    </p:tgtEl>
                  </p:cond>
                </p:stCondLst>
                <p:endSync evt="end" delay="0">
                  <p:rtn val="all"/>
                </p:endSync>
                <p:childTnLst>
                  <p:par>
                    <p:cTn id="144" fill="hold">
                      <p:stCondLst>
                        <p:cond delay="0"/>
                      </p:stCondLst>
                      <p:childTnLst>
                        <p:par>
                          <p:cTn id="145" fill="hold">
                            <p:stCondLst>
                              <p:cond delay="0"/>
                            </p:stCondLst>
                            <p:childTnLst>
                              <p:par>
                                <p:cTn id="146" presetID="1" presetClass="emph" presetSubtype="2" fill="hold" nodeType="withEffect">
                                  <p:stCondLst>
                                    <p:cond delay="0"/>
                                  </p:stCondLst>
                                  <p:childTnLst>
                                    <p:animClr clrSpc="rgb" dir="cw">
                                      <p:cBhvr>
                                        <p:cTn id="147" dur="500" fill="hold"/>
                                        <p:tgtEl>
                                          <p:spTgt spid="36"/>
                                        </p:tgtEl>
                                        <p:attrNameLst>
                                          <p:attrName>fillcolor</p:attrName>
                                        </p:attrNameLst>
                                      </p:cBhvr>
                                      <p:to>
                                        <a:srgbClr val="C00000"/>
                                      </p:to>
                                    </p:animClr>
                                    <p:set>
                                      <p:cBhvr>
                                        <p:cTn id="148" dur="500" fill="hold"/>
                                        <p:tgtEl>
                                          <p:spTgt spid="36"/>
                                        </p:tgtEl>
                                        <p:attrNameLst>
                                          <p:attrName>fill.type</p:attrName>
                                        </p:attrNameLst>
                                      </p:cBhvr>
                                      <p:to>
                                        <p:strVal val="solid"/>
                                      </p:to>
                                    </p:set>
                                    <p:set>
                                      <p:cBhvr>
                                        <p:cTn id="149" dur="500" fill="hold"/>
                                        <p:tgtEl>
                                          <p:spTgt spid="36"/>
                                        </p:tgtEl>
                                        <p:attrNameLst>
                                          <p:attrName>fill.on</p:attrName>
                                        </p:attrNameLst>
                                      </p:cBhvr>
                                      <p:to>
                                        <p:strVal val="true"/>
                                      </p:to>
                                    </p:set>
                                  </p:childTnLst>
                                </p:cTn>
                              </p:par>
                              <p:par>
                                <p:cTn id="150" presetID="3" presetClass="emph" presetSubtype="2" fill="hold" grpId="0" nodeType="withEffect">
                                  <p:stCondLst>
                                    <p:cond delay="0"/>
                                  </p:stCondLst>
                                  <p:childTnLst>
                                    <p:animClr clrSpc="rgb" dir="cw">
                                      <p:cBhvr override="childStyle">
                                        <p:cTn id="151" dur="500" fill="hold"/>
                                        <p:tgtEl>
                                          <p:spTgt spid="36"/>
                                        </p:tgtEl>
                                        <p:attrNameLst>
                                          <p:attrName>style.color</p:attrName>
                                        </p:attrNameLst>
                                      </p:cBhvr>
                                      <p:to>
                                        <a:srgbClr val="FFFFFF"/>
                                      </p:to>
                                    </p:animClr>
                                  </p:childTnLst>
                                </p:cTn>
                              </p:par>
                            </p:childTnLst>
                          </p:cTn>
                        </p:par>
                      </p:childTnLst>
                    </p:cTn>
                  </p:par>
                </p:childTnLst>
              </p:cTn>
              <p:nextCondLst>
                <p:cond evt="onClick" delay="0">
                  <p:tgtEl>
                    <p:spTgt spid="36"/>
                  </p:tgtEl>
                </p:cond>
              </p:nextCondLst>
            </p:seq>
          </p:childTnLst>
        </p:cTn>
      </p:par>
    </p:tnLst>
    <p:bldLst>
      <p:bldP spid="22" grpId="0" animBg="1"/>
      <p:bldP spid="22" grpId="1" animBg="1"/>
      <p:bldP spid="26" grpId="0" animBg="1"/>
      <p:bldP spid="26" grpId="1" animBg="1"/>
      <p:bldP spid="27" grpId="0" animBg="1"/>
      <p:bldP spid="27" grpId="1" animBg="1"/>
      <p:bldP spid="28" grpId="0" animBg="1"/>
      <p:bldP spid="29" grpId="0"/>
      <p:bldP spid="29" grpId="1"/>
      <p:bldP spid="30" grpId="0" animBg="1"/>
      <p:bldP spid="30" grpId="1" animBg="1"/>
      <p:bldP spid="31" grpId="0" animBg="1"/>
      <p:bldP spid="31" grpId="1" animBg="1"/>
      <p:bldP spid="32" grpId="0" animBg="1"/>
      <p:bldP spid="32" grpId="1" animBg="1"/>
      <p:bldP spid="33" grpId="0" animBg="1"/>
      <p:bldP spid="34" grpId="0"/>
      <p:bldP spid="34" grpId="1"/>
      <p:bldP spid="35" grpId="0" animBg="1"/>
      <p:bldP spid="35" grpId="1" animBg="1"/>
      <p:bldP spid="36" grpId="0" animBg="1"/>
      <p:bldP spid="36" grpId="1" animBg="1"/>
      <p:bldP spid="37" grpId="0" animBg="1"/>
      <p:bldP spid="37" grpId="1" animBg="1"/>
      <p:bldP spid="38" grpId="0" animBg="1"/>
      <p:bldP spid="39" grpId="0"/>
      <p:bldP spid="39"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Icon&#10;&#10;Description automatically generated">
            <a:extLst>
              <a:ext uri="{FF2B5EF4-FFF2-40B4-BE49-F238E27FC236}">
                <a16:creationId xmlns:a16="http://schemas.microsoft.com/office/drawing/2014/main" id="{619DB686-A9E8-4F53-86D9-A4EA6DD87FC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5711" y="3964987"/>
            <a:ext cx="2646085" cy="2520764"/>
          </a:xfrm>
          <a:prstGeom prst="rect">
            <a:avLst/>
          </a:prstGeom>
        </p:spPr>
      </p:pic>
      <p:pic>
        <p:nvPicPr>
          <p:cNvPr id="4" name="Picture 3" descr="Icon&#10;&#10;Description automatically generated with medium confidence">
            <a:extLst>
              <a:ext uri="{FF2B5EF4-FFF2-40B4-BE49-F238E27FC236}">
                <a16:creationId xmlns:a16="http://schemas.microsoft.com/office/drawing/2014/main" id="{FE965C94-595F-4855-8F60-1AD2F345C49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24226" y="3964987"/>
            <a:ext cx="2646085" cy="2562537"/>
          </a:xfrm>
          <a:prstGeom prst="rect">
            <a:avLst/>
          </a:prstGeom>
        </p:spPr>
      </p:pic>
      <p:pic>
        <p:nvPicPr>
          <p:cNvPr id="8" name="Picture 7" descr="Icon&#10;&#10;Description automatically generated">
            <a:extLst>
              <a:ext uri="{FF2B5EF4-FFF2-40B4-BE49-F238E27FC236}">
                <a16:creationId xmlns:a16="http://schemas.microsoft.com/office/drawing/2014/main" id="{A1D98749-3C78-4429-98F6-1BEC515400F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83703" y="3964987"/>
            <a:ext cx="2646085" cy="2580497"/>
          </a:xfrm>
          <a:prstGeom prst="rect">
            <a:avLst/>
          </a:prstGeom>
        </p:spPr>
      </p:pic>
      <p:sp>
        <p:nvSpPr>
          <p:cNvPr id="22" name="Content Placeholder 1">
            <a:extLst>
              <a:ext uri="{FF2B5EF4-FFF2-40B4-BE49-F238E27FC236}">
                <a16:creationId xmlns:a16="http://schemas.microsoft.com/office/drawing/2014/main" id="{9F1F3785-8DFC-4250-B5B7-69D5FF65BBCD}"/>
              </a:ext>
            </a:extLst>
          </p:cNvPr>
          <p:cNvSpPr txBox="1">
            <a:spLocks/>
          </p:cNvSpPr>
          <p:nvPr/>
        </p:nvSpPr>
        <p:spPr>
          <a:xfrm>
            <a:off x="0" y="732150"/>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ar-LB" dirty="0">
                <a:latin typeface="Adobe Arabic" panose="02040503050201020203" pitchFamily="18" charset="-78"/>
                <a:cs typeface="Adobe Arabic" panose="02040503050201020203" pitchFamily="18" charset="-78"/>
              </a:rPr>
              <a:t>اِعْمَلوا بِمُفْرَدِكُمْ</a:t>
            </a:r>
          </a:p>
        </p:txBody>
      </p:sp>
      <p:sp>
        <p:nvSpPr>
          <p:cNvPr id="21" name="Rounded Rectangle 4">
            <a:extLst>
              <a:ext uri="{FF2B5EF4-FFF2-40B4-BE49-F238E27FC236}">
                <a16:creationId xmlns:a16="http://schemas.microsoft.com/office/drawing/2014/main" id="{665BF8A1-466C-4A8F-AF86-EA87996B7328}"/>
              </a:ext>
            </a:extLst>
          </p:cNvPr>
          <p:cNvSpPr txBox="1"/>
          <p:nvPr/>
        </p:nvSpPr>
        <p:spPr>
          <a:xfrm>
            <a:off x="8525776"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kumimoji="0" lang="ar-LB"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ـث</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26" name="Rounded Rectangle 4">
            <a:extLst>
              <a:ext uri="{FF2B5EF4-FFF2-40B4-BE49-F238E27FC236}">
                <a16:creationId xmlns:a16="http://schemas.microsoft.com/office/drawing/2014/main" id="{5EFC464C-CD81-4817-AA5D-8A514BAE376F}"/>
              </a:ext>
            </a:extLst>
          </p:cNvPr>
          <p:cNvSpPr txBox="1"/>
          <p:nvPr/>
        </p:nvSpPr>
        <p:spPr>
          <a:xfrm>
            <a:off x="9601691"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kumimoji="0" lang="ar-LB"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ـثـ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27" name="Rounded Rectangle 4">
            <a:extLst>
              <a:ext uri="{FF2B5EF4-FFF2-40B4-BE49-F238E27FC236}">
                <a16:creationId xmlns:a16="http://schemas.microsoft.com/office/drawing/2014/main" id="{FC182DC7-A879-48BF-9988-9555248111AE}"/>
              </a:ext>
            </a:extLst>
          </p:cNvPr>
          <p:cNvSpPr txBox="1"/>
          <p:nvPr/>
        </p:nvSpPr>
        <p:spPr>
          <a:xfrm>
            <a:off x="10677605"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ثـ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28" name="Rounded Rectangle 4">
            <a:extLst>
              <a:ext uri="{FF2B5EF4-FFF2-40B4-BE49-F238E27FC236}">
                <a16:creationId xmlns:a16="http://schemas.microsoft.com/office/drawing/2014/main" id="{1C84C318-ED73-4E13-94E2-AAAA8C68AC93}"/>
              </a:ext>
            </a:extLst>
          </p:cNvPr>
          <p:cNvSpPr txBox="1"/>
          <p:nvPr/>
        </p:nvSpPr>
        <p:spPr>
          <a:xfrm>
            <a:off x="9184089" y="2935635"/>
            <a:ext cx="1828800" cy="731520"/>
          </a:xfrm>
          <a:prstGeom prst="rect">
            <a:avLst/>
          </a:prstGeom>
          <a:noFill/>
          <a:ln w="3175">
            <a:solidFill>
              <a:sysClr val="window" lastClr="FFFFFF">
                <a:lumMod val="65000"/>
              </a:sysClr>
            </a:solid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r>
              <a:rPr lang="ar-LB" sz="4000" kern="0" dirty="0">
                <a:solidFill>
                  <a:prstClr val="black">
                    <a:lumMod val="65000"/>
                    <a:lumOff val="35000"/>
                  </a:prstClr>
                </a:solidFill>
              </a:rPr>
              <a:t>...ـلاثُ</a:t>
            </a:r>
          </a:p>
        </p:txBody>
      </p:sp>
      <p:sp>
        <p:nvSpPr>
          <p:cNvPr id="29" name="Rounded Rectangle 4">
            <a:extLst>
              <a:ext uri="{FF2B5EF4-FFF2-40B4-BE49-F238E27FC236}">
                <a16:creationId xmlns:a16="http://schemas.microsoft.com/office/drawing/2014/main" id="{138CE65C-D1B4-4987-83F6-53391FD07C5E}"/>
              </a:ext>
            </a:extLst>
          </p:cNvPr>
          <p:cNvSpPr txBox="1"/>
          <p:nvPr/>
        </p:nvSpPr>
        <p:spPr>
          <a:xfrm>
            <a:off x="9940075" y="2942199"/>
            <a:ext cx="914400" cy="731520"/>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kern="0" dirty="0"/>
              <a:t>ثَـ</a:t>
            </a:r>
            <a:endParaRPr kumimoji="0" lang="en-US"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endParaRPr>
          </a:p>
        </p:txBody>
      </p:sp>
      <p:sp>
        <p:nvSpPr>
          <p:cNvPr id="30" name="Rounded Rectangle 4">
            <a:extLst>
              <a:ext uri="{FF2B5EF4-FFF2-40B4-BE49-F238E27FC236}">
                <a16:creationId xmlns:a16="http://schemas.microsoft.com/office/drawing/2014/main" id="{665BF8A1-466C-4A8F-AF86-EA87996B7328}"/>
              </a:ext>
            </a:extLst>
          </p:cNvPr>
          <p:cNvSpPr txBox="1"/>
          <p:nvPr/>
        </p:nvSpPr>
        <p:spPr>
          <a:xfrm>
            <a:off x="4604977"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س</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1" name="Rounded Rectangle 4">
            <a:extLst>
              <a:ext uri="{FF2B5EF4-FFF2-40B4-BE49-F238E27FC236}">
                <a16:creationId xmlns:a16="http://schemas.microsoft.com/office/drawing/2014/main" id="{5EFC464C-CD81-4817-AA5D-8A514BAE376F}"/>
              </a:ext>
            </a:extLst>
          </p:cNvPr>
          <p:cNvSpPr txBox="1"/>
          <p:nvPr/>
        </p:nvSpPr>
        <p:spPr>
          <a:xfrm>
            <a:off x="5680892"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noProof="0" dirty="0">
                <a:solidFill>
                  <a:prstClr val="black">
                    <a:lumMod val="65000"/>
                    <a:lumOff val="35000"/>
                  </a:prstClr>
                </a:solidFill>
              </a:rPr>
              <a:t>ـسـ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2" name="Rounded Rectangle 4">
            <a:extLst>
              <a:ext uri="{FF2B5EF4-FFF2-40B4-BE49-F238E27FC236}">
                <a16:creationId xmlns:a16="http://schemas.microsoft.com/office/drawing/2014/main" id="{FC182DC7-A879-48BF-9988-9555248111AE}"/>
              </a:ext>
            </a:extLst>
          </p:cNvPr>
          <p:cNvSpPr txBox="1"/>
          <p:nvPr/>
        </p:nvSpPr>
        <p:spPr>
          <a:xfrm>
            <a:off x="6756806"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سـ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3" name="Rounded Rectangle 4">
            <a:extLst>
              <a:ext uri="{FF2B5EF4-FFF2-40B4-BE49-F238E27FC236}">
                <a16:creationId xmlns:a16="http://schemas.microsoft.com/office/drawing/2014/main" id="{1C84C318-ED73-4E13-94E2-AAAA8C68AC93}"/>
              </a:ext>
            </a:extLst>
          </p:cNvPr>
          <p:cNvSpPr txBox="1"/>
          <p:nvPr/>
        </p:nvSpPr>
        <p:spPr>
          <a:xfrm>
            <a:off x="5228374" y="2935635"/>
            <a:ext cx="1828800" cy="731520"/>
          </a:xfrm>
          <a:prstGeom prst="rect">
            <a:avLst/>
          </a:prstGeom>
          <a:noFill/>
          <a:ln w="3175">
            <a:solidFill>
              <a:sysClr val="window" lastClr="FFFFFF">
                <a:lumMod val="65000"/>
              </a:sysClr>
            </a:solid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r>
              <a:rPr lang="ar-LB" sz="4000" kern="0" dirty="0">
                <a:solidFill>
                  <a:prstClr val="black">
                    <a:lumMod val="65000"/>
                    <a:lumOff val="35000"/>
                  </a:prstClr>
                </a:solidFill>
              </a:rPr>
              <a:t>...ـمادٌ</a:t>
            </a:r>
          </a:p>
        </p:txBody>
      </p:sp>
      <p:sp>
        <p:nvSpPr>
          <p:cNvPr id="34" name="Rounded Rectangle 4">
            <a:extLst>
              <a:ext uri="{FF2B5EF4-FFF2-40B4-BE49-F238E27FC236}">
                <a16:creationId xmlns:a16="http://schemas.microsoft.com/office/drawing/2014/main" id="{138CE65C-D1B4-4987-83F6-53391FD07C5E}"/>
              </a:ext>
            </a:extLst>
          </p:cNvPr>
          <p:cNvSpPr txBox="1"/>
          <p:nvPr/>
        </p:nvSpPr>
        <p:spPr>
          <a:xfrm>
            <a:off x="5987400" y="2942199"/>
            <a:ext cx="914400" cy="731520"/>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kumimoji="0" lang="ar-LB"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rPr>
              <a:t>سَـ</a:t>
            </a:r>
            <a:endParaRPr kumimoji="0" lang="en-US"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endParaRPr>
          </a:p>
        </p:txBody>
      </p:sp>
      <p:sp>
        <p:nvSpPr>
          <p:cNvPr id="35" name="Rounded Rectangle 4">
            <a:extLst>
              <a:ext uri="{FF2B5EF4-FFF2-40B4-BE49-F238E27FC236}">
                <a16:creationId xmlns:a16="http://schemas.microsoft.com/office/drawing/2014/main" id="{665BF8A1-466C-4A8F-AF86-EA87996B7328}"/>
              </a:ext>
            </a:extLst>
          </p:cNvPr>
          <p:cNvSpPr txBox="1"/>
          <p:nvPr/>
        </p:nvSpPr>
        <p:spPr>
          <a:xfrm>
            <a:off x="614346"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ش</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6" name="Rounded Rectangle 4">
            <a:extLst>
              <a:ext uri="{FF2B5EF4-FFF2-40B4-BE49-F238E27FC236}">
                <a16:creationId xmlns:a16="http://schemas.microsoft.com/office/drawing/2014/main" id="{5EFC464C-CD81-4817-AA5D-8A514BAE376F}"/>
              </a:ext>
            </a:extLst>
          </p:cNvPr>
          <p:cNvSpPr txBox="1"/>
          <p:nvPr/>
        </p:nvSpPr>
        <p:spPr>
          <a:xfrm>
            <a:off x="1690261"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kumimoji="0" lang="ar-LB"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ـشـ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7" name="Rounded Rectangle 4">
            <a:extLst>
              <a:ext uri="{FF2B5EF4-FFF2-40B4-BE49-F238E27FC236}">
                <a16:creationId xmlns:a16="http://schemas.microsoft.com/office/drawing/2014/main" id="{FC182DC7-A879-48BF-9988-9555248111AE}"/>
              </a:ext>
            </a:extLst>
          </p:cNvPr>
          <p:cNvSpPr txBox="1"/>
          <p:nvPr/>
        </p:nvSpPr>
        <p:spPr>
          <a:xfrm>
            <a:off x="2766175"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شـ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8" name="Rounded Rectangle 4">
            <a:extLst>
              <a:ext uri="{FF2B5EF4-FFF2-40B4-BE49-F238E27FC236}">
                <a16:creationId xmlns:a16="http://schemas.microsoft.com/office/drawing/2014/main" id="{1C84C318-ED73-4E13-94E2-AAAA8C68AC93}"/>
              </a:ext>
            </a:extLst>
          </p:cNvPr>
          <p:cNvSpPr txBox="1"/>
          <p:nvPr/>
        </p:nvSpPr>
        <p:spPr>
          <a:xfrm>
            <a:off x="1272659" y="2935635"/>
            <a:ext cx="1828800" cy="731520"/>
          </a:xfrm>
          <a:prstGeom prst="rect">
            <a:avLst/>
          </a:prstGeom>
          <a:noFill/>
          <a:ln w="3175">
            <a:solidFill>
              <a:sysClr val="window" lastClr="FFFFFF">
                <a:lumMod val="65000"/>
              </a:sysClr>
            </a:solid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rtl="0"/>
            <a:r>
              <a:rPr lang="ar-LB" sz="4000" kern="0" dirty="0">
                <a:solidFill>
                  <a:prstClr val="black">
                    <a:lumMod val="65000"/>
                    <a:lumOff val="35000"/>
                  </a:prstClr>
                </a:solidFill>
              </a:rPr>
              <a:t>...ـارِعٌ</a:t>
            </a:r>
          </a:p>
        </p:txBody>
      </p:sp>
      <p:sp>
        <p:nvSpPr>
          <p:cNvPr id="39" name="Rounded Rectangle 4">
            <a:extLst>
              <a:ext uri="{FF2B5EF4-FFF2-40B4-BE49-F238E27FC236}">
                <a16:creationId xmlns:a16="http://schemas.microsoft.com/office/drawing/2014/main" id="{138CE65C-D1B4-4987-83F6-53391FD07C5E}"/>
              </a:ext>
            </a:extLst>
          </p:cNvPr>
          <p:cNvSpPr txBox="1"/>
          <p:nvPr/>
        </p:nvSpPr>
        <p:spPr>
          <a:xfrm>
            <a:off x="2066217" y="2953085"/>
            <a:ext cx="914400" cy="731520"/>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kumimoji="0" lang="ar-LB"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rPr>
              <a:t>شـ</a:t>
            </a:r>
            <a:endParaRPr kumimoji="0" lang="en-US"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endParaRPr>
          </a:p>
        </p:txBody>
      </p:sp>
    </p:spTree>
    <p:custDataLst>
      <p:tags r:id="rId1"/>
    </p:custDataLst>
    <p:extLst>
      <p:ext uri="{BB962C8B-B14F-4D97-AF65-F5344CB8AC3E}">
        <p14:creationId xmlns:p14="http://schemas.microsoft.com/office/powerpoint/2010/main" val="1044870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9"/>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2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1" nodeType="click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par>
                                <p:cTn id="22" presetID="10" presetClass="entr" presetSubtype="0" fill="hold"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1" nodeType="click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par>
                                <p:cTn id="36" presetID="10" presetClass="entr" presetSubtype="0" fill="hold" grpId="1"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500"/>
                                        <p:tgtEl>
                                          <p:spTgt spid="31"/>
                                        </p:tgtEl>
                                      </p:cBhvr>
                                    </p:animEffect>
                                  </p:childTnLst>
                                </p:cTn>
                              </p:par>
                              <p:par>
                                <p:cTn id="39" presetID="10" presetClass="entr" presetSubtype="0" fill="hold"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500"/>
                                        <p:tgtEl>
                                          <p:spTgt spid="8"/>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1" nodeType="click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fade">
                                      <p:cBhvr>
                                        <p:cTn id="49" dur="500"/>
                                        <p:tgtEl>
                                          <p:spTgt spid="37"/>
                                        </p:tgtEl>
                                      </p:cBhvr>
                                    </p:animEffect>
                                  </p:childTnLst>
                                </p:cTn>
                              </p:par>
                              <p:par>
                                <p:cTn id="50" presetID="10" presetClass="entr" presetSubtype="0" fill="hold" grpId="1" nodeType="with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fade">
                                      <p:cBhvr>
                                        <p:cTn id="52" dur="500"/>
                                        <p:tgtEl>
                                          <p:spTgt spid="35"/>
                                        </p:tgtEl>
                                      </p:cBhvr>
                                    </p:animEffect>
                                  </p:childTnLst>
                                </p:cTn>
                              </p:par>
                              <p:par>
                                <p:cTn id="53" presetID="10" presetClass="entr" presetSubtype="0" fill="hold" grpId="1"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fade">
                                      <p:cBhvr>
                                        <p:cTn id="55" dur="500"/>
                                        <p:tgtEl>
                                          <p:spTgt spid="36"/>
                                        </p:tgtEl>
                                      </p:cBhvr>
                                    </p:animEffect>
                                  </p:childTnLst>
                                </p:cTn>
                              </p:par>
                              <p:par>
                                <p:cTn id="56" presetID="10" presetClass="entr" presetSubtype="0" fill="hold" nodeType="with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500"/>
                                        <p:tgtEl>
                                          <p:spTgt spid="1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8"/>
                                        </p:tgtEl>
                                        <p:attrNameLst>
                                          <p:attrName>style.visibility</p:attrName>
                                        </p:attrNameLst>
                                      </p:cBhvr>
                                      <p:to>
                                        <p:strVal val="visible"/>
                                      </p:to>
                                    </p:set>
                                    <p:animEffect transition="in" filter="fade">
                                      <p:cBhvr>
                                        <p:cTn id="6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62" restart="whenNotActive" fill="hold" evtFilter="cancelBubble" nodeType="interactiveSeq">
                <p:stCondLst>
                  <p:cond evt="onClick" delay="0">
                    <p:tgtEl>
                      <p:spTgt spid="27"/>
                    </p:tgtEl>
                  </p:cond>
                </p:stCondLst>
                <p:endSync evt="end" delay="0">
                  <p:rtn val="all"/>
                </p:endSync>
                <p:childTnLst>
                  <p:par>
                    <p:cTn id="63" fill="hold">
                      <p:stCondLst>
                        <p:cond delay="0"/>
                      </p:stCondLst>
                      <p:childTnLst>
                        <p:par>
                          <p:cTn id="64" fill="hold">
                            <p:stCondLst>
                              <p:cond delay="0"/>
                            </p:stCondLst>
                            <p:childTnLst>
                              <p:par>
                                <p:cTn id="65" presetID="1" presetClass="emph" presetSubtype="2" fill="hold" nodeType="clickEffect">
                                  <p:stCondLst>
                                    <p:cond delay="0"/>
                                  </p:stCondLst>
                                  <p:childTnLst>
                                    <p:animClr clrSpc="rgb" dir="cw">
                                      <p:cBhvr>
                                        <p:cTn id="66" dur="500" fill="hold"/>
                                        <p:tgtEl>
                                          <p:spTgt spid="27"/>
                                        </p:tgtEl>
                                        <p:attrNameLst>
                                          <p:attrName>fillcolor</p:attrName>
                                        </p:attrNameLst>
                                      </p:cBhvr>
                                      <p:to>
                                        <a:srgbClr val="74C274"/>
                                      </p:to>
                                    </p:animClr>
                                    <p:set>
                                      <p:cBhvr>
                                        <p:cTn id="67" dur="500" fill="hold"/>
                                        <p:tgtEl>
                                          <p:spTgt spid="27"/>
                                        </p:tgtEl>
                                        <p:attrNameLst>
                                          <p:attrName>fill.type</p:attrName>
                                        </p:attrNameLst>
                                      </p:cBhvr>
                                      <p:to>
                                        <p:strVal val="solid"/>
                                      </p:to>
                                    </p:set>
                                    <p:set>
                                      <p:cBhvr>
                                        <p:cTn id="68" dur="500" fill="hold"/>
                                        <p:tgtEl>
                                          <p:spTgt spid="27"/>
                                        </p:tgtEl>
                                        <p:attrNameLst>
                                          <p:attrName>fill.on</p:attrName>
                                        </p:attrNameLst>
                                      </p:cBhvr>
                                      <p:to>
                                        <p:strVal val="true"/>
                                      </p:to>
                                    </p:set>
                                  </p:childTnLst>
                                </p:cTn>
                              </p:par>
                              <p:par>
                                <p:cTn id="69" presetID="3" presetClass="emph" presetSubtype="2" fill="hold" grpId="0" nodeType="withEffect">
                                  <p:stCondLst>
                                    <p:cond delay="0"/>
                                  </p:stCondLst>
                                  <p:childTnLst>
                                    <p:animClr clrSpc="rgb" dir="cw">
                                      <p:cBhvr override="childStyle">
                                        <p:cTn id="70" dur="500" fill="hold"/>
                                        <p:tgtEl>
                                          <p:spTgt spid="27"/>
                                        </p:tgtEl>
                                        <p:attrNameLst>
                                          <p:attrName>style.color</p:attrName>
                                        </p:attrNameLst>
                                      </p:cBhvr>
                                      <p:to>
                                        <a:srgbClr val="FFFFFF"/>
                                      </p:to>
                                    </p:animClr>
                                  </p:childTnLst>
                                </p:cTn>
                              </p:par>
                              <p:par>
                                <p:cTn id="71" presetID="10" presetClass="entr" presetSubtype="0" fill="hold" grpId="1"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childTnLst>
                                </p:cTn>
                              </p:par>
                            </p:childTnLst>
                          </p:cTn>
                        </p:par>
                      </p:childTnLst>
                    </p:cTn>
                  </p:par>
                </p:childTnLst>
              </p:cTn>
              <p:nextCondLst>
                <p:cond evt="onClick" delay="0">
                  <p:tgtEl>
                    <p:spTgt spid="27"/>
                  </p:tgtEl>
                </p:cond>
              </p:nextCondLst>
            </p:seq>
            <p:seq concurrent="1" nextAc="seek">
              <p:cTn id="74" restart="whenNotActive" fill="hold" evtFilter="cancelBubble" nodeType="interactiveSeq">
                <p:stCondLst>
                  <p:cond evt="onClick" delay="0">
                    <p:tgtEl>
                      <p:spTgt spid="21"/>
                    </p:tgtEl>
                  </p:cond>
                </p:stCondLst>
                <p:endSync evt="end" delay="0">
                  <p:rtn val="all"/>
                </p:endSync>
                <p:childTnLst>
                  <p:par>
                    <p:cTn id="75" fill="hold">
                      <p:stCondLst>
                        <p:cond delay="0"/>
                      </p:stCondLst>
                      <p:childTnLst>
                        <p:par>
                          <p:cTn id="76" fill="hold">
                            <p:stCondLst>
                              <p:cond delay="0"/>
                            </p:stCondLst>
                            <p:childTnLst>
                              <p:par>
                                <p:cTn id="77" presetID="1" presetClass="emph" presetSubtype="2" fill="hold" nodeType="clickEffect">
                                  <p:stCondLst>
                                    <p:cond delay="0"/>
                                  </p:stCondLst>
                                  <p:childTnLst>
                                    <p:animClr clrSpc="rgb" dir="cw">
                                      <p:cBhvr>
                                        <p:cTn id="78" dur="500" fill="hold"/>
                                        <p:tgtEl>
                                          <p:spTgt spid="21"/>
                                        </p:tgtEl>
                                        <p:attrNameLst>
                                          <p:attrName>fillcolor</p:attrName>
                                        </p:attrNameLst>
                                      </p:cBhvr>
                                      <p:to>
                                        <a:srgbClr val="C00000"/>
                                      </p:to>
                                    </p:animClr>
                                    <p:set>
                                      <p:cBhvr>
                                        <p:cTn id="79" dur="500" fill="hold"/>
                                        <p:tgtEl>
                                          <p:spTgt spid="21"/>
                                        </p:tgtEl>
                                        <p:attrNameLst>
                                          <p:attrName>fill.type</p:attrName>
                                        </p:attrNameLst>
                                      </p:cBhvr>
                                      <p:to>
                                        <p:strVal val="solid"/>
                                      </p:to>
                                    </p:set>
                                    <p:set>
                                      <p:cBhvr>
                                        <p:cTn id="80" dur="500" fill="hold"/>
                                        <p:tgtEl>
                                          <p:spTgt spid="21"/>
                                        </p:tgtEl>
                                        <p:attrNameLst>
                                          <p:attrName>fill.on</p:attrName>
                                        </p:attrNameLst>
                                      </p:cBhvr>
                                      <p:to>
                                        <p:strVal val="true"/>
                                      </p:to>
                                    </p:set>
                                  </p:childTnLst>
                                </p:cTn>
                              </p:par>
                              <p:par>
                                <p:cTn id="81" presetID="3" presetClass="emph" presetSubtype="2" fill="hold" grpId="0" nodeType="withEffect">
                                  <p:stCondLst>
                                    <p:cond delay="0"/>
                                  </p:stCondLst>
                                  <p:childTnLst>
                                    <p:animClr clrSpc="rgb" dir="cw">
                                      <p:cBhvr override="childStyle">
                                        <p:cTn id="82" dur="500" fill="hold"/>
                                        <p:tgtEl>
                                          <p:spTgt spid="21"/>
                                        </p:tgtEl>
                                        <p:attrNameLst>
                                          <p:attrName>style.color</p:attrName>
                                        </p:attrNameLst>
                                      </p:cBhvr>
                                      <p:to>
                                        <a:srgbClr val="FFFFFF"/>
                                      </p:to>
                                    </p:animClr>
                                  </p:childTnLst>
                                </p:cTn>
                              </p:par>
                            </p:childTnLst>
                          </p:cTn>
                        </p:par>
                      </p:childTnLst>
                    </p:cTn>
                  </p:par>
                </p:childTnLst>
              </p:cTn>
              <p:nextCondLst>
                <p:cond evt="onClick" delay="0">
                  <p:tgtEl>
                    <p:spTgt spid="21"/>
                  </p:tgtEl>
                </p:cond>
              </p:nextCondLst>
            </p:seq>
            <p:seq concurrent="1" nextAc="seek">
              <p:cTn id="83" restart="whenNotActive" fill="hold" evtFilter="cancelBubble" nodeType="interactiveSeq">
                <p:stCondLst>
                  <p:cond evt="onClick" delay="0">
                    <p:tgtEl>
                      <p:spTgt spid="26"/>
                    </p:tgtEl>
                  </p:cond>
                </p:stCondLst>
                <p:endSync evt="end" delay="0">
                  <p:rtn val="all"/>
                </p:endSync>
                <p:childTnLst>
                  <p:par>
                    <p:cTn id="84" fill="hold">
                      <p:stCondLst>
                        <p:cond delay="0"/>
                      </p:stCondLst>
                      <p:childTnLst>
                        <p:par>
                          <p:cTn id="85" fill="hold">
                            <p:stCondLst>
                              <p:cond delay="0"/>
                            </p:stCondLst>
                            <p:childTnLst>
                              <p:par>
                                <p:cTn id="86" presetID="1" presetClass="emph" presetSubtype="2" fill="hold" nodeType="withEffect">
                                  <p:stCondLst>
                                    <p:cond delay="0"/>
                                  </p:stCondLst>
                                  <p:childTnLst>
                                    <p:animClr clrSpc="rgb" dir="cw">
                                      <p:cBhvr>
                                        <p:cTn id="87" dur="500" fill="hold"/>
                                        <p:tgtEl>
                                          <p:spTgt spid="26"/>
                                        </p:tgtEl>
                                        <p:attrNameLst>
                                          <p:attrName>fillcolor</p:attrName>
                                        </p:attrNameLst>
                                      </p:cBhvr>
                                      <p:to>
                                        <a:srgbClr val="C00000"/>
                                      </p:to>
                                    </p:animClr>
                                    <p:set>
                                      <p:cBhvr>
                                        <p:cTn id="88" dur="500" fill="hold"/>
                                        <p:tgtEl>
                                          <p:spTgt spid="26"/>
                                        </p:tgtEl>
                                        <p:attrNameLst>
                                          <p:attrName>fill.type</p:attrName>
                                        </p:attrNameLst>
                                      </p:cBhvr>
                                      <p:to>
                                        <p:strVal val="solid"/>
                                      </p:to>
                                    </p:set>
                                    <p:set>
                                      <p:cBhvr>
                                        <p:cTn id="89" dur="500" fill="hold"/>
                                        <p:tgtEl>
                                          <p:spTgt spid="26"/>
                                        </p:tgtEl>
                                        <p:attrNameLst>
                                          <p:attrName>fill.on</p:attrName>
                                        </p:attrNameLst>
                                      </p:cBhvr>
                                      <p:to>
                                        <p:strVal val="true"/>
                                      </p:to>
                                    </p:set>
                                  </p:childTnLst>
                                </p:cTn>
                              </p:par>
                              <p:par>
                                <p:cTn id="90" presetID="3" presetClass="emph" presetSubtype="2" fill="hold" grpId="0" nodeType="withEffect">
                                  <p:stCondLst>
                                    <p:cond delay="0"/>
                                  </p:stCondLst>
                                  <p:childTnLst>
                                    <p:animClr clrSpc="rgb" dir="cw">
                                      <p:cBhvr override="childStyle">
                                        <p:cTn id="91" dur="500" fill="hold"/>
                                        <p:tgtEl>
                                          <p:spTgt spid="26"/>
                                        </p:tgtEl>
                                        <p:attrNameLst>
                                          <p:attrName>style.color</p:attrName>
                                        </p:attrNameLst>
                                      </p:cBhvr>
                                      <p:to>
                                        <a:srgbClr val="FFFFFF"/>
                                      </p:to>
                                    </p:animClr>
                                  </p:childTnLst>
                                </p:cTn>
                              </p:par>
                            </p:childTnLst>
                          </p:cTn>
                        </p:par>
                      </p:childTnLst>
                    </p:cTn>
                  </p:par>
                </p:childTnLst>
              </p:cTn>
              <p:nextCondLst>
                <p:cond evt="onClick" delay="0">
                  <p:tgtEl>
                    <p:spTgt spid="26"/>
                  </p:tgtEl>
                </p:cond>
              </p:nextCondLst>
            </p:seq>
            <p:seq concurrent="1" nextAc="seek">
              <p:cTn id="92" restart="whenNotActive" fill="hold" evtFilter="cancelBubble" nodeType="interactiveSeq">
                <p:stCondLst>
                  <p:cond evt="onClick" delay="0">
                    <p:tgtEl>
                      <p:spTgt spid="32"/>
                    </p:tgtEl>
                  </p:cond>
                </p:stCondLst>
                <p:endSync evt="end" delay="0">
                  <p:rtn val="all"/>
                </p:endSync>
                <p:childTnLst>
                  <p:par>
                    <p:cTn id="93" fill="hold">
                      <p:stCondLst>
                        <p:cond delay="0"/>
                      </p:stCondLst>
                      <p:childTnLst>
                        <p:par>
                          <p:cTn id="94" fill="hold">
                            <p:stCondLst>
                              <p:cond delay="0"/>
                            </p:stCondLst>
                            <p:childTnLst>
                              <p:par>
                                <p:cTn id="95" presetID="1" presetClass="emph" presetSubtype="2" fill="hold" nodeType="clickEffect">
                                  <p:stCondLst>
                                    <p:cond delay="0"/>
                                  </p:stCondLst>
                                  <p:childTnLst>
                                    <p:animClr clrSpc="rgb" dir="cw">
                                      <p:cBhvr>
                                        <p:cTn id="96" dur="500" fill="hold"/>
                                        <p:tgtEl>
                                          <p:spTgt spid="32"/>
                                        </p:tgtEl>
                                        <p:attrNameLst>
                                          <p:attrName>fillcolor</p:attrName>
                                        </p:attrNameLst>
                                      </p:cBhvr>
                                      <p:to>
                                        <a:srgbClr val="74C274"/>
                                      </p:to>
                                    </p:animClr>
                                    <p:set>
                                      <p:cBhvr>
                                        <p:cTn id="97" dur="500" fill="hold"/>
                                        <p:tgtEl>
                                          <p:spTgt spid="32"/>
                                        </p:tgtEl>
                                        <p:attrNameLst>
                                          <p:attrName>fill.type</p:attrName>
                                        </p:attrNameLst>
                                      </p:cBhvr>
                                      <p:to>
                                        <p:strVal val="solid"/>
                                      </p:to>
                                    </p:set>
                                    <p:set>
                                      <p:cBhvr>
                                        <p:cTn id="98" dur="500" fill="hold"/>
                                        <p:tgtEl>
                                          <p:spTgt spid="32"/>
                                        </p:tgtEl>
                                        <p:attrNameLst>
                                          <p:attrName>fill.on</p:attrName>
                                        </p:attrNameLst>
                                      </p:cBhvr>
                                      <p:to>
                                        <p:strVal val="true"/>
                                      </p:to>
                                    </p:set>
                                  </p:childTnLst>
                                </p:cTn>
                              </p:par>
                              <p:par>
                                <p:cTn id="99" presetID="3" presetClass="emph" presetSubtype="2" fill="hold" grpId="0" nodeType="withEffect">
                                  <p:stCondLst>
                                    <p:cond delay="0"/>
                                  </p:stCondLst>
                                  <p:childTnLst>
                                    <p:animClr clrSpc="rgb" dir="cw">
                                      <p:cBhvr override="childStyle">
                                        <p:cTn id="100" dur="500" fill="hold"/>
                                        <p:tgtEl>
                                          <p:spTgt spid="32"/>
                                        </p:tgtEl>
                                        <p:attrNameLst>
                                          <p:attrName>style.color</p:attrName>
                                        </p:attrNameLst>
                                      </p:cBhvr>
                                      <p:to>
                                        <a:srgbClr val="FFFFFF"/>
                                      </p:to>
                                    </p:animClr>
                                  </p:childTnLst>
                                </p:cTn>
                              </p:par>
                              <p:par>
                                <p:cTn id="101" presetID="10" presetClass="entr" presetSubtype="0" fill="hold" nodeType="withEffect">
                                  <p:stCondLst>
                                    <p:cond delay="0"/>
                                  </p:stCondLst>
                                  <p:childTnLst>
                                    <p:set>
                                      <p:cBhvr>
                                        <p:cTn id="102" dur="1" fill="hold">
                                          <p:stCondLst>
                                            <p:cond delay="0"/>
                                          </p:stCondLst>
                                        </p:cTn>
                                        <p:tgtEl>
                                          <p:spTgt spid="34">
                                            <p:txEl>
                                              <p:pRg st="0" end="0"/>
                                            </p:txEl>
                                          </p:spTgt>
                                        </p:tgtEl>
                                        <p:attrNameLst>
                                          <p:attrName>style.visibility</p:attrName>
                                        </p:attrNameLst>
                                      </p:cBhvr>
                                      <p:to>
                                        <p:strVal val="visible"/>
                                      </p:to>
                                    </p:set>
                                    <p:animEffect transition="in" filter="fade">
                                      <p:cBhvr>
                                        <p:cTn id="103" dur="500"/>
                                        <p:tgtEl>
                                          <p:spTgt spid="34">
                                            <p:txEl>
                                              <p:pRg st="0" end="0"/>
                                            </p:txEl>
                                          </p:spTgt>
                                        </p:tgtEl>
                                      </p:cBhvr>
                                    </p:animEffect>
                                  </p:childTnLst>
                                </p:cTn>
                              </p:par>
                            </p:childTnLst>
                          </p:cTn>
                        </p:par>
                      </p:childTnLst>
                    </p:cTn>
                  </p:par>
                </p:childTnLst>
              </p:cTn>
              <p:nextCondLst>
                <p:cond evt="onClick" delay="0">
                  <p:tgtEl>
                    <p:spTgt spid="32"/>
                  </p:tgtEl>
                </p:cond>
              </p:nextCondLst>
            </p:seq>
            <p:seq concurrent="1" nextAc="seek">
              <p:cTn id="104" restart="whenNotActive" fill="hold" evtFilter="cancelBubble" nodeType="interactiveSeq">
                <p:stCondLst>
                  <p:cond evt="onClick" delay="0">
                    <p:tgtEl>
                      <p:spTgt spid="30"/>
                    </p:tgtEl>
                  </p:cond>
                </p:stCondLst>
                <p:endSync evt="end" delay="0">
                  <p:rtn val="all"/>
                </p:endSync>
                <p:childTnLst>
                  <p:par>
                    <p:cTn id="105" fill="hold">
                      <p:stCondLst>
                        <p:cond delay="0"/>
                      </p:stCondLst>
                      <p:childTnLst>
                        <p:par>
                          <p:cTn id="106" fill="hold">
                            <p:stCondLst>
                              <p:cond delay="0"/>
                            </p:stCondLst>
                            <p:childTnLst>
                              <p:par>
                                <p:cTn id="107" presetID="1" presetClass="emph" presetSubtype="2" fill="hold" nodeType="clickEffect">
                                  <p:stCondLst>
                                    <p:cond delay="0"/>
                                  </p:stCondLst>
                                  <p:childTnLst>
                                    <p:animClr clrSpc="rgb" dir="cw">
                                      <p:cBhvr>
                                        <p:cTn id="108" dur="500" fill="hold"/>
                                        <p:tgtEl>
                                          <p:spTgt spid="30"/>
                                        </p:tgtEl>
                                        <p:attrNameLst>
                                          <p:attrName>fillcolor</p:attrName>
                                        </p:attrNameLst>
                                      </p:cBhvr>
                                      <p:to>
                                        <a:srgbClr val="C00000"/>
                                      </p:to>
                                    </p:animClr>
                                    <p:set>
                                      <p:cBhvr>
                                        <p:cTn id="109" dur="500" fill="hold"/>
                                        <p:tgtEl>
                                          <p:spTgt spid="30"/>
                                        </p:tgtEl>
                                        <p:attrNameLst>
                                          <p:attrName>fill.type</p:attrName>
                                        </p:attrNameLst>
                                      </p:cBhvr>
                                      <p:to>
                                        <p:strVal val="solid"/>
                                      </p:to>
                                    </p:set>
                                    <p:set>
                                      <p:cBhvr>
                                        <p:cTn id="110" dur="500" fill="hold"/>
                                        <p:tgtEl>
                                          <p:spTgt spid="30"/>
                                        </p:tgtEl>
                                        <p:attrNameLst>
                                          <p:attrName>fill.on</p:attrName>
                                        </p:attrNameLst>
                                      </p:cBhvr>
                                      <p:to>
                                        <p:strVal val="true"/>
                                      </p:to>
                                    </p:set>
                                  </p:childTnLst>
                                </p:cTn>
                              </p:par>
                              <p:par>
                                <p:cTn id="111" presetID="3" presetClass="emph" presetSubtype="2" fill="hold" grpId="0" nodeType="withEffect">
                                  <p:stCondLst>
                                    <p:cond delay="0"/>
                                  </p:stCondLst>
                                  <p:childTnLst>
                                    <p:animClr clrSpc="rgb" dir="cw">
                                      <p:cBhvr override="childStyle">
                                        <p:cTn id="112" dur="500" fill="hold"/>
                                        <p:tgtEl>
                                          <p:spTgt spid="30"/>
                                        </p:tgtEl>
                                        <p:attrNameLst>
                                          <p:attrName>style.color</p:attrName>
                                        </p:attrNameLst>
                                      </p:cBhvr>
                                      <p:to>
                                        <a:srgbClr val="FFFFFF"/>
                                      </p:to>
                                    </p:animClr>
                                  </p:childTnLst>
                                </p:cTn>
                              </p:par>
                            </p:childTnLst>
                          </p:cTn>
                        </p:par>
                      </p:childTnLst>
                    </p:cTn>
                  </p:par>
                </p:childTnLst>
              </p:cTn>
              <p:nextCondLst>
                <p:cond evt="onClick" delay="0">
                  <p:tgtEl>
                    <p:spTgt spid="30"/>
                  </p:tgtEl>
                </p:cond>
              </p:nextCondLst>
            </p:seq>
            <p:seq concurrent="1" nextAc="seek">
              <p:cTn id="113" restart="whenNotActive" fill="hold" evtFilter="cancelBubble" nodeType="interactiveSeq">
                <p:stCondLst>
                  <p:cond evt="onClick" delay="0">
                    <p:tgtEl>
                      <p:spTgt spid="31"/>
                    </p:tgtEl>
                  </p:cond>
                </p:stCondLst>
                <p:endSync evt="end" delay="0">
                  <p:rtn val="all"/>
                </p:endSync>
                <p:childTnLst>
                  <p:par>
                    <p:cTn id="114" fill="hold">
                      <p:stCondLst>
                        <p:cond delay="0"/>
                      </p:stCondLst>
                      <p:childTnLst>
                        <p:par>
                          <p:cTn id="115" fill="hold">
                            <p:stCondLst>
                              <p:cond delay="0"/>
                            </p:stCondLst>
                            <p:childTnLst>
                              <p:par>
                                <p:cTn id="116" presetID="1" presetClass="emph" presetSubtype="2" fill="hold" nodeType="withEffect">
                                  <p:stCondLst>
                                    <p:cond delay="0"/>
                                  </p:stCondLst>
                                  <p:childTnLst>
                                    <p:animClr clrSpc="rgb" dir="cw">
                                      <p:cBhvr>
                                        <p:cTn id="117" dur="500" fill="hold"/>
                                        <p:tgtEl>
                                          <p:spTgt spid="31"/>
                                        </p:tgtEl>
                                        <p:attrNameLst>
                                          <p:attrName>fillcolor</p:attrName>
                                        </p:attrNameLst>
                                      </p:cBhvr>
                                      <p:to>
                                        <a:srgbClr val="C00000"/>
                                      </p:to>
                                    </p:animClr>
                                    <p:set>
                                      <p:cBhvr>
                                        <p:cTn id="118" dur="500" fill="hold"/>
                                        <p:tgtEl>
                                          <p:spTgt spid="31"/>
                                        </p:tgtEl>
                                        <p:attrNameLst>
                                          <p:attrName>fill.type</p:attrName>
                                        </p:attrNameLst>
                                      </p:cBhvr>
                                      <p:to>
                                        <p:strVal val="solid"/>
                                      </p:to>
                                    </p:set>
                                    <p:set>
                                      <p:cBhvr>
                                        <p:cTn id="119" dur="500" fill="hold"/>
                                        <p:tgtEl>
                                          <p:spTgt spid="31"/>
                                        </p:tgtEl>
                                        <p:attrNameLst>
                                          <p:attrName>fill.on</p:attrName>
                                        </p:attrNameLst>
                                      </p:cBhvr>
                                      <p:to>
                                        <p:strVal val="true"/>
                                      </p:to>
                                    </p:set>
                                  </p:childTnLst>
                                </p:cTn>
                              </p:par>
                              <p:par>
                                <p:cTn id="120" presetID="3" presetClass="emph" presetSubtype="2" fill="hold" grpId="0" nodeType="withEffect">
                                  <p:stCondLst>
                                    <p:cond delay="0"/>
                                  </p:stCondLst>
                                  <p:childTnLst>
                                    <p:animClr clrSpc="rgb" dir="cw">
                                      <p:cBhvr override="childStyle">
                                        <p:cTn id="121" dur="500" fill="hold"/>
                                        <p:tgtEl>
                                          <p:spTgt spid="31"/>
                                        </p:tgtEl>
                                        <p:attrNameLst>
                                          <p:attrName>style.color</p:attrName>
                                        </p:attrNameLst>
                                      </p:cBhvr>
                                      <p:to>
                                        <a:srgbClr val="FFFFFF"/>
                                      </p:to>
                                    </p:animClr>
                                  </p:childTnLst>
                                </p:cTn>
                              </p:par>
                            </p:childTnLst>
                          </p:cTn>
                        </p:par>
                      </p:childTnLst>
                    </p:cTn>
                  </p:par>
                </p:childTnLst>
              </p:cTn>
              <p:nextCondLst>
                <p:cond evt="onClick" delay="0">
                  <p:tgtEl>
                    <p:spTgt spid="31"/>
                  </p:tgtEl>
                </p:cond>
              </p:nextCondLst>
            </p:seq>
            <p:seq concurrent="1" nextAc="seek">
              <p:cTn id="122" restart="whenNotActive" fill="hold" evtFilter="cancelBubble" nodeType="interactiveSeq">
                <p:stCondLst>
                  <p:cond evt="onClick" delay="0">
                    <p:tgtEl>
                      <p:spTgt spid="37"/>
                    </p:tgtEl>
                  </p:cond>
                </p:stCondLst>
                <p:endSync evt="end" delay="0">
                  <p:rtn val="all"/>
                </p:endSync>
                <p:childTnLst>
                  <p:par>
                    <p:cTn id="123" fill="hold">
                      <p:stCondLst>
                        <p:cond delay="0"/>
                      </p:stCondLst>
                      <p:childTnLst>
                        <p:par>
                          <p:cTn id="124" fill="hold">
                            <p:stCondLst>
                              <p:cond delay="0"/>
                            </p:stCondLst>
                            <p:childTnLst>
                              <p:par>
                                <p:cTn id="125" presetID="1" presetClass="emph" presetSubtype="2" fill="hold" nodeType="clickEffect">
                                  <p:stCondLst>
                                    <p:cond delay="0"/>
                                  </p:stCondLst>
                                  <p:childTnLst>
                                    <p:animClr clrSpc="rgb" dir="cw">
                                      <p:cBhvr>
                                        <p:cTn id="126" dur="500" fill="hold"/>
                                        <p:tgtEl>
                                          <p:spTgt spid="37"/>
                                        </p:tgtEl>
                                        <p:attrNameLst>
                                          <p:attrName>fillcolor</p:attrName>
                                        </p:attrNameLst>
                                      </p:cBhvr>
                                      <p:to>
                                        <a:srgbClr val="74C274"/>
                                      </p:to>
                                    </p:animClr>
                                    <p:set>
                                      <p:cBhvr>
                                        <p:cTn id="127" dur="500" fill="hold"/>
                                        <p:tgtEl>
                                          <p:spTgt spid="37"/>
                                        </p:tgtEl>
                                        <p:attrNameLst>
                                          <p:attrName>fill.type</p:attrName>
                                        </p:attrNameLst>
                                      </p:cBhvr>
                                      <p:to>
                                        <p:strVal val="solid"/>
                                      </p:to>
                                    </p:set>
                                    <p:set>
                                      <p:cBhvr>
                                        <p:cTn id="128" dur="500" fill="hold"/>
                                        <p:tgtEl>
                                          <p:spTgt spid="37"/>
                                        </p:tgtEl>
                                        <p:attrNameLst>
                                          <p:attrName>fill.on</p:attrName>
                                        </p:attrNameLst>
                                      </p:cBhvr>
                                      <p:to>
                                        <p:strVal val="true"/>
                                      </p:to>
                                    </p:set>
                                  </p:childTnLst>
                                </p:cTn>
                              </p:par>
                              <p:par>
                                <p:cTn id="129" presetID="3" presetClass="emph" presetSubtype="2" fill="hold" grpId="0" nodeType="withEffect">
                                  <p:stCondLst>
                                    <p:cond delay="0"/>
                                  </p:stCondLst>
                                  <p:childTnLst>
                                    <p:animClr clrSpc="rgb" dir="cw">
                                      <p:cBhvr override="childStyle">
                                        <p:cTn id="130" dur="500" fill="hold"/>
                                        <p:tgtEl>
                                          <p:spTgt spid="37"/>
                                        </p:tgtEl>
                                        <p:attrNameLst>
                                          <p:attrName>style.color</p:attrName>
                                        </p:attrNameLst>
                                      </p:cBhvr>
                                      <p:to>
                                        <a:srgbClr val="FFFFFF"/>
                                      </p:to>
                                    </p:animClr>
                                  </p:childTnLst>
                                </p:cTn>
                              </p:par>
                              <p:par>
                                <p:cTn id="131" presetID="10" presetClass="entr" presetSubtype="0" fill="hold" grpId="1" nodeType="withEffect">
                                  <p:stCondLst>
                                    <p:cond delay="0"/>
                                  </p:stCondLst>
                                  <p:childTnLst>
                                    <p:set>
                                      <p:cBhvr>
                                        <p:cTn id="132" dur="1" fill="hold">
                                          <p:stCondLst>
                                            <p:cond delay="0"/>
                                          </p:stCondLst>
                                        </p:cTn>
                                        <p:tgtEl>
                                          <p:spTgt spid="39"/>
                                        </p:tgtEl>
                                        <p:attrNameLst>
                                          <p:attrName>style.visibility</p:attrName>
                                        </p:attrNameLst>
                                      </p:cBhvr>
                                      <p:to>
                                        <p:strVal val="visible"/>
                                      </p:to>
                                    </p:set>
                                    <p:animEffect transition="in" filter="fade">
                                      <p:cBhvr>
                                        <p:cTn id="133" dur="500"/>
                                        <p:tgtEl>
                                          <p:spTgt spid="39"/>
                                        </p:tgtEl>
                                      </p:cBhvr>
                                    </p:animEffect>
                                  </p:childTnLst>
                                </p:cTn>
                              </p:par>
                            </p:childTnLst>
                          </p:cTn>
                        </p:par>
                      </p:childTnLst>
                    </p:cTn>
                  </p:par>
                </p:childTnLst>
              </p:cTn>
              <p:nextCondLst>
                <p:cond evt="onClick" delay="0">
                  <p:tgtEl>
                    <p:spTgt spid="37"/>
                  </p:tgtEl>
                </p:cond>
              </p:nextCondLst>
            </p:seq>
            <p:seq concurrent="1" nextAc="seek">
              <p:cTn id="134" restart="whenNotActive" fill="hold" evtFilter="cancelBubble" nodeType="interactiveSeq">
                <p:stCondLst>
                  <p:cond evt="onClick" delay="0">
                    <p:tgtEl>
                      <p:spTgt spid="35"/>
                    </p:tgtEl>
                  </p:cond>
                </p:stCondLst>
                <p:endSync evt="end" delay="0">
                  <p:rtn val="all"/>
                </p:endSync>
                <p:childTnLst>
                  <p:par>
                    <p:cTn id="135" fill="hold">
                      <p:stCondLst>
                        <p:cond delay="0"/>
                      </p:stCondLst>
                      <p:childTnLst>
                        <p:par>
                          <p:cTn id="136" fill="hold">
                            <p:stCondLst>
                              <p:cond delay="0"/>
                            </p:stCondLst>
                            <p:childTnLst>
                              <p:par>
                                <p:cTn id="137" presetID="1" presetClass="emph" presetSubtype="2" fill="hold" nodeType="clickEffect">
                                  <p:stCondLst>
                                    <p:cond delay="0"/>
                                  </p:stCondLst>
                                  <p:childTnLst>
                                    <p:animClr clrSpc="rgb" dir="cw">
                                      <p:cBhvr>
                                        <p:cTn id="138" dur="500" fill="hold"/>
                                        <p:tgtEl>
                                          <p:spTgt spid="35"/>
                                        </p:tgtEl>
                                        <p:attrNameLst>
                                          <p:attrName>fillcolor</p:attrName>
                                        </p:attrNameLst>
                                      </p:cBhvr>
                                      <p:to>
                                        <a:srgbClr val="C00000"/>
                                      </p:to>
                                    </p:animClr>
                                    <p:set>
                                      <p:cBhvr>
                                        <p:cTn id="139" dur="500" fill="hold"/>
                                        <p:tgtEl>
                                          <p:spTgt spid="35"/>
                                        </p:tgtEl>
                                        <p:attrNameLst>
                                          <p:attrName>fill.type</p:attrName>
                                        </p:attrNameLst>
                                      </p:cBhvr>
                                      <p:to>
                                        <p:strVal val="solid"/>
                                      </p:to>
                                    </p:set>
                                    <p:set>
                                      <p:cBhvr>
                                        <p:cTn id="140" dur="500" fill="hold"/>
                                        <p:tgtEl>
                                          <p:spTgt spid="35"/>
                                        </p:tgtEl>
                                        <p:attrNameLst>
                                          <p:attrName>fill.on</p:attrName>
                                        </p:attrNameLst>
                                      </p:cBhvr>
                                      <p:to>
                                        <p:strVal val="true"/>
                                      </p:to>
                                    </p:set>
                                  </p:childTnLst>
                                </p:cTn>
                              </p:par>
                              <p:par>
                                <p:cTn id="141" presetID="3" presetClass="emph" presetSubtype="2" fill="hold" grpId="0" nodeType="withEffect">
                                  <p:stCondLst>
                                    <p:cond delay="0"/>
                                  </p:stCondLst>
                                  <p:childTnLst>
                                    <p:animClr clrSpc="rgb" dir="cw">
                                      <p:cBhvr override="childStyle">
                                        <p:cTn id="142" dur="500" fill="hold"/>
                                        <p:tgtEl>
                                          <p:spTgt spid="35"/>
                                        </p:tgtEl>
                                        <p:attrNameLst>
                                          <p:attrName>style.color</p:attrName>
                                        </p:attrNameLst>
                                      </p:cBhvr>
                                      <p:to>
                                        <a:srgbClr val="FFFFFF"/>
                                      </p:to>
                                    </p:animClr>
                                  </p:childTnLst>
                                </p:cTn>
                              </p:par>
                            </p:childTnLst>
                          </p:cTn>
                        </p:par>
                      </p:childTnLst>
                    </p:cTn>
                  </p:par>
                </p:childTnLst>
              </p:cTn>
              <p:nextCondLst>
                <p:cond evt="onClick" delay="0">
                  <p:tgtEl>
                    <p:spTgt spid="35"/>
                  </p:tgtEl>
                </p:cond>
              </p:nextCondLst>
            </p:seq>
            <p:seq concurrent="1" nextAc="seek">
              <p:cTn id="143" restart="whenNotActive" fill="hold" evtFilter="cancelBubble" nodeType="interactiveSeq">
                <p:stCondLst>
                  <p:cond evt="onClick" delay="0">
                    <p:tgtEl>
                      <p:spTgt spid="36"/>
                    </p:tgtEl>
                  </p:cond>
                </p:stCondLst>
                <p:endSync evt="end" delay="0">
                  <p:rtn val="all"/>
                </p:endSync>
                <p:childTnLst>
                  <p:par>
                    <p:cTn id="144" fill="hold">
                      <p:stCondLst>
                        <p:cond delay="0"/>
                      </p:stCondLst>
                      <p:childTnLst>
                        <p:par>
                          <p:cTn id="145" fill="hold">
                            <p:stCondLst>
                              <p:cond delay="0"/>
                            </p:stCondLst>
                            <p:childTnLst>
                              <p:par>
                                <p:cTn id="146" presetID="1" presetClass="emph" presetSubtype="2" fill="hold" nodeType="withEffect">
                                  <p:stCondLst>
                                    <p:cond delay="0"/>
                                  </p:stCondLst>
                                  <p:childTnLst>
                                    <p:animClr clrSpc="rgb" dir="cw">
                                      <p:cBhvr>
                                        <p:cTn id="147" dur="500" fill="hold"/>
                                        <p:tgtEl>
                                          <p:spTgt spid="36"/>
                                        </p:tgtEl>
                                        <p:attrNameLst>
                                          <p:attrName>fillcolor</p:attrName>
                                        </p:attrNameLst>
                                      </p:cBhvr>
                                      <p:to>
                                        <a:srgbClr val="C00000"/>
                                      </p:to>
                                    </p:animClr>
                                    <p:set>
                                      <p:cBhvr>
                                        <p:cTn id="148" dur="500" fill="hold"/>
                                        <p:tgtEl>
                                          <p:spTgt spid="36"/>
                                        </p:tgtEl>
                                        <p:attrNameLst>
                                          <p:attrName>fill.type</p:attrName>
                                        </p:attrNameLst>
                                      </p:cBhvr>
                                      <p:to>
                                        <p:strVal val="solid"/>
                                      </p:to>
                                    </p:set>
                                    <p:set>
                                      <p:cBhvr>
                                        <p:cTn id="149" dur="500" fill="hold"/>
                                        <p:tgtEl>
                                          <p:spTgt spid="36"/>
                                        </p:tgtEl>
                                        <p:attrNameLst>
                                          <p:attrName>fill.on</p:attrName>
                                        </p:attrNameLst>
                                      </p:cBhvr>
                                      <p:to>
                                        <p:strVal val="true"/>
                                      </p:to>
                                    </p:set>
                                  </p:childTnLst>
                                </p:cTn>
                              </p:par>
                              <p:par>
                                <p:cTn id="150" presetID="3" presetClass="emph" presetSubtype="2" fill="hold" grpId="0" nodeType="withEffect">
                                  <p:stCondLst>
                                    <p:cond delay="0"/>
                                  </p:stCondLst>
                                  <p:childTnLst>
                                    <p:animClr clrSpc="rgb" dir="cw">
                                      <p:cBhvr override="childStyle">
                                        <p:cTn id="151" dur="500" fill="hold"/>
                                        <p:tgtEl>
                                          <p:spTgt spid="36"/>
                                        </p:tgtEl>
                                        <p:attrNameLst>
                                          <p:attrName>style.color</p:attrName>
                                        </p:attrNameLst>
                                      </p:cBhvr>
                                      <p:to>
                                        <a:srgbClr val="FFFFFF"/>
                                      </p:to>
                                    </p:animClr>
                                  </p:childTnLst>
                                </p:cTn>
                              </p:par>
                            </p:childTnLst>
                          </p:cTn>
                        </p:par>
                      </p:childTnLst>
                    </p:cTn>
                  </p:par>
                </p:childTnLst>
              </p:cTn>
              <p:nextCondLst>
                <p:cond evt="onClick" delay="0">
                  <p:tgtEl>
                    <p:spTgt spid="36"/>
                  </p:tgtEl>
                </p:cond>
              </p:nextCondLst>
            </p:seq>
          </p:childTnLst>
        </p:cTn>
      </p:par>
    </p:tnLst>
    <p:bldLst>
      <p:bldP spid="21" grpId="0" animBg="1"/>
      <p:bldP spid="21" grpId="1" animBg="1"/>
      <p:bldP spid="26" grpId="0" animBg="1"/>
      <p:bldP spid="26" grpId="1" animBg="1"/>
      <p:bldP spid="27" grpId="0" animBg="1"/>
      <p:bldP spid="27" grpId="1" animBg="1"/>
      <p:bldP spid="28" grpId="0" animBg="1"/>
      <p:bldP spid="29" grpId="0"/>
      <p:bldP spid="29" grpId="1"/>
      <p:bldP spid="30" grpId="0" animBg="1"/>
      <p:bldP spid="30" grpId="1" animBg="1"/>
      <p:bldP spid="31" grpId="0" animBg="1"/>
      <p:bldP spid="31" grpId="1" animBg="1"/>
      <p:bldP spid="32" grpId="0" animBg="1"/>
      <p:bldP spid="32" grpId="1" animBg="1"/>
      <p:bldP spid="33" grpId="0" animBg="1"/>
      <p:bldP spid="34" grpId="0"/>
      <p:bldP spid="35" grpId="0" animBg="1"/>
      <p:bldP spid="35" grpId="1" animBg="1"/>
      <p:bldP spid="36" grpId="0" animBg="1"/>
      <p:bldP spid="36" grpId="1" animBg="1"/>
      <p:bldP spid="37" grpId="0" animBg="1"/>
      <p:bldP spid="37" grpId="1" animBg="1"/>
      <p:bldP spid="38" grpId="0" animBg="1"/>
      <p:bldP spid="39" grpId="0"/>
      <p:bldP spid="39"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descr="Icon&#10;&#10;Description automatically generated">
            <a:extLst>
              <a:ext uri="{FF2B5EF4-FFF2-40B4-BE49-F238E27FC236}">
                <a16:creationId xmlns:a16="http://schemas.microsoft.com/office/drawing/2014/main" id="{7BD6856E-D705-4C02-B5AC-C703F550B20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4344" y="3952837"/>
            <a:ext cx="2378931" cy="2361906"/>
          </a:xfrm>
          <a:prstGeom prst="rect">
            <a:avLst/>
          </a:prstGeom>
        </p:spPr>
      </p:pic>
      <p:pic>
        <p:nvPicPr>
          <p:cNvPr id="31" name="Picture 30" descr="A picture containing icon&#10;&#10;Description automatically generated">
            <a:extLst>
              <a:ext uri="{FF2B5EF4-FFF2-40B4-BE49-F238E27FC236}">
                <a16:creationId xmlns:a16="http://schemas.microsoft.com/office/drawing/2014/main" id="{5E5D5489-DD88-424D-9F78-0A41FBBB1E8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83698" y="3952837"/>
            <a:ext cx="2646085" cy="2520765"/>
          </a:xfrm>
          <a:prstGeom prst="rect">
            <a:avLst/>
          </a:prstGeom>
        </p:spPr>
      </p:pic>
      <p:pic>
        <p:nvPicPr>
          <p:cNvPr id="32" name="Picture 31" descr="A picture containing icon&#10;&#10;Description automatically generated">
            <a:extLst>
              <a:ext uri="{FF2B5EF4-FFF2-40B4-BE49-F238E27FC236}">
                <a16:creationId xmlns:a16="http://schemas.microsoft.com/office/drawing/2014/main" id="{CD41EF53-19BE-4CD7-A885-82CC90BC5CE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858235" y="3952837"/>
            <a:ext cx="2520765" cy="2520765"/>
          </a:xfrm>
          <a:prstGeom prst="rect">
            <a:avLst/>
          </a:prstGeom>
        </p:spPr>
      </p:pic>
      <p:sp>
        <p:nvSpPr>
          <p:cNvPr id="18" name="Content Placeholder 1">
            <a:extLst>
              <a:ext uri="{FF2B5EF4-FFF2-40B4-BE49-F238E27FC236}">
                <a16:creationId xmlns:a16="http://schemas.microsoft.com/office/drawing/2014/main" id="{9F1F3785-8DFC-4250-B5B7-69D5FF65BBCD}"/>
              </a:ext>
            </a:extLst>
          </p:cNvPr>
          <p:cNvSpPr txBox="1">
            <a:spLocks/>
          </p:cNvSpPr>
          <p:nvPr/>
        </p:nvSpPr>
        <p:spPr>
          <a:xfrm>
            <a:off x="10740" y="720901"/>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ar-LB" dirty="0">
                <a:latin typeface="Adobe Arabic" panose="02040503050201020203" pitchFamily="18" charset="-78"/>
                <a:cs typeface="Adobe Arabic" panose="02040503050201020203" pitchFamily="18" charset="-78"/>
              </a:rPr>
              <a:t>اِعْمَلوا بِمُفْرَدِكُمْ</a:t>
            </a:r>
          </a:p>
        </p:txBody>
      </p:sp>
      <p:sp>
        <p:nvSpPr>
          <p:cNvPr id="19" name="Rounded Rectangle 4">
            <a:extLst>
              <a:ext uri="{FF2B5EF4-FFF2-40B4-BE49-F238E27FC236}">
                <a16:creationId xmlns:a16="http://schemas.microsoft.com/office/drawing/2014/main" id="{665BF8A1-466C-4A8F-AF86-EA87996B7328}"/>
              </a:ext>
            </a:extLst>
          </p:cNvPr>
          <p:cNvSpPr txBox="1"/>
          <p:nvPr/>
        </p:nvSpPr>
        <p:spPr>
          <a:xfrm>
            <a:off x="8525776"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kumimoji="0" lang="ar-LB"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ـث</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21" name="Rounded Rectangle 4">
            <a:extLst>
              <a:ext uri="{FF2B5EF4-FFF2-40B4-BE49-F238E27FC236}">
                <a16:creationId xmlns:a16="http://schemas.microsoft.com/office/drawing/2014/main" id="{5EFC464C-CD81-4817-AA5D-8A514BAE376F}"/>
              </a:ext>
            </a:extLst>
          </p:cNvPr>
          <p:cNvSpPr txBox="1"/>
          <p:nvPr/>
        </p:nvSpPr>
        <p:spPr>
          <a:xfrm>
            <a:off x="9601691"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kumimoji="0" lang="ar-LB"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ـثـ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22" name="Rounded Rectangle 4">
            <a:extLst>
              <a:ext uri="{FF2B5EF4-FFF2-40B4-BE49-F238E27FC236}">
                <a16:creationId xmlns:a16="http://schemas.microsoft.com/office/drawing/2014/main" id="{FC182DC7-A879-48BF-9988-9555248111AE}"/>
              </a:ext>
            </a:extLst>
          </p:cNvPr>
          <p:cNvSpPr txBox="1"/>
          <p:nvPr/>
        </p:nvSpPr>
        <p:spPr>
          <a:xfrm>
            <a:off x="10677605"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ثـ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25" name="Rounded Rectangle 4">
            <a:extLst>
              <a:ext uri="{FF2B5EF4-FFF2-40B4-BE49-F238E27FC236}">
                <a16:creationId xmlns:a16="http://schemas.microsoft.com/office/drawing/2014/main" id="{1C84C318-ED73-4E13-94E2-AAAA8C68AC93}"/>
              </a:ext>
            </a:extLst>
          </p:cNvPr>
          <p:cNvSpPr txBox="1"/>
          <p:nvPr/>
        </p:nvSpPr>
        <p:spPr>
          <a:xfrm>
            <a:off x="9184089" y="2935635"/>
            <a:ext cx="1828800" cy="731520"/>
          </a:xfrm>
          <a:prstGeom prst="rect">
            <a:avLst/>
          </a:prstGeom>
          <a:noFill/>
          <a:ln w="3175">
            <a:solidFill>
              <a:sysClr val="window" lastClr="FFFFFF">
                <a:lumMod val="65000"/>
              </a:sysClr>
            </a:solid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r>
              <a:rPr lang="ar-LB" sz="4000" kern="0" dirty="0">
                <a:solidFill>
                  <a:prstClr val="black">
                    <a:lumMod val="65000"/>
                    <a:lumOff val="35000"/>
                  </a:prstClr>
                </a:solidFill>
              </a:rPr>
              <a:t>تَنا..ـرَي</a:t>
            </a:r>
          </a:p>
        </p:txBody>
      </p:sp>
      <p:sp>
        <p:nvSpPr>
          <p:cNvPr id="26" name="Rounded Rectangle 4">
            <a:extLst>
              <a:ext uri="{FF2B5EF4-FFF2-40B4-BE49-F238E27FC236}">
                <a16:creationId xmlns:a16="http://schemas.microsoft.com/office/drawing/2014/main" id="{138CE65C-D1B4-4987-83F6-53391FD07C5E}"/>
              </a:ext>
            </a:extLst>
          </p:cNvPr>
          <p:cNvSpPr txBox="1"/>
          <p:nvPr/>
        </p:nvSpPr>
        <p:spPr>
          <a:xfrm>
            <a:off x="9735425" y="2957439"/>
            <a:ext cx="914400" cy="731520"/>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kern="0" dirty="0"/>
              <a:t>ثَـ</a:t>
            </a:r>
            <a:endParaRPr kumimoji="0" lang="en-US"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endParaRPr>
          </a:p>
        </p:txBody>
      </p:sp>
      <p:sp>
        <p:nvSpPr>
          <p:cNvPr id="33" name="Rounded Rectangle 4">
            <a:extLst>
              <a:ext uri="{FF2B5EF4-FFF2-40B4-BE49-F238E27FC236}">
                <a16:creationId xmlns:a16="http://schemas.microsoft.com/office/drawing/2014/main" id="{665BF8A1-466C-4A8F-AF86-EA87996B7328}"/>
              </a:ext>
            </a:extLst>
          </p:cNvPr>
          <p:cNvSpPr txBox="1"/>
          <p:nvPr/>
        </p:nvSpPr>
        <p:spPr>
          <a:xfrm>
            <a:off x="4604977"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س</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4" name="Rounded Rectangle 4">
            <a:extLst>
              <a:ext uri="{FF2B5EF4-FFF2-40B4-BE49-F238E27FC236}">
                <a16:creationId xmlns:a16="http://schemas.microsoft.com/office/drawing/2014/main" id="{5EFC464C-CD81-4817-AA5D-8A514BAE376F}"/>
              </a:ext>
            </a:extLst>
          </p:cNvPr>
          <p:cNvSpPr txBox="1"/>
          <p:nvPr/>
        </p:nvSpPr>
        <p:spPr>
          <a:xfrm>
            <a:off x="5680892"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noProof="0" dirty="0">
                <a:solidFill>
                  <a:prstClr val="black">
                    <a:lumMod val="65000"/>
                    <a:lumOff val="35000"/>
                  </a:prstClr>
                </a:solidFill>
              </a:rPr>
              <a:t>ـسـ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5" name="Rounded Rectangle 4">
            <a:extLst>
              <a:ext uri="{FF2B5EF4-FFF2-40B4-BE49-F238E27FC236}">
                <a16:creationId xmlns:a16="http://schemas.microsoft.com/office/drawing/2014/main" id="{FC182DC7-A879-48BF-9988-9555248111AE}"/>
              </a:ext>
            </a:extLst>
          </p:cNvPr>
          <p:cNvSpPr txBox="1"/>
          <p:nvPr/>
        </p:nvSpPr>
        <p:spPr>
          <a:xfrm>
            <a:off x="6756806"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سـ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6" name="Rounded Rectangle 4">
            <a:extLst>
              <a:ext uri="{FF2B5EF4-FFF2-40B4-BE49-F238E27FC236}">
                <a16:creationId xmlns:a16="http://schemas.microsoft.com/office/drawing/2014/main" id="{1C84C318-ED73-4E13-94E2-AAAA8C68AC93}"/>
              </a:ext>
            </a:extLst>
          </p:cNvPr>
          <p:cNvSpPr txBox="1"/>
          <p:nvPr/>
        </p:nvSpPr>
        <p:spPr>
          <a:xfrm>
            <a:off x="5228374" y="2935635"/>
            <a:ext cx="1828800" cy="731520"/>
          </a:xfrm>
          <a:prstGeom prst="rect">
            <a:avLst/>
          </a:prstGeom>
          <a:noFill/>
          <a:ln w="3175">
            <a:solidFill>
              <a:sysClr val="window" lastClr="FFFFFF">
                <a:lumMod val="65000"/>
              </a:sysClr>
            </a:solid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r>
              <a:rPr lang="ar-LB" sz="4000" kern="0" dirty="0">
                <a:solidFill>
                  <a:prstClr val="black">
                    <a:lumMod val="65000"/>
                    <a:lumOff val="35000"/>
                  </a:prstClr>
                </a:solidFill>
              </a:rPr>
              <a:t>تَتَـ.....ـاقَطُ</a:t>
            </a:r>
          </a:p>
        </p:txBody>
      </p:sp>
      <p:sp>
        <p:nvSpPr>
          <p:cNvPr id="37" name="Rounded Rectangle 4">
            <a:extLst>
              <a:ext uri="{FF2B5EF4-FFF2-40B4-BE49-F238E27FC236}">
                <a16:creationId xmlns:a16="http://schemas.microsoft.com/office/drawing/2014/main" id="{138CE65C-D1B4-4987-83F6-53391FD07C5E}"/>
              </a:ext>
            </a:extLst>
          </p:cNvPr>
          <p:cNvSpPr txBox="1"/>
          <p:nvPr/>
        </p:nvSpPr>
        <p:spPr>
          <a:xfrm>
            <a:off x="5865480" y="2926959"/>
            <a:ext cx="914400" cy="731520"/>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kern="0" dirty="0"/>
              <a:t>ـ</a:t>
            </a:r>
            <a:r>
              <a:rPr kumimoji="0" lang="ar-LB"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rPr>
              <a:t>سـ</a:t>
            </a:r>
            <a:endParaRPr kumimoji="0" lang="en-US"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endParaRPr>
          </a:p>
        </p:txBody>
      </p:sp>
      <p:sp>
        <p:nvSpPr>
          <p:cNvPr id="38" name="Rounded Rectangle 4">
            <a:extLst>
              <a:ext uri="{FF2B5EF4-FFF2-40B4-BE49-F238E27FC236}">
                <a16:creationId xmlns:a16="http://schemas.microsoft.com/office/drawing/2014/main" id="{665BF8A1-466C-4A8F-AF86-EA87996B7328}"/>
              </a:ext>
            </a:extLst>
          </p:cNvPr>
          <p:cNvSpPr txBox="1"/>
          <p:nvPr/>
        </p:nvSpPr>
        <p:spPr>
          <a:xfrm>
            <a:off x="614346"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ش</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9" name="Rounded Rectangle 4">
            <a:extLst>
              <a:ext uri="{FF2B5EF4-FFF2-40B4-BE49-F238E27FC236}">
                <a16:creationId xmlns:a16="http://schemas.microsoft.com/office/drawing/2014/main" id="{5EFC464C-CD81-4817-AA5D-8A514BAE376F}"/>
              </a:ext>
            </a:extLst>
          </p:cNvPr>
          <p:cNvSpPr txBox="1"/>
          <p:nvPr/>
        </p:nvSpPr>
        <p:spPr>
          <a:xfrm>
            <a:off x="1690261"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kumimoji="0" lang="ar-LB"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ـشـ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40" name="Rounded Rectangle 4">
            <a:extLst>
              <a:ext uri="{FF2B5EF4-FFF2-40B4-BE49-F238E27FC236}">
                <a16:creationId xmlns:a16="http://schemas.microsoft.com/office/drawing/2014/main" id="{FC182DC7-A879-48BF-9988-9555248111AE}"/>
              </a:ext>
            </a:extLst>
          </p:cNvPr>
          <p:cNvSpPr txBox="1"/>
          <p:nvPr/>
        </p:nvSpPr>
        <p:spPr>
          <a:xfrm>
            <a:off x="2766175"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شـ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41" name="Rounded Rectangle 4">
            <a:extLst>
              <a:ext uri="{FF2B5EF4-FFF2-40B4-BE49-F238E27FC236}">
                <a16:creationId xmlns:a16="http://schemas.microsoft.com/office/drawing/2014/main" id="{1C84C318-ED73-4E13-94E2-AAAA8C68AC93}"/>
              </a:ext>
            </a:extLst>
          </p:cNvPr>
          <p:cNvSpPr txBox="1"/>
          <p:nvPr/>
        </p:nvSpPr>
        <p:spPr>
          <a:xfrm>
            <a:off x="1272659" y="2935635"/>
            <a:ext cx="1828800" cy="731520"/>
          </a:xfrm>
          <a:prstGeom prst="rect">
            <a:avLst/>
          </a:prstGeom>
          <a:noFill/>
          <a:ln w="3175">
            <a:solidFill>
              <a:sysClr val="window" lastClr="FFFFFF">
                <a:lumMod val="65000"/>
              </a:sysClr>
            </a:solid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r>
              <a:rPr lang="ar-LB" sz="4000" kern="0" dirty="0">
                <a:solidFill>
                  <a:prstClr val="black">
                    <a:lumMod val="65000"/>
                    <a:lumOff val="35000"/>
                  </a:prstClr>
                </a:solidFill>
              </a:rPr>
              <a:t>الـ.....ـتاءُ</a:t>
            </a:r>
          </a:p>
        </p:txBody>
      </p:sp>
      <p:sp>
        <p:nvSpPr>
          <p:cNvPr id="42" name="Rounded Rectangle 4">
            <a:extLst>
              <a:ext uri="{FF2B5EF4-FFF2-40B4-BE49-F238E27FC236}">
                <a16:creationId xmlns:a16="http://schemas.microsoft.com/office/drawing/2014/main" id="{138CE65C-D1B4-4987-83F6-53391FD07C5E}"/>
              </a:ext>
            </a:extLst>
          </p:cNvPr>
          <p:cNvSpPr txBox="1"/>
          <p:nvPr/>
        </p:nvSpPr>
        <p:spPr>
          <a:xfrm>
            <a:off x="1791897" y="2942199"/>
            <a:ext cx="914400" cy="731520"/>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kumimoji="0" lang="ar-LB"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rPr>
              <a:t>ـشِّـ</a:t>
            </a:r>
            <a:endParaRPr kumimoji="0" lang="en-US"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endParaRPr>
          </a:p>
        </p:txBody>
      </p:sp>
    </p:spTree>
    <p:custDataLst>
      <p:tags r:id="rId1"/>
    </p:custDataLst>
    <p:extLst>
      <p:ext uri="{BB962C8B-B14F-4D97-AF65-F5344CB8AC3E}">
        <p14:creationId xmlns:p14="http://schemas.microsoft.com/office/powerpoint/2010/main" val="2207841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37"/>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1" nodeType="click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par>
                                <p:cTn id="22" presetID="10" presetClass="entr" presetSubtype="0" fill="hold"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1" nodeType="click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500"/>
                                        <p:tgtEl>
                                          <p:spTgt spid="3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par>
                                <p:cTn id="36" presetID="10" presetClass="entr" presetSubtype="0" fill="hold" grpId="1" nodeType="with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500"/>
                                        <p:tgtEl>
                                          <p:spTgt spid="34"/>
                                        </p:tgtEl>
                                      </p:cBhvr>
                                    </p:animEffect>
                                  </p:childTnLst>
                                </p:cTn>
                              </p:par>
                              <p:par>
                                <p:cTn id="39" presetID="10" presetClass="entr" presetSubtype="0" fill="hold"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1" nodeType="click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par>
                                <p:cTn id="50" presetID="10" presetClass="entr" presetSubtype="0" fill="hold" grpId="1" nodeType="with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500"/>
                                        <p:tgtEl>
                                          <p:spTgt spid="38"/>
                                        </p:tgtEl>
                                      </p:cBhvr>
                                    </p:animEffect>
                                  </p:childTnLst>
                                </p:cTn>
                              </p:par>
                              <p:par>
                                <p:cTn id="53" presetID="10" presetClass="entr" presetSubtype="0" fill="hold" grpId="1" nodeType="with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fade">
                                      <p:cBhvr>
                                        <p:cTn id="55" dur="500"/>
                                        <p:tgtEl>
                                          <p:spTgt spid="39"/>
                                        </p:tgtEl>
                                      </p:cBhvr>
                                    </p:animEffect>
                                  </p:childTnLst>
                                </p:cTn>
                              </p:par>
                              <p:par>
                                <p:cTn id="56" presetID="10" presetClass="entr" presetSubtype="0" fill="hold" nodeType="with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500"/>
                                        <p:tgtEl>
                                          <p:spTgt spid="3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fade">
                                      <p:cBhvr>
                                        <p:cTn id="6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62" restart="whenNotActive" fill="hold" evtFilter="cancelBubble" nodeType="interactiveSeq">
                <p:stCondLst>
                  <p:cond evt="onClick" delay="0">
                    <p:tgtEl>
                      <p:spTgt spid="22"/>
                    </p:tgtEl>
                  </p:cond>
                </p:stCondLst>
                <p:endSync evt="end" delay="0">
                  <p:rtn val="all"/>
                </p:endSync>
                <p:childTnLst>
                  <p:par>
                    <p:cTn id="63" fill="hold">
                      <p:stCondLst>
                        <p:cond delay="0"/>
                      </p:stCondLst>
                      <p:childTnLst>
                        <p:par>
                          <p:cTn id="64" fill="hold">
                            <p:stCondLst>
                              <p:cond delay="0"/>
                            </p:stCondLst>
                            <p:childTnLst>
                              <p:par>
                                <p:cTn id="65" presetID="1" presetClass="emph" presetSubtype="2" fill="hold" nodeType="clickEffect">
                                  <p:stCondLst>
                                    <p:cond delay="0"/>
                                  </p:stCondLst>
                                  <p:childTnLst>
                                    <p:animClr clrSpc="rgb" dir="cw">
                                      <p:cBhvr>
                                        <p:cTn id="66" dur="500" fill="hold"/>
                                        <p:tgtEl>
                                          <p:spTgt spid="22"/>
                                        </p:tgtEl>
                                        <p:attrNameLst>
                                          <p:attrName>fillcolor</p:attrName>
                                        </p:attrNameLst>
                                      </p:cBhvr>
                                      <p:to>
                                        <a:srgbClr val="74C274"/>
                                      </p:to>
                                    </p:animClr>
                                    <p:set>
                                      <p:cBhvr>
                                        <p:cTn id="67" dur="500" fill="hold"/>
                                        <p:tgtEl>
                                          <p:spTgt spid="22"/>
                                        </p:tgtEl>
                                        <p:attrNameLst>
                                          <p:attrName>fill.type</p:attrName>
                                        </p:attrNameLst>
                                      </p:cBhvr>
                                      <p:to>
                                        <p:strVal val="solid"/>
                                      </p:to>
                                    </p:set>
                                    <p:set>
                                      <p:cBhvr>
                                        <p:cTn id="68" dur="500" fill="hold"/>
                                        <p:tgtEl>
                                          <p:spTgt spid="22"/>
                                        </p:tgtEl>
                                        <p:attrNameLst>
                                          <p:attrName>fill.on</p:attrName>
                                        </p:attrNameLst>
                                      </p:cBhvr>
                                      <p:to>
                                        <p:strVal val="true"/>
                                      </p:to>
                                    </p:set>
                                  </p:childTnLst>
                                </p:cTn>
                              </p:par>
                              <p:par>
                                <p:cTn id="69" presetID="3" presetClass="emph" presetSubtype="2" fill="hold" grpId="0" nodeType="withEffect">
                                  <p:stCondLst>
                                    <p:cond delay="0"/>
                                  </p:stCondLst>
                                  <p:childTnLst>
                                    <p:animClr clrSpc="rgb" dir="cw">
                                      <p:cBhvr override="childStyle">
                                        <p:cTn id="70" dur="500" fill="hold"/>
                                        <p:tgtEl>
                                          <p:spTgt spid="22"/>
                                        </p:tgtEl>
                                        <p:attrNameLst>
                                          <p:attrName>style.color</p:attrName>
                                        </p:attrNameLst>
                                      </p:cBhvr>
                                      <p:to>
                                        <a:srgbClr val="FFFFFF"/>
                                      </p:to>
                                    </p:animClr>
                                  </p:childTnLst>
                                </p:cTn>
                              </p:par>
                              <p:par>
                                <p:cTn id="71" presetID="10" presetClass="entr" presetSubtype="0" fill="hold" grpId="1" nodeType="with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500"/>
                                        <p:tgtEl>
                                          <p:spTgt spid="26"/>
                                        </p:tgtEl>
                                      </p:cBhvr>
                                    </p:animEffect>
                                  </p:childTnLst>
                                </p:cTn>
                              </p:par>
                            </p:childTnLst>
                          </p:cTn>
                        </p:par>
                      </p:childTnLst>
                    </p:cTn>
                  </p:par>
                </p:childTnLst>
              </p:cTn>
              <p:nextCondLst>
                <p:cond evt="onClick" delay="0">
                  <p:tgtEl>
                    <p:spTgt spid="22"/>
                  </p:tgtEl>
                </p:cond>
              </p:nextCondLst>
            </p:seq>
            <p:seq concurrent="1" nextAc="seek">
              <p:cTn id="74" restart="whenNotActive" fill="hold" evtFilter="cancelBubble" nodeType="interactiveSeq">
                <p:stCondLst>
                  <p:cond evt="onClick" delay="0">
                    <p:tgtEl>
                      <p:spTgt spid="19"/>
                    </p:tgtEl>
                  </p:cond>
                </p:stCondLst>
                <p:endSync evt="end" delay="0">
                  <p:rtn val="all"/>
                </p:endSync>
                <p:childTnLst>
                  <p:par>
                    <p:cTn id="75" fill="hold">
                      <p:stCondLst>
                        <p:cond delay="0"/>
                      </p:stCondLst>
                      <p:childTnLst>
                        <p:par>
                          <p:cTn id="76" fill="hold">
                            <p:stCondLst>
                              <p:cond delay="0"/>
                            </p:stCondLst>
                            <p:childTnLst>
                              <p:par>
                                <p:cTn id="77" presetID="1" presetClass="emph" presetSubtype="2" fill="hold" nodeType="clickEffect">
                                  <p:stCondLst>
                                    <p:cond delay="0"/>
                                  </p:stCondLst>
                                  <p:childTnLst>
                                    <p:animClr clrSpc="rgb" dir="cw">
                                      <p:cBhvr>
                                        <p:cTn id="78" dur="500" fill="hold"/>
                                        <p:tgtEl>
                                          <p:spTgt spid="19"/>
                                        </p:tgtEl>
                                        <p:attrNameLst>
                                          <p:attrName>fillcolor</p:attrName>
                                        </p:attrNameLst>
                                      </p:cBhvr>
                                      <p:to>
                                        <a:srgbClr val="C00000"/>
                                      </p:to>
                                    </p:animClr>
                                    <p:set>
                                      <p:cBhvr>
                                        <p:cTn id="79" dur="500" fill="hold"/>
                                        <p:tgtEl>
                                          <p:spTgt spid="19"/>
                                        </p:tgtEl>
                                        <p:attrNameLst>
                                          <p:attrName>fill.type</p:attrName>
                                        </p:attrNameLst>
                                      </p:cBhvr>
                                      <p:to>
                                        <p:strVal val="solid"/>
                                      </p:to>
                                    </p:set>
                                    <p:set>
                                      <p:cBhvr>
                                        <p:cTn id="80" dur="500" fill="hold"/>
                                        <p:tgtEl>
                                          <p:spTgt spid="19"/>
                                        </p:tgtEl>
                                        <p:attrNameLst>
                                          <p:attrName>fill.on</p:attrName>
                                        </p:attrNameLst>
                                      </p:cBhvr>
                                      <p:to>
                                        <p:strVal val="true"/>
                                      </p:to>
                                    </p:set>
                                  </p:childTnLst>
                                </p:cTn>
                              </p:par>
                              <p:par>
                                <p:cTn id="81" presetID="3" presetClass="emph" presetSubtype="2" fill="hold" grpId="0" nodeType="withEffect">
                                  <p:stCondLst>
                                    <p:cond delay="0"/>
                                  </p:stCondLst>
                                  <p:childTnLst>
                                    <p:animClr clrSpc="rgb" dir="cw">
                                      <p:cBhvr override="childStyle">
                                        <p:cTn id="82" dur="500" fill="hold"/>
                                        <p:tgtEl>
                                          <p:spTgt spid="19"/>
                                        </p:tgtEl>
                                        <p:attrNameLst>
                                          <p:attrName>style.color</p:attrName>
                                        </p:attrNameLst>
                                      </p:cBhvr>
                                      <p:to>
                                        <a:srgbClr val="FFFFFF"/>
                                      </p:to>
                                    </p:animClr>
                                  </p:childTnLst>
                                </p:cTn>
                              </p:par>
                            </p:childTnLst>
                          </p:cTn>
                        </p:par>
                      </p:childTnLst>
                    </p:cTn>
                  </p:par>
                </p:childTnLst>
              </p:cTn>
              <p:nextCondLst>
                <p:cond evt="onClick" delay="0">
                  <p:tgtEl>
                    <p:spTgt spid="19"/>
                  </p:tgtEl>
                </p:cond>
              </p:nextCondLst>
            </p:seq>
            <p:seq concurrent="1" nextAc="seek">
              <p:cTn id="83" restart="whenNotActive" fill="hold" evtFilter="cancelBubble" nodeType="interactiveSeq">
                <p:stCondLst>
                  <p:cond evt="onClick" delay="0">
                    <p:tgtEl>
                      <p:spTgt spid="21"/>
                    </p:tgtEl>
                  </p:cond>
                </p:stCondLst>
                <p:endSync evt="end" delay="0">
                  <p:rtn val="all"/>
                </p:endSync>
                <p:childTnLst>
                  <p:par>
                    <p:cTn id="84" fill="hold">
                      <p:stCondLst>
                        <p:cond delay="0"/>
                      </p:stCondLst>
                      <p:childTnLst>
                        <p:par>
                          <p:cTn id="85" fill="hold">
                            <p:stCondLst>
                              <p:cond delay="0"/>
                            </p:stCondLst>
                            <p:childTnLst>
                              <p:par>
                                <p:cTn id="86" presetID="1" presetClass="emph" presetSubtype="2" fill="hold" nodeType="withEffect">
                                  <p:stCondLst>
                                    <p:cond delay="0"/>
                                  </p:stCondLst>
                                  <p:childTnLst>
                                    <p:animClr clrSpc="rgb" dir="cw">
                                      <p:cBhvr>
                                        <p:cTn id="87" dur="500" fill="hold"/>
                                        <p:tgtEl>
                                          <p:spTgt spid="21"/>
                                        </p:tgtEl>
                                        <p:attrNameLst>
                                          <p:attrName>fillcolor</p:attrName>
                                        </p:attrNameLst>
                                      </p:cBhvr>
                                      <p:to>
                                        <a:srgbClr val="C00000"/>
                                      </p:to>
                                    </p:animClr>
                                    <p:set>
                                      <p:cBhvr>
                                        <p:cTn id="88" dur="500" fill="hold"/>
                                        <p:tgtEl>
                                          <p:spTgt spid="21"/>
                                        </p:tgtEl>
                                        <p:attrNameLst>
                                          <p:attrName>fill.type</p:attrName>
                                        </p:attrNameLst>
                                      </p:cBhvr>
                                      <p:to>
                                        <p:strVal val="solid"/>
                                      </p:to>
                                    </p:set>
                                    <p:set>
                                      <p:cBhvr>
                                        <p:cTn id="89" dur="500" fill="hold"/>
                                        <p:tgtEl>
                                          <p:spTgt spid="21"/>
                                        </p:tgtEl>
                                        <p:attrNameLst>
                                          <p:attrName>fill.on</p:attrName>
                                        </p:attrNameLst>
                                      </p:cBhvr>
                                      <p:to>
                                        <p:strVal val="true"/>
                                      </p:to>
                                    </p:set>
                                  </p:childTnLst>
                                </p:cTn>
                              </p:par>
                              <p:par>
                                <p:cTn id="90" presetID="3" presetClass="emph" presetSubtype="2" fill="hold" grpId="0" nodeType="withEffect">
                                  <p:stCondLst>
                                    <p:cond delay="0"/>
                                  </p:stCondLst>
                                  <p:childTnLst>
                                    <p:animClr clrSpc="rgb" dir="cw">
                                      <p:cBhvr override="childStyle">
                                        <p:cTn id="91" dur="500" fill="hold"/>
                                        <p:tgtEl>
                                          <p:spTgt spid="21"/>
                                        </p:tgtEl>
                                        <p:attrNameLst>
                                          <p:attrName>style.color</p:attrName>
                                        </p:attrNameLst>
                                      </p:cBhvr>
                                      <p:to>
                                        <a:srgbClr val="FFFFFF"/>
                                      </p:to>
                                    </p:animClr>
                                  </p:childTnLst>
                                </p:cTn>
                              </p:par>
                            </p:childTnLst>
                          </p:cTn>
                        </p:par>
                      </p:childTnLst>
                    </p:cTn>
                  </p:par>
                </p:childTnLst>
              </p:cTn>
              <p:nextCondLst>
                <p:cond evt="onClick" delay="0">
                  <p:tgtEl>
                    <p:spTgt spid="21"/>
                  </p:tgtEl>
                </p:cond>
              </p:nextCondLst>
            </p:seq>
            <p:seq concurrent="1" nextAc="seek">
              <p:cTn id="92" restart="whenNotActive" fill="hold" evtFilter="cancelBubble" nodeType="interactiveSeq">
                <p:stCondLst>
                  <p:cond evt="onClick" delay="0">
                    <p:tgtEl>
                      <p:spTgt spid="35"/>
                    </p:tgtEl>
                  </p:cond>
                </p:stCondLst>
                <p:endSync evt="end" delay="0">
                  <p:rtn val="all"/>
                </p:endSync>
                <p:childTnLst>
                  <p:par>
                    <p:cTn id="93" fill="hold">
                      <p:stCondLst>
                        <p:cond delay="0"/>
                      </p:stCondLst>
                      <p:childTnLst>
                        <p:par>
                          <p:cTn id="94" fill="hold">
                            <p:stCondLst>
                              <p:cond delay="0"/>
                            </p:stCondLst>
                            <p:childTnLst>
                              <p:par>
                                <p:cTn id="95" presetID="1" presetClass="emph" presetSubtype="2" fill="hold" nodeType="clickEffect">
                                  <p:stCondLst>
                                    <p:cond delay="0"/>
                                  </p:stCondLst>
                                  <p:childTnLst>
                                    <p:animClr clrSpc="rgb" dir="cw">
                                      <p:cBhvr>
                                        <p:cTn id="96" dur="500" fill="hold"/>
                                        <p:tgtEl>
                                          <p:spTgt spid="35"/>
                                        </p:tgtEl>
                                        <p:attrNameLst>
                                          <p:attrName>fillcolor</p:attrName>
                                        </p:attrNameLst>
                                      </p:cBhvr>
                                      <p:to>
                                        <a:srgbClr val="C00000"/>
                                      </p:to>
                                    </p:animClr>
                                    <p:set>
                                      <p:cBhvr>
                                        <p:cTn id="97" dur="500" fill="hold"/>
                                        <p:tgtEl>
                                          <p:spTgt spid="35"/>
                                        </p:tgtEl>
                                        <p:attrNameLst>
                                          <p:attrName>fill.type</p:attrName>
                                        </p:attrNameLst>
                                      </p:cBhvr>
                                      <p:to>
                                        <p:strVal val="solid"/>
                                      </p:to>
                                    </p:set>
                                    <p:set>
                                      <p:cBhvr>
                                        <p:cTn id="98" dur="500" fill="hold"/>
                                        <p:tgtEl>
                                          <p:spTgt spid="35"/>
                                        </p:tgtEl>
                                        <p:attrNameLst>
                                          <p:attrName>fill.on</p:attrName>
                                        </p:attrNameLst>
                                      </p:cBhvr>
                                      <p:to>
                                        <p:strVal val="true"/>
                                      </p:to>
                                    </p:set>
                                  </p:childTnLst>
                                </p:cTn>
                              </p:par>
                              <p:par>
                                <p:cTn id="99" presetID="3" presetClass="emph" presetSubtype="2" fill="hold" grpId="0" nodeType="withEffect">
                                  <p:stCondLst>
                                    <p:cond delay="0"/>
                                  </p:stCondLst>
                                  <p:childTnLst>
                                    <p:animClr clrSpc="rgb" dir="cw">
                                      <p:cBhvr override="childStyle">
                                        <p:cTn id="100" dur="500" fill="hold"/>
                                        <p:tgtEl>
                                          <p:spTgt spid="35"/>
                                        </p:tgtEl>
                                        <p:attrNameLst>
                                          <p:attrName>style.color</p:attrName>
                                        </p:attrNameLst>
                                      </p:cBhvr>
                                      <p:to>
                                        <a:srgbClr val="FFFFFF"/>
                                      </p:to>
                                    </p:animClr>
                                  </p:childTnLst>
                                </p:cTn>
                              </p:par>
                            </p:childTnLst>
                          </p:cTn>
                        </p:par>
                      </p:childTnLst>
                    </p:cTn>
                  </p:par>
                </p:childTnLst>
              </p:cTn>
              <p:nextCondLst>
                <p:cond evt="onClick" delay="0">
                  <p:tgtEl>
                    <p:spTgt spid="35"/>
                  </p:tgtEl>
                </p:cond>
              </p:nextCondLst>
            </p:seq>
            <p:seq concurrent="1" nextAc="seek">
              <p:cTn id="101" restart="whenNotActive" fill="hold" evtFilter="cancelBubble" nodeType="interactiveSeq">
                <p:stCondLst>
                  <p:cond evt="onClick" delay="0">
                    <p:tgtEl>
                      <p:spTgt spid="33"/>
                    </p:tgtEl>
                  </p:cond>
                </p:stCondLst>
                <p:endSync evt="end" delay="0">
                  <p:rtn val="all"/>
                </p:endSync>
                <p:childTnLst>
                  <p:par>
                    <p:cTn id="102" fill="hold">
                      <p:stCondLst>
                        <p:cond delay="0"/>
                      </p:stCondLst>
                      <p:childTnLst>
                        <p:par>
                          <p:cTn id="103" fill="hold">
                            <p:stCondLst>
                              <p:cond delay="0"/>
                            </p:stCondLst>
                            <p:childTnLst>
                              <p:par>
                                <p:cTn id="104" presetID="1" presetClass="emph" presetSubtype="2" fill="hold" nodeType="clickEffect">
                                  <p:stCondLst>
                                    <p:cond delay="0"/>
                                  </p:stCondLst>
                                  <p:childTnLst>
                                    <p:animClr clrSpc="rgb" dir="cw">
                                      <p:cBhvr>
                                        <p:cTn id="105" dur="500" fill="hold"/>
                                        <p:tgtEl>
                                          <p:spTgt spid="33"/>
                                        </p:tgtEl>
                                        <p:attrNameLst>
                                          <p:attrName>fillcolor</p:attrName>
                                        </p:attrNameLst>
                                      </p:cBhvr>
                                      <p:to>
                                        <a:srgbClr val="C00000"/>
                                      </p:to>
                                    </p:animClr>
                                    <p:set>
                                      <p:cBhvr>
                                        <p:cTn id="106" dur="500" fill="hold"/>
                                        <p:tgtEl>
                                          <p:spTgt spid="33"/>
                                        </p:tgtEl>
                                        <p:attrNameLst>
                                          <p:attrName>fill.type</p:attrName>
                                        </p:attrNameLst>
                                      </p:cBhvr>
                                      <p:to>
                                        <p:strVal val="solid"/>
                                      </p:to>
                                    </p:set>
                                    <p:set>
                                      <p:cBhvr>
                                        <p:cTn id="107" dur="500" fill="hold"/>
                                        <p:tgtEl>
                                          <p:spTgt spid="33"/>
                                        </p:tgtEl>
                                        <p:attrNameLst>
                                          <p:attrName>fill.on</p:attrName>
                                        </p:attrNameLst>
                                      </p:cBhvr>
                                      <p:to>
                                        <p:strVal val="true"/>
                                      </p:to>
                                    </p:set>
                                  </p:childTnLst>
                                </p:cTn>
                              </p:par>
                              <p:par>
                                <p:cTn id="108" presetID="3" presetClass="emph" presetSubtype="2" fill="hold" grpId="0" nodeType="withEffect">
                                  <p:stCondLst>
                                    <p:cond delay="0"/>
                                  </p:stCondLst>
                                  <p:childTnLst>
                                    <p:animClr clrSpc="rgb" dir="cw">
                                      <p:cBhvr override="childStyle">
                                        <p:cTn id="109" dur="500" fill="hold"/>
                                        <p:tgtEl>
                                          <p:spTgt spid="33"/>
                                        </p:tgtEl>
                                        <p:attrNameLst>
                                          <p:attrName>style.color</p:attrName>
                                        </p:attrNameLst>
                                      </p:cBhvr>
                                      <p:to>
                                        <a:srgbClr val="FFFFFF"/>
                                      </p:to>
                                    </p:animClr>
                                  </p:childTnLst>
                                </p:cTn>
                              </p:par>
                            </p:childTnLst>
                          </p:cTn>
                        </p:par>
                      </p:childTnLst>
                    </p:cTn>
                  </p:par>
                </p:childTnLst>
              </p:cTn>
              <p:nextCondLst>
                <p:cond evt="onClick" delay="0">
                  <p:tgtEl>
                    <p:spTgt spid="33"/>
                  </p:tgtEl>
                </p:cond>
              </p:nextCondLst>
            </p:seq>
            <p:seq concurrent="1" nextAc="seek">
              <p:cTn id="110" restart="whenNotActive" fill="hold" evtFilter="cancelBubble" nodeType="interactiveSeq">
                <p:stCondLst>
                  <p:cond evt="onClick" delay="0">
                    <p:tgtEl>
                      <p:spTgt spid="34"/>
                    </p:tgtEl>
                  </p:cond>
                </p:stCondLst>
                <p:endSync evt="end" delay="0">
                  <p:rtn val="all"/>
                </p:endSync>
                <p:childTnLst>
                  <p:par>
                    <p:cTn id="111" fill="hold">
                      <p:stCondLst>
                        <p:cond delay="0"/>
                      </p:stCondLst>
                      <p:childTnLst>
                        <p:par>
                          <p:cTn id="112" fill="hold">
                            <p:stCondLst>
                              <p:cond delay="0"/>
                            </p:stCondLst>
                            <p:childTnLst>
                              <p:par>
                                <p:cTn id="113" presetID="1" presetClass="emph" presetSubtype="2" fill="hold" nodeType="withEffect">
                                  <p:stCondLst>
                                    <p:cond delay="0"/>
                                  </p:stCondLst>
                                  <p:childTnLst>
                                    <p:animClr clrSpc="rgb" dir="cw">
                                      <p:cBhvr>
                                        <p:cTn id="114" dur="500" fill="hold"/>
                                        <p:tgtEl>
                                          <p:spTgt spid="34"/>
                                        </p:tgtEl>
                                        <p:attrNameLst>
                                          <p:attrName>fillcolor</p:attrName>
                                        </p:attrNameLst>
                                      </p:cBhvr>
                                      <p:to>
                                        <a:srgbClr val="74C274"/>
                                      </p:to>
                                    </p:animClr>
                                    <p:set>
                                      <p:cBhvr>
                                        <p:cTn id="115" dur="500" fill="hold"/>
                                        <p:tgtEl>
                                          <p:spTgt spid="34"/>
                                        </p:tgtEl>
                                        <p:attrNameLst>
                                          <p:attrName>fill.type</p:attrName>
                                        </p:attrNameLst>
                                      </p:cBhvr>
                                      <p:to>
                                        <p:strVal val="solid"/>
                                      </p:to>
                                    </p:set>
                                    <p:set>
                                      <p:cBhvr>
                                        <p:cTn id="116" dur="500" fill="hold"/>
                                        <p:tgtEl>
                                          <p:spTgt spid="34"/>
                                        </p:tgtEl>
                                        <p:attrNameLst>
                                          <p:attrName>fill.on</p:attrName>
                                        </p:attrNameLst>
                                      </p:cBhvr>
                                      <p:to>
                                        <p:strVal val="true"/>
                                      </p:to>
                                    </p:set>
                                  </p:childTnLst>
                                </p:cTn>
                              </p:par>
                              <p:par>
                                <p:cTn id="117" presetID="3" presetClass="emph" presetSubtype="2" fill="hold" grpId="0" nodeType="withEffect">
                                  <p:stCondLst>
                                    <p:cond delay="0"/>
                                  </p:stCondLst>
                                  <p:childTnLst>
                                    <p:animClr clrSpc="rgb" dir="cw">
                                      <p:cBhvr override="childStyle">
                                        <p:cTn id="118" dur="500" fill="hold"/>
                                        <p:tgtEl>
                                          <p:spTgt spid="34"/>
                                        </p:tgtEl>
                                        <p:attrNameLst>
                                          <p:attrName>style.color</p:attrName>
                                        </p:attrNameLst>
                                      </p:cBhvr>
                                      <p:to>
                                        <a:srgbClr val="FFFFFF"/>
                                      </p:to>
                                    </p:animClr>
                                  </p:childTnLst>
                                </p:cTn>
                              </p:par>
                              <p:par>
                                <p:cTn id="119" presetID="10" presetClass="entr" presetSubtype="0" fill="hold" grpId="1" nodeType="withEffect">
                                  <p:stCondLst>
                                    <p:cond delay="0"/>
                                  </p:stCondLst>
                                  <p:childTnLst>
                                    <p:set>
                                      <p:cBhvr>
                                        <p:cTn id="120" dur="1" fill="hold">
                                          <p:stCondLst>
                                            <p:cond delay="0"/>
                                          </p:stCondLst>
                                        </p:cTn>
                                        <p:tgtEl>
                                          <p:spTgt spid="37"/>
                                        </p:tgtEl>
                                        <p:attrNameLst>
                                          <p:attrName>style.visibility</p:attrName>
                                        </p:attrNameLst>
                                      </p:cBhvr>
                                      <p:to>
                                        <p:strVal val="visible"/>
                                      </p:to>
                                    </p:set>
                                    <p:animEffect transition="in" filter="fade">
                                      <p:cBhvr>
                                        <p:cTn id="121" dur="500"/>
                                        <p:tgtEl>
                                          <p:spTgt spid="37"/>
                                        </p:tgtEl>
                                      </p:cBhvr>
                                    </p:animEffect>
                                  </p:childTnLst>
                                </p:cTn>
                              </p:par>
                            </p:childTnLst>
                          </p:cTn>
                        </p:par>
                      </p:childTnLst>
                    </p:cTn>
                  </p:par>
                </p:childTnLst>
              </p:cTn>
              <p:nextCondLst>
                <p:cond evt="onClick" delay="0">
                  <p:tgtEl>
                    <p:spTgt spid="34"/>
                  </p:tgtEl>
                </p:cond>
              </p:nextCondLst>
            </p:seq>
            <p:seq concurrent="1" nextAc="seek">
              <p:cTn id="122" restart="whenNotActive" fill="hold" evtFilter="cancelBubble" nodeType="interactiveSeq">
                <p:stCondLst>
                  <p:cond evt="onClick" delay="0">
                    <p:tgtEl>
                      <p:spTgt spid="40"/>
                    </p:tgtEl>
                  </p:cond>
                </p:stCondLst>
                <p:endSync evt="end" delay="0">
                  <p:rtn val="all"/>
                </p:endSync>
                <p:childTnLst>
                  <p:par>
                    <p:cTn id="123" fill="hold">
                      <p:stCondLst>
                        <p:cond delay="0"/>
                      </p:stCondLst>
                      <p:childTnLst>
                        <p:par>
                          <p:cTn id="124" fill="hold">
                            <p:stCondLst>
                              <p:cond delay="0"/>
                            </p:stCondLst>
                            <p:childTnLst>
                              <p:par>
                                <p:cTn id="125" presetID="1" presetClass="emph" presetSubtype="2" fill="hold" nodeType="clickEffect">
                                  <p:stCondLst>
                                    <p:cond delay="0"/>
                                  </p:stCondLst>
                                  <p:childTnLst>
                                    <p:animClr clrSpc="rgb" dir="cw">
                                      <p:cBhvr>
                                        <p:cTn id="126" dur="500" fill="hold"/>
                                        <p:tgtEl>
                                          <p:spTgt spid="40"/>
                                        </p:tgtEl>
                                        <p:attrNameLst>
                                          <p:attrName>fillcolor</p:attrName>
                                        </p:attrNameLst>
                                      </p:cBhvr>
                                      <p:to>
                                        <a:srgbClr val="C00000"/>
                                      </p:to>
                                    </p:animClr>
                                    <p:set>
                                      <p:cBhvr>
                                        <p:cTn id="127" dur="500" fill="hold"/>
                                        <p:tgtEl>
                                          <p:spTgt spid="40"/>
                                        </p:tgtEl>
                                        <p:attrNameLst>
                                          <p:attrName>fill.type</p:attrName>
                                        </p:attrNameLst>
                                      </p:cBhvr>
                                      <p:to>
                                        <p:strVal val="solid"/>
                                      </p:to>
                                    </p:set>
                                    <p:set>
                                      <p:cBhvr>
                                        <p:cTn id="128" dur="500" fill="hold"/>
                                        <p:tgtEl>
                                          <p:spTgt spid="40"/>
                                        </p:tgtEl>
                                        <p:attrNameLst>
                                          <p:attrName>fill.on</p:attrName>
                                        </p:attrNameLst>
                                      </p:cBhvr>
                                      <p:to>
                                        <p:strVal val="true"/>
                                      </p:to>
                                    </p:set>
                                  </p:childTnLst>
                                </p:cTn>
                              </p:par>
                              <p:par>
                                <p:cTn id="129" presetID="3" presetClass="emph" presetSubtype="2" fill="hold" grpId="0" nodeType="withEffect">
                                  <p:stCondLst>
                                    <p:cond delay="0"/>
                                  </p:stCondLst>
                                  <p:childTnLst>
                                    <p:animClr clrSpc="rgb" dir="cw">
                                      <p:cBhvr override="childStyle">
                                        <p:cTn id="130" dur="500" fill="hold"/>
                                        <p:tgtEl>
                                          <p:spTgt spid="40"/>
                                        </p:tgtEl>
                                        <p:attrNameLst>
                                          <p:attrName>style.color</p:attrName>
                                        </p:attrNameLst>
                                      </p:cBhvr>
                                      <p:to>
                                        <a:srgbClr val="FFFFFF"/>
                                      </p:to>
                                    </p:animClr>
                                  </p:childTnLst>
                                </p:cTn>
                              </p:par>
                            </p:childTnLst>
                          </p:cTn>
                        </p:par>
                      </p:childTnLst>
                    </p:cTn>
                  </p:par>
                </p:childTnLst>
              </p:cTn>
              <p:nextCondLst>
                <p:cond evt="onClick" delay="0">
                  <p:tgtEl>
                    <p:spTgt spid="40"/>
                  </p:tgtEl>
                </p:cond>
              </p:nextCondLst>
            </p:seq>
            <p:seq concurrent="1" nextAc="seek">
              <p:cTn id="131" restart="whenNotActive" fill="hold" evtFilter="cancelBubble" nodeType="interactiveSeq">
                <p:stCondLst>
                  <p:cond evt="onClick" delay="0">
                    <p:tgtEl>
                      <p:spTgt spid="38"/>
                    </p:tgtEl>
                  </p:cond>
                </p:stCondLst>
                <p:endSync evt="end" delay="0">
                  <p:rtn val="all"/>
                </p:endSync>
                <p:childTnLst>
                  <p:par>
                    <p:cTn id="132" fill="hold">
                      <p:stCondLst>
                        <p:cond delay="0"/>
                      </p:stCondLst>
                      <p:childTnLst>
                        <p:par>
                          <p:cTn id="133" fill="hold">
                            <p:stCondLst>
                              <p:cond delay="0"/>
                            </p:stCondLst>
                            <p:childTnLst>
                              <p:par>
                                <p:cTn id="134" presetID="1" presetClass="emph" presetSubtype="2" fill="hold" nodeType="clickEffect">
                                  <p:stCondLst>
                                    <p:cond delay="0"/>
                                  </p:stCondLst>
                                  <p:childTnLst>
                                    <p:animClr clrSpc="rgb" dir="cw">
                                      <p:cBhvr>
                                        <p:cTn id="135" dur="500" fill="hold"/>
                                        <p:tgtEl>
                                          <p:spTgt spid="38"/>
                                        </p:tgtEl>
                                        <p:attrNameLst>
                                          <p:attrName>fillcolor</p:attrName>
                                        </p:attrNameLst>
                                      </p:cBhvr>
                                      <p:to>
                                        <a:srgbClr val="C00000"/>
                                      </p:to>
                                    </p:animClr>
                                    <p:set>
                                      <p:cBhvr>
                                        <p:cTn id="136" dur="500" fill="hold"/>
                                        <p:tgtEl>
                                          <p:spTgt spid="38"/>
                                        </p:tgtEl>
                                        <p:attrNameLst>
                                          <p:attrName>fill.type</p:attrName>
                                        </p:attrNameLst>
                                      </p:cBhvr>
                                      <p:to>
                                        <p:strVal val="solid"/>
                                      </p:to>
                                    </p:set>
                                    <p:set>
                                      <p:cBhvr>
                                        <p:cTn id="137" dur="500" fill="hold"/>
                                        <p:tgtEl>
                                          <p:spTgt spid="38"/>
                                        </p:tgtEl>
                                        <p:attrNameLst>
                                          <p:attrName>fill.on</p:attrName>
                                        </p:attrNameLst>
                                      </p:cBhvr>
                                      <p:to>
                                        <p:strVal val="true"/>
                                      </p:to>
                                    </p:set>
                                  </p:childTnLst>
                                </p:cTn>
                              </p:par>
                              <p:par>
                                <p:cTn id="138" presetID="3" presetClass="emph" presetSubtype="2" fill="hold" grpId="0" nodeType="withEffect">
                                  <p:stCondLst>
                                    <p:cond delay="0"/>
                                  </p:stCondLst>
                                  <p:childTnLst>
                                    <p:animClr clrSpc="rgb" dir="cw">
                                      <p:cBhvr override="childStyle">
                                        <p:cTn id="139" dur="500" fill="hold"/>
                                        <p:tgtEl>
                                          <p:spTgt spid="38"/>
                                        </p:tgtEl>
                                        <p:attrNameLst>
                                          <p:attrName>style.color</p:attrName>
                                        </p:attrNameLst>
                                      </p:cBhvr>
                                      <p:to>
                                        <a:srgbClr val="FFFFFF"/>
                                      </p:to>
                                    </p:animClr>
                                  </p:childTnLst>
                                </p:cTn>
                              </p:par>
                            </p:childTnLst>
                          </p:cTn>
                        </p:par>
                      </p:childTnLst>
                    </p:cTn>
                  </p:par>
                </p:childTnLst>
              </p:cTn>
              <p:nextCondLst>
                <p:cond evt="onClick" delay="0">
                  <p:tgtEl>
                    <p:spTgt spid="38"/>
                  </p:tgtEl>
                </p:cond>
              </p:nextCondLst>
            </p:seq>
            <p:seq concurrent="1" nextAc="seek">
              <p:cTn id="140" restart="whenNotActive" fill="hold" evtFilter="cancelBubble" nodeType="interactiveSeq">
                <p:stCondLst>
                  <p:cond evt="onClick" delay="0">
                    <p:tgtEl>
                      <p:spTgt spid="39"/>
                    </p:tgtEl>
                  </p:cond>
                </p:stCondLst>
                <p:endSync evt="end" delay="0">
                  <p:rtn val="all"/>
                </p:endSync>
                <p:childTnLst>
                  <p:par>
                    <p:cTn id="141" fill="hold">
                      <p:stCondLst>
                        <p:cond delay="0"/>
                      </p:stCondLst>
                      <p:childTnLst>
                        <p:par>
                          <p:cTn id="142" fill="hold">
                            <p:stCondLst>
                              <p:cond delay="0"/>
                            </p:stCondLst>
                            <p:childTnLst>
                              <p:par>
                                <p:cTn id="143" presetID="1" presetClass="emph" presetSubtype="2" fill="hold" nodeType="withEffect">
                                  <p:stCondLst>
                                    <p:cond delay="0"/>
                                  </p:stCondLst>
                                  <p:childTnLst>
                                    <p:animClr clrSpc="rgb" dir="cw">
                                      <p:cBhvr>
                                        <p:cTn id="144" dur="500" fill="hold"/>
                                        <p:tgtEl>
                                          <p:spTgt spid="39"/>
                                        </p:tgtEl>
                                        <p:attrNameLst>
                                          <p:attrName>fillcolor</p:attrName>
                                        </p:attrNameLst>
                                      </p:cBhvr>
                                      <p:to>
                                        <a:srgbClr val="74C274"/>
                                      </p:to>
                                    </p:animClr>
                                    <p:set>
                                      <p:cBhvr>
                                        <p:cTn id="145" dur="500" fill="hold"/>
                                        <p:tgtEl>
                                          <p:spTgt spid="39"/>
                                        </p:tgtEl>
                                        <p:attrNameLst>
                                          <p:attrName>fill.type</p:attrName>
                                        </p:attrNameLst>
                                      </p:cBhvr>
                                      <p:to>
                                        <p:strVal val="solid"/>
                                      </p:to>
                                    </p:set>
                                    <p:set>
                                      <p:cBhvr>
                                        <p:cTn id="146" dur="500" fill="hold"/>
                                        <p:tgtEl>
                                          <p:spTgt spid="39"/>
                                        </p:tgtEl>
                                        <p:attrNameLst>
                                          <p:attrName>fill.on</p:attrName>
                                        </p:attrNameLst>
                                      </p:cBhvr>
                                      <p:to>
                                        <p:strVal val="true"/>
                                      </p:to>
                                    </p:set>
                                  </p:childTnLst>
                                </p:cTn>
                              </p:par>
                              <p:par>
                                <p:cTn id="147" presetID="3" presetClass="emph" presetSubtype="2" fill="hold" grpId="0" nodeType="withEffect">
                                  <p:stCondLst>
                                    <p:cond delay="0"/>
                                  </p:stCondLst>
                                  <p:childTnLst>
                                    <p:animClr clrSpc="rgb" dir="cw">
                                      <p:cBhvr override="childStyle">
                                        <p:cTn id="148" dur="500" fill="hold"/>
                                        <p:tgtEl>
                                          <p:spTgt spid="39"/>
                                        </p:tgtEl>
                                        <p:attrNameLst>
                                          <p:attrName>style.color</p:attrName>
                                        </p:attrNameLst>
                                      </p:cBhvr>
                                      <p:to>
                                        <a:srgbClr val="FFFFFF"/>
                                      </p:to>
                                    </p:animClr>
                                  </p:childTnLst>
                                </p:cTn>
                              </p:par>
                              <p:par>
                                <p:cTn id="149" presetID="10" presetClass="entr" presetSubtype="0" fill="hold" grpId="1" nodeType="withEffect">
                                  <p:stCondLst>
                                    <p:cond delay="0"/>
                                  </p:stCondLst>
                                  <p:childTnLst>
                                    <p:set>
                                      <p:cBhvr>
                                        <p:cTn id="150" dur="1" fill="hold">
                                          <p:stCondLst>
                                            <p:cond delay="0"/>
                                          </p:stCondLst>
                                        </p:cTn>
                                        <p:tgtEl>
                                          <p:spTgt spid="42"/>
                                        </p:tgtEl>
                                        <p:attrNameLst>
                                          <p:attrName>style.visibility</p:attrName>
                                        </p:attrNameLst>
                                      </p:cBhvr>
                                      <p:to>
                                        <p:strVal val="visible"/>
                                      </p:to>
                                    </p:set>
                                    <p:animEffect transition="in" filter="fade">
                                      <p:cBhvr>
                                        <p:cTn id="151" dur="500"/>
                                        <p:tgtEl>
                                          <p:spTgt spid="42"/>
                                        </p:tgtEl>
                                      </p:cBhvr>
                                    </p:animEffect>
                                  </p:childTnLst>
                                </p:cTn>
                              </p:par>
                            </p:childTnLst>
                          </p:cTn>
                        </p:par>
                      </p:childTnLst>
                    </p:cTn>
                  </p:par>
                </p:childTnLst>
              </p:cTn>
              <p:nextCondLst>
                <p:cond evt="onClick" delay="0">
                  <p:tgtEl>
                    <p:spTgt spid="39"/>
                  </p:tgtEl>
                </p:cond>
              </p:nextCondLst>
            </p:seq>
          </p:childTnLst>
        </p:cTn>
      </p:par>
    </p:tnLst>
    <p:bldLst>
      <p:bldP spid="19" grpId="0" animBg="1"/>
      <p:bldP spid="19" grpId="1" animBg="1"/>
      <p:bldP spid="21" grpId="0" animBg="1"/>
      <p:bldP spid="21" grpId="1" animBg="1"/>
      <p:bldP spid="22" grpId="0" animBg="1"/>
      <p:bldP spid="22" grpId="1" animBg="1"/>
      <p:bldP spid="25" grpId="0" animBg="1"/>
      <p:bldP spid="26" grpId="0"/>
      <p:bldP spid="26" grpId="1"/>
      <p:bldP spid="33" grpId="0" animBg="1"/>
      <p:bldP spid="33" grpId="1" animBg="1"/>
      <p:bldP spid="34" grpId="0" animBg="1"/>
      <p:bldP spid="34" grpId="1" animBg="1"/>
      <p:bldP spid="35" grpId="0" animBg="1"/>
      <p:bldP spid="35" grpId="1" animBg="1"/>
      <p:bldP spid="36" grpId="0" animBg="1"/>
      <p:bldP spid="37" grpId="0"/>
      <p:bldP spid="37" grpId="1"/>
      <p:bldP spid="38" grpId="0" animBg="1"/>
      <p:bldP spid="38" grpId="1" animBg="1"/>
      <p:bldP spid="39" grpId="0" animBg="1"/>
      <p:bldP spid="39" grpId="1" animBg="1"/>
      <p:bldP spid="40" grpId="0" animBg="1"/>
      <p:bldP spid="40" grpId="1" animBg="1"/>
      <p:bldP spid="41" grpId="0" animBg="1"/>
      <p:bldP spid="42" grpId="0"/>
      <p:bldP spid="42"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descr="A picture containing icon&#10;&#10;Description automatically generated">
            <a:extLst>
              <a:ext uri="{FF2B5EF4-FFF2-40B4-BE49-F238E27FC236}">
                <a16:creationId xmlns:a16="http://schemas.microsoft.com/office/drawing/2014/main" id="{06BFD7C7-4B94-4DF9-AA61-26A0A27DD7E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40377" y="3963398"/>
            <a:ext cx="2520765" cy="2520765"/>
          </a:xfrm>
          <a:prstGeom prst="rect">
            <a:avLst/>
          </a:prstGeom>
        </p:spPr>
      </p:pic>
      <p:pic>
        <p:nvPicPr>
          <p:cNvPr id="8" name="Picture 7" descr="Icon&#10;&#10;Description automatically generated">
            <a:extLst>
              <a:ext uri="{FF2B5EF4-FFF2-40B4-BE49-F238E27FC236}">
                <a16:creationId xmlns:a16="http://schemas.microsoft.com/office/drawing/2014/main" id="{4748DF14-DDCA-48F2-A6F5-4E4A94BEF12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0280" y="3963398"/>
            <a:ext cx="2520765" cy="2520765"/>
          </a:xfrm>
          <a:prstGeom prst="rect">
            <a:avLst/>
          </a:prstGeom>
        </p:spPr>
      </p:pic>
      <p:pic>
        <p:nvPicPr>
          <p:cNvPr id="10" name="Picture 9" descr="Diagram&#10;&#10;Description automatically generated">
            <a:extLst>
              <a:ext uri="{FF2B5EF4-FFF2-40B4-BE49-F238E27FC236}">
                <a16:creationId xmlns:a16="http://schemas.microsoft.com/office/drawing/2014/main" id="{3958B023-AE68-4427-B06A-37476199958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823510" y="3963398"/>
            <a:ext cx="2520765" cy="2520765"/>
          </a:xfrm>
          <a:prstGeom prst="rect">
            <a:avLst/>
          </a:prstGeom>
        </p:spPr>
      </p:pic>
      <p:sp>
        <p:nvSpPr>
          <p:cNvPr id="22" name="Content Placeholder 1">
            <a:extLst>
              <a:ext uri="{FF2B5EF4-FFF2-40B4-BE49-F238E27FC236}">
                <a16:creationId xmlns:a16="http://schemas.microsoft.com/office/drawing/2014/main" id="{9F1F3785-8DFC-4250-B5B7-69D5FF65BBCD}"/>
              </a:ext>
            </a:extLst>
          </p:cNvPr>
          <p:cNvSpPr txBox="1">
            <a:spLocks/>
          </p:cNvSpPr>
          <p:nvPr/>
        </p:nvSpPr>
        <p:spPr>
          <a:xfrm>
            <a:off x="0" y="731520"/>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ar-LB" dirty="0">
                <a:latin typeface="Adobe Arabic" panose="02040503050201020203" pitchFamily="18" charset="-78"/>
                <a:cs typeface="Adobe Arabic" panose="02040503050201020203" pitchFamily="18" charset="-78"/>
              </a:rPr>
              <a:t>اِعْمَلوا بِمُفْرَدِكُمْ</a:t>
            </a:r>
          </a:p>
        </p:txBody>
      </p:sp>
      <p:sp>
        <p:nvSpPr>
          <p:cNvPr id="21" name="Rounded Rectangle 4">
            <a:extLst>
              <a:ext uri="{FF2B5EF4-FFF2-40B4-BE49-F238E27FC236}">
                <a16:creationId xmlns:a16="http://schemas.microsoft.com/office/drawing/2014/main" id="{665BF8A1-466C-4A8F-AF86-EA87996B7328}"/>
              </a:ext>
            </a:extLst>
          </p:cNvPr>
          <p:cNvSpPr txBox="1"/>
          <p:nvPr/>
        </p:nvSpPr>
        <p:spPr>
          <a:xfrm>
            <a:off x="8525776"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kumimoji="0" lang="ar-LB"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ث</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26" name="Rounded Rectangle 4">
            <a:extLst>
              <a:ext uri="{FF2B5EF4-FFF2-40B4-BE49-F238E27FC236}">
                <a16:creationId xmlns:a16="http://schemas.microsoft.com/office/drawing/2014/main" id="{5EFC464C-CD81-4817-AA5D-8A514BAE376F}"/>
              </a:ext>
            </a:extLst>
          </p:cNvPr>
          <p:cNvSpPr txBox="1"/>
          <p:nvPr/>
        </p:nvSpPr>
        <p:spPr>
          <a:xfrm>
            <a:off x="9601691"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kumimoji="0" lang="ar-LB"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ـثـ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27" name="Rounded Rectangle 4">
            <a:extLst>
              <a:ext uri="{FF2B5EF4-FFF2-40B4-BE49-F238E27FC236}">
                <a16:creationId xmlns:a16="http://schemas.microsoft.com/office/drawing/2014/main" id="{FC182DC7-A879-48BF-9988-9555248111AE}"/>
              </a:ext>
            </a:extLst>
          </p:cNvPr>
          <p:cNvSpPr txBox="1"/>
          <p:nvPr/>
        </p:nvSpPr>
        <p:spPr>
          <a:xfrm>
            <a:off x="10677605"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ثـ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28" name="Rounded Rectangle 4">
            <a:extLst>
              <a:ext uri="{FF2B5EF4-FFF2-40B4-BE49-F238E27FC236}">
                <a16:creationId xmlns:a16="http://schemas.microsoft.com/office/drawing/2014/main" id="{1C84C318-ED73-4E13-94E2-AAAA8C68AC93}"/>
              </a:ext>
            </a:extLst>
          </p:cNvPr>
          <p:cNvSpPr txBox="1"/>
          <p:nvPr/>
        </p:nvSpPr>
        <p:spPr>
          <a:xfrm>
            <a:off x="9184089" y="2935635"/>
            <a:ext cx="1828800" cy="731520"/>
          </a:xfrm>
          <a:prstGeom prst="rect">
            <a:avLst/>
          </a:prstGeom>
          <a:noFill/>
          <a:ln w="3175">
            <a:solidFill>
              <a:sysClr val="window" lastClr="FFFFFF">
                <a:lumMod val="65000"/>
              </a:sysClr>
            </a:solid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r>
              <a:rPr lang="ar-LB" sz="4000" kern="0" dirty="0">
                <a:solidFill>
                  <a:prstClr val="black">
                    <a:lumMod val="65000"/>
                    <a:lumOff val="35000"/>
                  </a:prstClr>
                </a:solidFill>
              </a:rPr>
              <a:t>حادِ...</a:t>
            </a:r>
          </a:p>
        </p:txBody>
      </p:sp>
      <p:sp>
        <p:nvSpPr>
          <p:cNvPr id="29" name="Rounded Rectangle 4">
            <a:extLst>
              <a:ext uri="{FF2B5EF4-FFF2-40B4-BE49-F238E27FC236}">
                <a16:creationId xmlns:a16="http://schemas.microsoft.com/office/drawing/2014/main" id="{138CE65C-D1B4-4987-83F6-53391FD07C5E}"/>
              </a:ext>
            </a:extLst>
          </p:cNvPr>
          <p:cNvSpPr txBox="1"/>
          <p:nvPr/>
        </p:nvSpPr>
        <p:spPr>
          <a:xfrm>
            <a:off x="9369472" y="2942199"/>
            <a:ext cx="914400" cy="731520"/>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kern="0" dirty="0"/>
              <a:t>ثٌ</a:t>
            </a:r>
            <a:endParaRPr kumimoji="0" lang="en-US"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endParaRPr>
          </a:p>
        </p:txBody>
      </p:sp>
      <p:sp>
        <p:nvSpPr>
          <p:cNvPr id="30" name="Rounded Rectangle 4">
            <a:extLst>
              <a:ext uri="{FF2B5EF4-FFF2-40B4-BE49-F238E27FC236}">
                <a16:creationId xmlns:a16="http://schemas.microsoft.com/office/drawing/2014/main" id="{665BF8A1-466C-4A8F-AF86-EA87996B7328}"/>
              </a:ext>
            </a:extLst>
          </p:cNvPr>
          <p:cNvSpPr txBox="1"/>
          <p:nvPr/>
        </p:nvSpPr>
        <p:spPr>
          <a:xfrm>
            <a:off x="4604977"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ـس</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2" name="Rounded Rectangle 4">
            <a:extLst>
              <a:ext uri="{FF2B5EF4-FFF2-40B4-BE49-F238E27FC236}">
                <a16:creationId xmlns:a16="http://schemas.microsoft.com/office/drawing/2014/main" id="{5EFC464C-CD81-4817-AA5D-8A514BAE376F}"/>
              </a:ext>
            </a:extLst>
          </p:cNvPr>
          <p:cNvSpPr txBox="1"/>
          <p:nvPr/>
        </p:nvSpPr>
        <p:spPr>
          <a:xfrm>
            <a:off x="5680892"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noProof="0" dirty="0">
                <a:solidFill>
                  <a:prstClr val="black">
                    <a:lumMod val="65000"/>
                    <a:lumOff val="35000"/>
                  </a:prstClr>
                </a:solidFill>
              </a:rPr>
              <a:t>ـسـ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3" name="Rounded Rectangle 4">
            <a:extLst>
              <a:ext uri="{FF2B5EF4-FFF2-40B4-BE49-F238E27FC236}">
                <a16:creationId xmlns:a16="http://schemas.microsoft.com/office/drawing/2014/main" id="{FC182DC7-A879-48BF-9988-9555248111AE}"/>
              </a:ext>
            </a:extLst>
          </p:cNvPr>
          <p:cNvSpPr txBox="1"/>
          <p:nvPr/>
        </p:nvSpPr>
        <p:spPr>
          <a:xfrm>
            <a:off x="6756806"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سـ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4" name="Rounded Rectangle 4">
            <a:extLst>
              <a:ext uri="{FF2B5EF4-FFF2-40B4-BE49-F238E27FC236}">
                <a16:creationId xmlns:a16="http://schemas.microsoft.com/office/drawing/2014/main" id="{1C84C318-ED73-4E13-94E2-AAAA8C68AC93}"/>
              </a:ext>
            </a:extLst>
          </p:cNvPr>
          <p:cNvSpPr txBox="1"/>
          <p:nvPr/>
        </p:nvSpPr>
        <p:spPr>
          <a:xfrm>
            <a:off x="5228374" y="2935635"/>
            <a:ext cx="1828800" cy="731520"/>
          </a:xfrm>
          <a:prstGeom prst="rect">
            <a:avLst/>
          </a:prstGeom>
          <a:noFill/>
          <a:ln w="3175">
            <a:solidFill>
              <a:sysClr val="window" lastClr="FFFFFF">
                <a:lumMod val="65000"/>
              </a:sysClr>
            </a:solid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r>
              <a:rPr lang="ar-LB" sz="4000" kern="0" dirty="0">
                <a:solidFill>
                  <a:prstClr val="black">
                    <a:lumMod val="65000"/>
                    <a:lumOff val="35000"/>
                  </a:prstClr>
                </a:solidFill>
              </a:rPr>
              <a:t>اليابِـ....</a:t>
            </a:r>
          </a:p>
        </p:txBody>
      </p:sp>
      <p:sp>
        <p:nvSpPr>
          <p:cNvPr id="35" name="Rounded Rectangle 4">
            <a:extLst>
              <a:ext uri="{FF2B5EF4-FFF2-40B4-BE49-F238E27FC236}">
                <a16:creationId xmlns:a16="http://schemas.microsoft.com/office/drawing/2014/main" id="{138CE65C-D1B4-4987-83F6-53391FD07C5E}"/>
              </a:ext>
            </a:extLst>
          </p:cNvPr>
          <p:cNvSpPr txBox="1"/>
          <p:nvPr/>
        </p:nvSpPr>
        <p:spPr>
          <a:xfrm>
            <a:off x="5316069" y="2942199"/>
            <a:ext cx="914400" cy="731520"/>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kumimoji="0" lang="ar-LB"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rPr>
              <a:t>ـسُ</a:t>
            </a:r>
            <a:endParaRPr kumimoji="0" lang="en-US"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endParaRPr>
          </a:p>
        </p:txBody>
      </p:sp>
      <p:sp>
        <p:nvSpPr>
          <p:cNvPr id="36" name="Rounded Rectangle 4">
            <a:extLst>
              <a:ext uri="{FF2B5EF4-FFF2-40B4-BE49-F238E27FC236}">
                <a16:creationId xmlns:a16="http://schemas.microsoft.com/office/drawing/2014/main" id="{665BF8A1-466C-4A8F-AF86-EA87996B7328}"/>
              </a:ext>
            </a:extLst>
          </p:cNvPr>
          <p:cNvSpPr txBox="1"/>
          <p:nvPr/>
        </p:nvSpPr>
        <p:spPr>
          <a:xfrm>
            <a:off x="614346"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ـش</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7" name="Rounded Rectangle 4">
            <a:extLst>
              <a:ext uri="{FF2B5EF4-FFF2-40B4-BE49-F238E27FC236}">
                <a16:creationId xmlns:a16="http://schemas.microsoft.com/office/drawing/2014/main" id="{5EFC464C-CD81-4817-AA5D-8A514BAE376F}"/>
              </a:ext>
            </a:extLst>
          </p:cNvPr>
          <p:cNvSpPr txBox="1"/>
          <p:nvPr/>
        </p:nvSpPr>
        <p:spPr>
          <a:xfrm>
            <a:off x="1690261"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kumimoji="0" lang="ar-LB"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ـشـ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8" name="Rounded Rectangle 4">
            <a:extLst>
              <a:ext uri="{FF2B5EF4-FFF2-40B4-BE49-F238E27FC236}">
                <a16:creationId xmlns:a16="http://schemas.microsoft.com/office/drawing/2014/main" id="{FC182DC7-A879-48BF-9988-9555248111AE}"/>
              </a:ext>
            </a:extLst>
          </p:cNvPr>
          <p:cNvSpPr txBox="1"/>
          <p:nvPr/>
        </p:nvSpPr>
        <p:spPr>
          <a:xfrm>
            <a:off x="2766175"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kern="0" dirty="0">
                <a:solidFill>
                  <a:prstClr val="black">
                    <a:lumMod val="65000"/>
                    <a:lumOff val="35000"/>
                  </a:prstClr>
                </a:solidFill>
              </a:rPr>
              <a:t>شـ</a:t>
            </a:r>
            <a:endParaRPr kumimoji="0" lang="en-US" sz="60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9" name="Rounded Rectangle 4">
            <a:extLst>
              <a:ext uri="{FF2B5EF4-FFF2-40B4-BE49-F238E27FC236}">
                <a16:creationId xmlns:a16="http://schemas.microsoft.com/office/drawing/2014/main" id="{1C84C318-ED73-4E13-94E2-AAAA8C68AC93}"/>
              </a:ext>
            </a:extLst>
          </p:cNvPr>
          <p:cNvSpPr txBox="1"/>
          <p:nvPr/>
        </p:nvSpPr>
        <p:spPr>
          <a:xfrm>
            <a:off x="1272659" y="2935635"/>
            <a:ext cx="1828800" cy="731520"/>
          </a:xfrm>
          <a:prstGeom prst="rect">
            <a:avLst/>
          </a:prstGeom>
          <a:noFill/>
          <a:ln w="3175">
            <a:solidFill>
              <a:sysClr val="window" lastClr="FFFFFF">
                <a:lumMod val="65000"/>
              </a:sysClr>
            </a:solid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rtl="0"/>
            <a:r>
              <a:rPr lang="ar-LB" sz="4000" kern="0" dirty="0">
                <a:solidFill>
                  <a:prstClr val="black">
                    <a:lumMod val="65000"/>
                    <a:lumOff val="35000"/>
                  </a:prstClr>
                </a:solidFill>
              </a:rPr>
              <a:t>ريـ....</a:t>
            </a:r>
          </a:p>
        </p:txBody>
      </p:sp>
      <p:sp>
        <p:nvSpPr>
          <p:cNvPr id="40" name="Rounded Rectangle 4">
            <a:extLst>
              <a:ext uri="{FF2B5EF4-FFF2-40B4-BE49-F238E27FC236}">
                <a16:creationId xmlns:a16="http://schemas.microsoft.com/office/drawing/2014/main" id="{138CE65C-D1B4-4987-83F6-53391FD07C5E}"/>
              </a:ext>
            </a:extLst>
          </p:cNvPr>
          <p:cNvSpPr txBox="1"/>
          <p:nvPr/>
        </p:nvSpPr>
        <p:spPr>
          <a:xfrm>
            <a:off x="1475909" y="2942199"/>
            <a:ext cx="914400" cy="731520"/>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kumimoji="0" lang="ar-LB"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rPr>
              <a:t>ـشٌ</a:t>
            </a:r>
            <a:endParaRPr kumimoji="0" lang="en-US" sz="4000" b="1" i="0" u="none" strike="noStrike" kern="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endParaRPr>
          </a:p>
        </p:txBody>
      </p:sp>
    </p:spTree>
    <p:custDataLst>
      <p:tags r:id="rId1"/>
    </p:custDataLst>
    <p:extLst>
      <p:ext uri="{BB962C8B-B14F-4D97-AF65-F5344CB8AC3E}">
        <p14:creationId xmlns:p14="http://schemas.microsoft.com/office/powerpoint/2010/main" val="3022150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1" nodeType="withEffect">
                                  <p:stCondLst>
                                    <p:cond delay="0"/>
                                  </p:stCondLst>
                                  <p:childTnLst>
                                    <p:set>
                                      <p:cBhvr>
                                        <p:cTn id="6" dur="1" fill="hold">
                                          <p:stCondLst>
                                            <p:cond delay="0"/>
                                          </p:stCondLst>
                                        </p:cTn>
                                        <p:tgtEl>
                                          <p:spTgt spid="29"/>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35"/>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40"/>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1" nodeType="click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par>
                                <p:cTn id="22" presetID="10" presetClass="entr" presetSubtype="0"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1" nodeType="click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500"/>
                                        <p:tgtEl>
                                          <p:spTgt spid="33"/>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par>
                                <p:cTn id="36" presetID="10" presetClass="entr" presetSubtype="0" fill="hold" grpId="1" nodeType="with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fade">
                                      <p:cBhvr>
                                        <p:cTn id="38" dur="500"/>
                                        <p:tgtEl>
                                          <p:spTgt spid="32"/>
                                        </p:tgtEl>
                                      </p:cBhvr>
                                    </p:animEffect>
                                  </p:childTnLst>
                                </p:cTn>
                              </p:par>
                              <p:par>
                                <p:cTn id="39" presetID="10" presetClass="entr" presetSubtype="0" fill="hold"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fade">
                                      <p:cBhvr>
                                        <p:cTn id="44" dur="500"/>
                                        <p:tgtEl>
                                          <p:spTgt spid="34"/>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1" nodeType="click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500"/>
                                        <p:tgtEl>
                                          <p:spTgt spid="38"/>
                                        </p:tgtEl>
                                      </p:cBhvr>
                                    </p:animEffect>
                                  </p:childTnLst>
                                </p:cTn>
                              </p:par>
                              <p:par>
                                <p:cTn id="50" presetID="10" presetClass="entr" presetSubtype="0" fill="hold" grpId="1" nodeType="with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fade">
                                      <p:cBhvr>
                                        <p:cTn id="52" dur="500"/>
                                        <p:tgtEl>
                                          <p:spTgt spid="36"/>
                                        </p:tgtEl>
                                      </p:cBhvr>
                                    </p:animEffect>
                                  </p:childTnLst>
                                </p:cTn>
                              </p:par>
                              <p:par>
                                <p:cTn id="53" presetID="10" presetClass="entr" presetSubtype="0" fill="hold" grpId="1" nodeType="with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par>
                                <p:cTn id="56" presetID="10" presetClass="entr" presetSubtype="0" fill="hold" nodeType="with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fade">
                                      <p:cBhvr>
                                        <p:cTn id="58" dur="500"/>
                                        <p:tgtEl>
                                          <p:spTgt spid="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9"/>
                                        </p:tgtEl>
                                        <p:attrNameLst>
                                          <p:attrName>style.visibility</p:attrName>
                                        </p:attrNameLst>
                                      </p:cBhvr>
                                      <p:to>
                                        <p:strVal val="visible"/>
                                      </p:to>
                                    </p:set>
                                    <p:animEffect transition="in" filter="fade">
                                      <p:cBhvr>
                                        <p:cTn id="6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62" restart="whenNotActive" fill="hold" evtFilter="cancelBubble" nodeType="interactiveSeq">
                <p:stCondLst>
                  <p:cond evt="onClick" delay="0">
                    <p:tgtEl>
                      <p:spTgt spid="27"/>
                    </p:tgtEl>
                  </p:cond>
                </p:stCondLst>
                <p:endSync evt="end" delay="0">
                  <p:rtn val="all"/>
                </p:endSync>
                <p:childTnLst>
                  <p:par>
                    <p:cTn id="63" fill="hold">
                      <p:stCondLst>
                        <p:cond delay="0"/>
                      </p:stCondLst>
                      <p:childTnLst>
                        <p:par>
                          <p:cTn id="64" fill="hold">
                            <p:stCondLst>
                              <p:cond delay="0"/>
                            </p:stCondLst>
                            <p:childTnLst>
                              <p:par>
                                <p:cTn id="65" presetID="1" presetClass="emph" presetSubtype="2" fill="hold" nodeType="clickEffect">
                                  <p:stCondLst>
                                    <p:cond delay="0"/>
                                  </p:stCondLst>
                                  <p:childTnLst>
                                    <p:animClr clrSpc="rgb" dir="cw">
                                      <p:cBhvr>
                                        <p:cTn id="66" dur="500" fill="hold"/>
                                        <p:tgtEl>
                                          <p:spTgt spid="27"/>
                                        </p:tgtEl>
                                        <p:attrNameLst>
                                          <p:attrName>fillcolor</p:attrName>
                                        </p:attrNameLst>
                                      </p:cBhvr>
                                      <p:to>
                                        <a:srgbClr val="C00000"/>
                                      </p:to>
                                    </p:animClr>
                                    <p:set>
                                      <p:cBhvr>
                                        <p:cTn id="67" dur="500" fill="hold"/>
                                        <p:tgtEl>
                                          <p:spTgt spid="27"/>
                                        </p:tgtEl>
                                        <p:attrNameLst>
                                          <p:attrName>fill.type</p:attrName>
                                        </p:attrNameLst>
                                      </p:cBhvr>
                                      <p:to>
                                        <p:strVal val="solid"/>
                                      </p:to>
                                    </p:set>
                                    <p:set>
                                      <p:cBhvr>
                                        <p:cTn id="68" dur="500" fill="hold"/>
                                        <p:tgtEl>
                                          <p:spTgt spid="27"/>
                                        </p:tgtEl>
                                        <p:attrNameLst>
                                          <p:attrName>fill.on</p:attrName>
                                        </p:attrNameLst>
                                      </p:cBhvr>
                                      <p:to>
                                        <p:strVal val="true"/>
                                      </p:to>
                                    </p:set>
                                  </p:childTnLst>
                                </p:cTn>
                              </p:par>
                              <p:par>
                                <p:cTn id="69" presetID="3" presetClass="emph" presetSubtype="2" fill="hold" grpId="0" nodeType="withEffect">
                                  <p:stCondLst>
                                    <p:cond delay="0"/>
                                  </p:stCondLst>
                                  <p:childTnLst>
                                    <p:animClr clrSpc="rgb" dir="cw">
                                      <p:cBhvr override="childStyle">
                                        <p:cTn id="70" dur="500" fill="hold"/>
                                        <p:tgtEl>
                                          <p:spTgt spid="27"/>
                                        </p:tgtEl>
                                        <p:attrNameLst>
                                          <p:attrName>style.color</p:attrName>
                                        </p:attrNameLst>
                                      </p:cBhvr>
                                      <p:to>
                                        <a:srgbClr val="FFFFFF"/>
                                      </p:to>
                                    </p:animClr>
                                  </p:childTnLst>
                                </p:cTn>
                              </p:par>
                            </p:childTnLst>
                          </p:cTn>
                        </p:par>
                      </p:childTnLst>
                    </p:cTn>
                  </p:par>
                </p:childTnLst>
              </p:cTn>
              <p:nextCondLst>
                <p:cond evt="onClick" delay="0">
                  <p:tgtEl>
                    <p:spTgt spid="27"/>
                  </p:tgtEl>
                </p:cond>
              </p:nextCondLst>
            </p:seq>
            <p:seq concurrent="1" nextAc="seek">
              <p:cTn id="71" restart="whenNotActive" fill="hold" evtFilter="cancelBubble" nodeType="interactiveSeq">
                <p:stCondLst>
                  <p:cond evt="onClick" delay="0">
                    <p:tgtEl>
                      <p:spTgt spid="21"/>
                    </p:tgtEl>
                  </p:cond>
                </p:stCondLst>
                <p:endSync evt="end" delay="0">
                  <p:rtn val="all"/>
                </p:endSync>
                <p:childTnLst>
                  <p:par>
                    <p:cTn id="72" fill="hold">
                      <p:stCondLst>
                        <p:cond delay="0"/>
                      </p:stCondLst>
                      <p:childTnLst>
                        <p:par>
                          <p:cTn id="73" fill="hold">
                            <p:stCondLst>
                              <p:cond delay="0"/>
                            </p:stCondLst>
                            <p:childTnLst>
                              <p:par>
                                <p:cTn id="74" presetID="1" presetClass="emph" presetSubtype="2" fill="hold" nodeType="clickEffect">
                                  <p:stCondLst>
                                    <p:cond delay="0"/>
                                  </p:stCondLst>
                                  <p:childTnLst>
                                    <p:animClr clrSpc="rgb" dir="cw">
                                      <p:cBhvr>
                                        <p:cTn id="75" dur="500" fill="hold"/>
                                        <p:tgtEl>
                                          <p:spTgt spid="21"/>
                                        </p:tgtEl>
                                        <p:attrNameLst>
                                          <p:attrName>fillcolor</p:attrName>
                                        </p:attrNameLst>
                                      </p:cBhvr>
                                      <p:to>
                                        <a:srgbClr val="74C274"/>
                                      </p:to>
                                    </p:animClr>
                                    <p:set>
                                      <p:cBhvr>
                                        <p:cTn id="76" dur="500" fill="hold"/>
                                        <p:tgtEl>
                                          <p:spTgt spid="21"/>
                                        </p:tgtEl>
                                        <p:attrNameLst>
                                          <p:attrName>fill.type</p:attrName>
                                        </p:attrNameLst>
                                      </p:cBhvr>
                                      <p:to>
                                        <p:strVal val="solid"/>
                                      </p:to>
                                    </p:set>
                                    <p:set>
                                      <p:cBhvr>
                                        <p:cTn id="77" dur="500" fill="hold"/>
                                        <p:tgtEl>
                                          <p:spTgt spid="21"/>
                                        </p:tgtEl>
                                        <p:attrNameLst>
                                          <p:attrName>fill.on</p:attrName>
                                        </p:attrNameLst>
                                      </p:cBhvr>
                                      <p:to>
                                        <p:strVal val="true"/>
                                      </p:to>
                                    </p:set>
                                  </p:childTnLst>
                                </p:cTn>
                              </p:par>
                              <p:par>
                                <p:cTn id="78" presetID="3" presetClass="emph" presetSubtype="2" fill="hold" grpId="0" nodeType="withEffect">
                                  <p:stCondLst>
                                    <p:cond delay="0"/>
                                  </p:stCondLst>
                                  <p:childTnLst>
                                    <p:animClr clrSpc="rgb" dir="cw">
                                      <p:cBhvr override="childStyle">
                                        <p:cTn id="79" dur="500" fill="hold"/>
                                        <p:tgtEl>
                                          <p:spTgt spid="21"/>
                                        </p:tgtEl>
                                        <p:attrNameLst>
                                          <p:attrName>style.color</p:attrName>
                                        </p:attrNameLst>
                                      </p:cBhvr>
                                      <p:to>
                                        <a:srgbClr val="FFFFFF"/>
                                      </p:to>
                                    </p:animClr>
                                  </p:childTnLst>
                                </p:cTn>
                              </p:par>
                              <p:par>
                                <p:cTn id="80" presetID="10" presetClass="entr" presetSubtype="0" fill="hold" grpId="0" nodeType="with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fade">
                                      <p:cBhvr>
                                        <p:cTn id="82" dur="500"/>
                                        <p:tgtEl>
                                          <p:spTgt spid="29"/>
                                        </p:tgtEl>
                                      </p:cBhvr>
                                    </p:animEffect>
                                  </p:childTnLst>
                                </p:cTn>
                              </p:par>
                            </p:childTnLst>
                          </p:cTn>
                        </p:par>
                      </p:childTnLst>
                    </p:cTn>
                  </p:par>
                </p:childTnLst>
              </p:cTn>
              <p:nextCondLst>
                <p:cond evt="onClick" delay="0">
                  <p:tgtEl>
                    <p:spTgt spid="21"/>
                  </p:tgtEl>
                </p:cond>
              </p:nextCondLst>
            </p:seq>
            <p:seq concurrent="1" nextAc="seek">
              <p:cTn id="83" restart="whenNotActive" fill="hold" evtFilter="cancelBubble" nodeType="interactiveSeq">
                <p:stCondLst>
                  <p:cond evt="onClick" delay="0">
                    <p:tgtEl>
                      <p:spTgt spid="26"/>
                    </p:tgtEl>
                  </p:cond>
                </p:stCondLst>
                <p:endSync evt="end" delay="0">
                  <p:rtn val="all"/>
                </p:endSync>
                <p:childTnLst>
                  <p:par>
                    <p:cTn id="84" fill="hold">
                      <p:stCondLst>
                        <p:cond delay="0"/>
                      </p:stCondLst>
                      <p:childTnLst>
                        <p:par>
                          <p:cTn id="85" fill="hold">
                            <p:stCondLst>
                              <p:cond delay="0"/>
                            </p:stCondLst>
                            <p:childTnLst>
                              <p:par>
                                <p:cTn id="86" presetID="1" presetClass="emph" presetSubtype="2" fill="hold" nodeType="withEffect">
                                  <p:stCondLst>
                                    <p:cond delay="0"/>
                                  </p:stCondLst>
                                  <p:childTnLst>
                                    <p:animClr clrSpc="rgb" dir="cw">
                                      <p:cBhvr>
                                        <p:cTn id="87" dur="500" fill="hold"/>
                                        <p:tgtEl>
                                          <p:spTgt spid="26"/>
                                        </p:tgtEl>
                                        <p:attrNameLst>
                                          <p:attrName>fillcolor</p:attrName>
                                        </p:attrNameLst>
                                      </p:cBhvr>
                                      <p:to>
                                        <a:srgbClr val="C00000"/>
                                      </p:to>
                                    </p:animClr>
                                    <p:set>
                                      <p:cBhvr>
                                        <p:cTn id="88" dur="500" fill="hold"/>
                                        <p:tgtEl>
                                          <p:spTgt spid="26"/>
                                        </p:tgtEl>
                                        <p:attrNameLst>
                                          <p:attrName>fill.type</p:attrName>
                                        </p:attrNameLst>
                                      </p:cBhvr>
                                      <p:to>
                                        <p:strVal val="solid"/>
                                      </p:to>
                                    </p:set>
                                    <p:set>
                                      <p:cBhvr>
                                        <p:cTn id="89" dur="500" fill="hold"/>
                                        <p:tgtEl>
                                          <p:spTgt spid="26"/>
                                        </p:tgtEl>
                                        <p:attrNameLst>
                                          <p:attrName>fill.on</p:attrName>
                                        </p:attrNameLst>
                                      </p:cBhvr>
                                      <p:to>
                                        <p:strVal val="true"/>
                                      </p:to>
                                    </p:set>
                                  </p:childTnLst>
                                </p:cTn>
                              </p:par>
                              <p:par>
                                <p:cTn id="90" presetID="3" presetClass="emph" presetSubtype="2" fill="hold" grpId="0" nodeType="withEffect">
                                  <p:stCondLst>
                                    <p:cond delay="0"/>
                                  </p:stCondLst>
                                  <p:childTnLst>
                                    <p:animClr clrSpc="rgb" dir="cw">
                                      <p:cBhvr override="childStyle">
                                        <p:cTn id="91" dur="500" fill="hold"/>
                                        <p:tgtEl>
                                          <p:spTgt spid="26"/>
                                        </p:tgtEl>
                                        <p:attrNameLst>
                                          <p:attrName>style.color</p:attrName>
                                        </p:attrNameLst>
                                      </p:cBhvr>
                                      <p:to>
                                        <a:srgbClr val="FFFFFF"/>
                                      </p:to>
                                    </p:animClr>
                                  </p:childTnLst>
                                </p:cTn>
                              </p:par>
                            </p:childTnLst>
                          </p:cTn>
                        </p:par>
                      </p:childTnLst>
                    </p:cTn>
                  </p:par>
                </p:childTnLst>
              </p:cTn>
              <p:nextCondLst>
                <p:cond evt="onClick" delay="0">
                  <p:tgtEl>
                    <p:spTgt spid="26"/>
                  </p:tgtEl>
                </p:cond>
              </p:nextCondLst>
            </p:seq>
            <p:seq concurrent="1" nextAc="seek">
              <p:cTn id="92" restart="whenNotActive" fill="hold" evtFilter="cancelBubble" nodeType="interactiveSeq">
                <p:stCondLst>
                  <p:cond evt="onClick" delay="0">
                    <p:tgtEl>
                      <p:spTgt spid="33"/>
                    </p:tgtEl>
                  </p:cond>
                </p:stCondLst>
                <p:endSync evt="end" delay="0">
                  <p:rtn val="all"/>
                </p:endSync>
                <p:childTnLst>
                  <p:par>
                    <p:cTn id="93" fill="hold">
                      <p:stCondLst>
                        <p:cond delay="0"/>
                      </p:stCondLst>
                      <p:childTnLst>
                        <p:par>
                          <p:cTn id="94" fill="hold">
                            <p:stCondLst>
                              <p:cond delay="0"/>
                            </p:stCondLst>
                            <p:childTnLst>
                              <p:par>
                                <p:cTn id="95" presetID="1" presetClass="emph" presetSubtype="2" fill="hold" nodeType="clickEffect">
                                  <p:stCondLst>
                                    <p:cond delay="0"/>
                                  </p:stCondLst>
                                  <p:childTnLst>
                                    <p:animClr clrSpc="rgb" dir="cw">
                                      <p:cBhvr>
                                        <p:cTn id="96" dur="500" fill="hold"/>
                                        <p:tgtEl>
                                          <p:spTgt spid="33"/>
                                        </p:tgtEl>
                                        <p:attrNameLst>
                                          <p:attrName>fillcolor</p:attrName>
                                        </p:attrNameLst>
                                      </p:cBhvr>
                                      <p:to>
                                        <a:srgbClr val="C00000"/>
                                      </p:to>
                                    </p:animClr>
                                    <p:set>
                                      <p:cBhvr>
                                        <p:cTn id="97" dur="500" fill="hold"/>
                                        <p:tgtEl>
                                          <p:spTgt spid="33"/>
                                        </p:tgtEl>
                                        <p:attrNameLst>
                                          <p:attrName>fill.type</p:attrName>
                                        </p:attrNameLst>
                                      </p:cBhvr>
                                      <p:to>
                                        <p:strVal val="solid"/>
                                      </p:to>
                                    </p:set>
                                    <p:set>
                                      <p:cBhvr>
                                        <p:cTn id="98" dur="500" fill="hold"/>
                                        <p:tgtEl>
                                          <p:spTgt spid="33"/>
                                        </p:tgtEl>
                                        <p:attrNameLst>
                                          <p:attrName>fill.on</p:attrName>
                                        </p:attrNameLst>
                                      </p:cBhvr>
                                      <p:to>
                                        <p:strVal val="true"/>
                                      </p:to>
                                    </p:set>
                                  </p:childTnLst>
                                </p:cTn>
                              </p:par>
                              <p:par>
                                <p:cTn id="99" presetID="3" presetClass="emph" presetSubtype="2" fill="hold" grpId="0" nodeType="withEffect">
                                  <p:stCondLst>
                                    <p:cond delay="0"/>
                                  </p:stCondLst>
                                  <p:childTnLst>
                                    <p:animClr clrSpc="rgb" dir="cw">
                                      <p:cBhvr override="childStyle">
                                        <p:cTn id="100" dur="500" fill="hold"/>
                                        <p:tgtEl>
                                          <p:spTgt spid="33"/>
                                        </p:tgtEl>
                                        <p:attrNameLst>
                                          <p:attrName>style.color</p:attrName>
                                        </p:attrNameLst>
                                      </p:cBhvr>
                                      <p:to>
                                        <a:srgbClr val="FFFFFF"/>
                                      </p:to>
                                    </p:animClr>
                                  </p:childTnLst>
                                </p:cTn>
                              </p:par>
                            </p:childTnLst>
                          </p:cTn>
                        </p:par>
                      </p:childTnLst>
                    </p:cTn>
                  </p:par>
                </p:childTnLst>
              </p:cTn>
              <p:nextCondLst>
                <p:cond evt="onClick" delay="0">
                  <p:tgtEl>
                    <p:spTgt spid="33"/>
                  </p:tgtEl>
                </p:cond>
              </p:nextCondLst>
            </p:seq>
            <p:seq concurrent="1" nextAc="seek">
              <p:cTn id="101" restart="whenNotActive" fill="hold" evtFilter="cancelBubble" nodeType="interactiveSeq">
                <p:stCondLst>
                  <p:cond evt="onClick" delay="0">
                    <p:tgtEl>
                      <p:spTgt spid="30"/>
                    </p:tgtEl>
                  </p:cond>
                </p:stCondLst>
                <p:endSync evt="end" delay="0">
                  <p:rtn val="all"/>
                </p:endSync>
                <p:childTnLst>
                  <p:par>
                    <p:cTn id="102" fill="hold">
                      <p:stCondLst>
                        <p:cond delay="0"/>
                      </p:stCondLst>
                      <p:childTnLst>
                        <p:par>
                          <p:cTn id="103" fill="hold">
                            <p:stCondLst>
                              <p:cond delay="0"/>
                            </p:stCondLst>
                            <p:childTnLst>
                              <p:par>
                                <p:cTn id="104" presetID="1" presetClass="emph" presetSubtype="2" fill="hold" nodeType="clickEffect">
                                  <p:stCondLst>
                                    <p:cond delay="0"/>
                                  </p:stCondLst>
                                  <p:childTnLst>
                                    <p:animClr clrSpc="rgb" dir="cw">
                                      <p:cBhvr>
                                        <p:cTn id="105" dur="500" fill="hold"/>
                                        <p:tgtEl>
                                          <p:spTgt spid="30"/>
                                        </p:tgtEl>
                                        <p:attrNameLst>
                                          <p:attrName>fillcolor</p:attrName>
                                        </p:attrNameLst>
                                      </p:cBhvr>
                                      <p:to>
                                        <a:srgbClr val="74C274"/>
                                      </p:to>
                                    </p:animClr>
                                    <p:set>
                                      <p:cBhvr>
                                        <p:cTn id="106" dur="500" fill="hold"/>
                                        <p:tgtEl>
                                          <p:spTgt spid="30"/>
                                        </p:tgtEl>
                                        <p:attrNameLst>
                                          <p:attrName>fill.type</p:attrName>
                                        </p:attrNameLst>
                                      </p:cBhvr>
                                      <p:to>
                                        <p:strVal val="solid"/>
                                      </p:to>
                                    </p:set>
                                    <p:set>
                                      <p:cBhvr>
                                        <p:cTn id="107" dur="500" fill="hold"/>
                                        <p:tgtEl>
                                          <p:spTgt spid="30"/>
                                        </p:tgtEl>
                                        <p:attrNameLst>
                                          <p:attrName>fill.on</p:attrName>
                                        </p:attrNameLst>
                                      </p:cBhvr>
                                      <p:to>
                                        <p:strVal val="true"/>
                                      </p:to>
                                    </p:set>
                                  </p:childTnLst>
                                </p:cTn>
                              </p:par>
                              <p:par>
                                <p:cTn id="108" presetID="3" presetClass="emph" presetSubtype="2" fill="hold" grpId="0" nodeType="withEffect">
                                  <p:stCondLst>
                                    <p:cond delay="0"/>
                                  </p:stCondLst>
                                  <p:childTnLst>
                                    <p:animClr clrSpc="rgb" dir="cw">
                                      <p:cBhvr override="childStyle">
                                        <p:cTn id="109" dur="500" fill="hold"/>
                                        <p:tgtEl>
                                          <p:spTgt spid="30"/>
                                        </p:tgtEl>
                                        <p:attrNameLst>
                                          <p:attrName>style.color</p:attrName>
                                        </p:attrNameLst>
                                      </p:cBhvr>
                                      <p:to>
                                        <a:srgbClr val="FFFFFF"/>
                                      </p:to>
                                    </p:animClr>
                                  </p:childTnLst>
                                </p:cTn>
                              </p:par>
                              <p:par>
                                <p:cTn id="110" presetID="10" presetClass="entr" presetSubtype="0" fill="hold" grpId="1" nodeType="withEffect">
                                  <p:stCondLst>
                                    <p:cond delay="0"/>
                                  </p:stCondLst>
                                  <p:childTnLst>
                                    <p:set>
                                      <p:cBhvr>
                                        <p:cTn id="111" dur="1" fill="hold">
                                          <p:stCondLst>
                                            <p:cond delay="0"/>
                                          </p:stCondLst>
                                        </p:cTn>
                                        <p:tgtEl>
                                          <p:spTgt spid="35"/>
                                        </p:tgtEl>
                                        <p:attrNameLst>
                                          <p:attrName>style.visibility</p:attrName>
                                        </p:attrNameLst>
                                      </p:cBhvr>
                                      <p:to>
                                        <p:strVal val="visible"/>
                                      </p:to>
                                    </p:set>
                                    <p:animEffect transition="in" filter="fade">
                                      <p:cBhvr>
                                        <p:cTn id="112" dur="500"/>
                                        <p:tgtEl>
                                          <p:spTgt spid="35"/>
                                        </p:tgtEl>
                                      </p:cBhvr>
                                    </p:animEffect>
                                  </p:childTnLst>
                                </p:cTn>
                              </p:par>
                            </p:childTnLst>
                          </p:cTn>
                        </p:par>
                      </p:childTnLst>
                    </p:cTn>
                  </p:par>
                </p:childTnLst>
              </p:cTn>
              <p:nextCondLst>
                <p:cond evt="onClick" delay="0">
                  <p:tgtEl>
                    <p:spTgt spid="30"/>
                  </p:tgtEl>
                </p:cond>
              </p:nextCondLst>
            </p:seq>
            <p:seq concurrent="1" nextAc="seek">
              <p:cTn id="113" restart="whenNotActive" fill="hold" evtFilter="cancelBubble" nodeType="interactiveSeq">
                <p:stCondLst>
                  <p:cond evt="onClick" delay="0">
                    <p:tgtEl>
                      <p:spTgt spid="32"/>
                    </p:tgtEl>
                  </p:cond>
                </p:stCondLst>
                <p:endSync evt="end" delay="0">
                  <p:rtn val="all"/>
                </p:endSync>
                <p:childTnLst>
                  <p:par>
                    <p:cTn id="114" fill="hold">
                      <p:stCondLst>
                        <p:cond delay="0"/>
                      </p:stCondLst>
                      <p:childTnLst>
                        <p:par>
                          <p:cTn id="115" fill="hold">
                            <p:stCondLst>
                              <p:cond delay="0"/>
                            </p:stCondLst>
                            <p:childTnLst>
                              <p:par>
                                <p:cTn id="116" presetID="1" presetClass="emph" presetSubtype="2" fill="hold" nodeType="withEffect">
                                  <p:stCondLst>
                                    <p:cond delay="0"/>
                                  </p:stCondLst>
                                  <p:childTnLst>
                                    <p:animClr clrSpc="rgb" dir="cw">
                                      <p:cBhvr>
                                        <p:cTn id="117" dur="500" fill="hold"/>
                                        <p:tgtEl>
                                          <p:spTgt spid="32"/>
                                        </p:tgtEl>
                                        <p:attrNameLst>
                                          <p:attrName>fillcolor</p:attrName>
                                        </p:attrNameLst>
                                      </p:cBhvr>
                                      <p:to>
                                        <a:srgbClr val="C00000"/>
                                      </p:to>
                                    </p:animClr>
                                    <p:set>
                                      <p:cBhvr>
                                        <p:cTn id="118" dur="500" fill="hold"/>
                                        <p:tgtEl>
                                          <p:spTgt spid="32"/>
                                        </p:tgtEl>
                                        <p:attrNameLst>
                                          <p:attrName>fill.type</p:attrName>
                                        </p:attrNameLst>
                                      </p:cBhvr>
                                      <p:to>
                                        <p:strVal val="solid"/>
                                      </p:to>
                                    </p:set>
                                    <p:set>
                                      <p:cBhvr>
                                        <p:cTn id="119" dur="500" fill="hold"/>
                                        <p:tgtEl>
                                          <p:spTgt spid="32"/>
                                        </p:tgtEl>
                                        <p:attrNameLst>
                                          <p:attrName>fill.on</p:attrName>
                                        </p:attrNameLst>
                                      </p:cBhvr>
                                      <p:to>
                                        <p:strVal val="true"/>
                                      </p:to>
                                    </p:set>
                                  </p:childTnLst>
                                </p:cTn>
                              </p:par>
                              <p:par>
                                <p:cTn id="120" presetID="3" presetClass="emph" presetSubtype="2" fill="hold" grpId="0" nodeType="withEffect">
                                  <p:stCondLst>
                                    <p:cond delay="0"/>
                                  </p:stCondLst>
                                  <p:childTnLst>
                                    <p:animClr clrSpc="rgb" dir="cw">
                                      <p:cBhvr override="childStyle">
                                        <p:cTn id="121" dur="500" fill="hold"/>
                                        <p:tgtEl>
                                          <p:spTgt spid="32"/>
                                        </p:tgtEl>
                                        <p:attrNameLst>
                                          <p:attrName>style.color</p:attrName>
                                        </p:attrNameLst>
                                      </p:cBhvr>
                                      <p:to>
                                        <a:srgbClr val="FFFFFF"/>
                                      </p:to>
                                    </p:animClr>
                                  </p:childTnLst>
                                </p:cTn>
                              </p:par>
                            </p:childTnLst>
                          </p:cTn>
                        </p:par>
                      </p:childTnLst>
                    </p:cTn>
                  </p:par>
                </p:childTnLst>
              </p:cTn>
              <p:nextCondLst>
                <p:cond evt="onClick" delay="0">
                  <p:tgtEl>
                    <p:spTgt spid="32"/>
                  </p:tgtEl>
                </p:cond>
              </p:nextCondLst>
            </p:seq>
            <p:seq concurrent="1" nextAc="seek">
              <p:cTn id="122" restart="whenNotActive" fill="hold" evtFilter="cancelBubble" nodeType="interactiveSeq">
                <p:stCondLst>
                  <p:cond evt="onClick" delay="0">
                    <p:tgtEl>
                      <p:spTgt spid="38"/>
                    </p:tgtEl>
                  </p:cond>
                </p:stCondLst>
                <p:endSync evt="end" delay="0">
                  <p:rtn val="all"/>
                </p:endSync>
                <p:childTnLst>
                  <p:par>
                    <p:cTn id="123" fill="hold">
                      <p:stCondLst>
                        <p:cond delay="0"/>
                      </p:stCondLst>
                      <p:childTnLst>
                        <p:par>
                          <p:cTn id="124" fill="hold">
                            <p:stCondLst>
                              <p:cond delay="0"/>
                            </p:stCondLst>
                            <p:childTnLst>
                              <p:par>
                                <p:cTn id="125" presetID="1" presetClass="emph" presetSubtype="2" fill="hold" nodeType="clickEffect">
                                  <p:stCondLst>
                                    <p:cond delay="0"/>
                                  </p:stCondLst>
                                  <p:childTnLst>
                                    <p:animClr clrSpc="rgb" dir="cw">
                                      <p:cBhvr>
                                        <p:cTn id="126" dur="500" fill="hold"/>
                                        <p:tgtEl>
                                          <p:spTgt spid="38"/>
                                        </p:tgtEl>
                                        <p:attrNameLst>
                                          <p:attrName>fillcolor</p:attrName>
                                        </p:attrNameLst>
                                      </p:cBhvr>
                                      <p:to>
                                        <a:srgbClr val="C00000"/>
                                      </p:to>
                                    </p:animClr>
                                    <p:set>
                                      <p:cBhvr>
                                        <p:cTn id="127" dur="500" fill="hold"/>
                                        <p:tgtEl>
                                          <p:spTgt spid="38"/>
                                        </p:tgtEl>
                                        <p:attrNameLst>
                                          <p:attrName>fill.type</p:attrName>
                                        </p:attrNameLst>
                                      </p:cBhvr>
                                      <p:to>
                                        <p:strVal val="solid"/>
                                      </p:to>
                                    </p:set>
                                    <p:set>
                                      <p:cBhvr>
                                        <p:cTn id="128" dur="500" fill="hold"/>
                                        <p:tgtEl>
                                          <p:spTgt spid="38"/>
                                        </p:tgtEl>
                                        <p:attrNameLst>
                                          <p:attrName>fill.on</p:attrName>
                                        </p:attrNameLst>
                                      </p:cBhvr>
                                      <p:to>
                                        <p:strVal val="true"/>
                                      </p:to>
                                    </p:set>
                                  </p:childTnLst>
                                </p:cTn>
                              </p:par>
                              <p:par>
                                <p:cTn id="129" presetID="3" presetClass="emph" presetSubtype="2" fill="hold" grpId="0" nodeType="withEffect">
                                  <p:stCondLst>
                                    <p:cond delay="0"/>
                                  </p:stCondLst>
                                  <p:childTnLst>
                                    <p:animClr clrSpc="rgb" dir="cw">
                                      <p:cBhvr override="childStyle">
                                        <p:cTn id="130" dur="500" fill="hold"/>
                                        <p:tgtEl>
                                          <p:spTgt spid="38"/>
                                        </p:tgtEl>
                                        <p:attrNameLst>
                                          <p:attrName>style.color</p:attrName>
                                        </p:attrNameLst>
                                      </p:cBhvr>
                                      <p:to>
                                        <a:srgbClr val="FFFFFF"/>
                                      </p:to>
                                    </p:animClr>
                                  </p:childTnLst>
                                </p:cTn>
                              </p:par>
                            </p:childTnLst>
                          </p:cTn>
                        </p:par>
                      </p:childTnLst>
                    </p:cTn>
                  </p:par>
                </p:childTnLst>
              </p:cTn>
              <p:nextCondLst>
                <p:cond evt="onClick" delay="0">
                  <p:tgtEl>
                    <p:spTgt spid="38"/>
                  </p:tgtEl>
                </p:cond>
              </p:nextCondLst>
            </p:seq>
            <p:seq concurrent="1" nextAc="seek">
              <p:cTn id="131" restart="whenNotActive" fill="hold" evtFilter="cancelBubble" nodeType="interactiveSeq">
                <p:stCondLst>
                  <p:cond evt="onClick" delay="0">
                    <p:tgtEl>
                      <p:spTgt spid="36"/>
                    </p:tgtEl>
                  </p:cond>
                </p:stCondLst>
                <p:endSync evt="end" delay="0">
                  <p:rtn val="all"/>
                </p:endSync>
                <p:childTnLst>
                  <p:par>
                    <p:cTn id="132" fill="hold">
                      <p:stCondLst>
                        <p:cond delay="0"/>
                      </p:stCondLst>
                      <p:childTnLst>
                        <p:par>
                          <p:cTn id="133" fill="hold">
                            <p:stCondLst>
                              <p:cond delay="0"/>
                            </p:stCondLst>
                            <p:childTnLst>
                              <p:par>
                                <p:cTn id="134" presetID="1" presetClass="emph" presetSubtype="2" fill="hold" nodeType="clickEffect">
                                  <p:stCondLst>
                                    <p:cond delay="0"/>
                                  </p:stCondLst>
                                  <p:childTnLst>
                                    <p:animClr clrSpc="rgb" dir="cw">
                                      <p:cBhvr>
                                        <p:cTn id="135" dur="500" fill="hold"/>
                                        <p:tgtEl>
                                          <p:spTgt spid="36"/>
                                        </p:tgtEl>
                                        <p:attrNameLst>
                                          <p:attrName>fillcolor</p:attrName>
                                        </p:attrNameLst>
                                      </p:cBhvr>
                                      <p:to>
                                        <a:srgbClr val="74C274"/>
                                      </p:to>
                                    </p:animClr>
                                    <p:set>
                                      <p:cBhvr>
                                        <p:cTn id="136" dur="500" fill="hold"/>
                                        <p:tgtEl>
                                          <p:spTgt spid="36"/>
                                        </p:tgtEl>
                                        <p:attrNameLst>
                                          <p:attrName>fill.type</p:attrName>
                                        </p:attrNameLst>
                                      </p:cBhvr>
                                      <p:to>
                                        <p:strVal val="solid"/>
                                      </p:to>
                                    </p:set>
                                    <p:set>
                                      <p:cBhvr>
                                        <p:cTn id="137" dur="500" fill="hold"/>
                                        <p:tgtEl>
                                          <p:spTgt spid="36"/>
                                        </p:tgtEl>
                                        <p:attrNameLst>
                                          <p:attrName>fill.on</p:attrName>
                                        </p:attrNameLst>
                                      </p:cBhvr>
                                      <p:to>
                                        <p:strVal val="true"/>
                                      </p:to>
                                    </p:set>
                                  </p:childTnLst>
                                </p:cTn>
                              </p:par>
                              <p:par>
                                <p:cTn id="138" presetID="3" presetClass="emph" presetSubtype="2" fill="hold" grpId="0" nodeType="withEffect">
                                  <p:stCondLst>
                                    <p:cond delay="0"/>
                                  </p:stCondLst>
                                  <p:childTnLst>
                                    <p:animClr clrSpc="rgb" dir="cw">
                                      <p:cBhvr override="childStyle">
                                        <p:cTn id="139" dur="500" fill="hold"/>
                                        <p:tgtEl>
                                          <p:spTgt spid="36"/>
                                        </p:tgtEl>
                                        <p:attrNameLst>
                                          <p:attrName>style.color</p:attrName>
                                        </p:attrNameLst>
                                      </p:cBhvr>
                                      <p:to>
                                        <a:srgbClr val="FFFFFF"/>
                                      </p:to>
                                    </p:animClr>
                                  </p:childTnLst>
                                </p:cTn>
                              </p:par>
                              <p:par>
                                <p:cTn id="140" presetID="10" presetClass="entr" presetSubtype="0" fill="hold" grpId="1" nodeType="withEffect">
                                  <p:stCondLst>
                                    <p:cond delay="0"/>
                                  </p:stCondLst>
                                  <p:childTnLst>
                                    <p:set>
                                      <p:cBhvr>
                                        <p:cTn id="141" dur="1" fill="hold">
                                          <p:stCondLst>
                                            <p:cond delay="0"/>
                                          </p:stCondLst>
                                        </p:cTn>
                                        <p:tgtEl>
                                          <p:spTgt spid="40"/>
                                        </p:tgtEl>
                                        <p:attrNameLst>
                                          <p:attrName>style.visibility</p:attrName>
                                        </p:attrNameLst>
                                      </p:cBhvr>
                                      <p:to>
                                        <p:strVal val="visible"/>
                                      </p:to>
                                    </p:set>
                                    <p:animEffect transition="in" filter="fade">
                                      <p:cBhvr>
                                        <p:cTn id="142" dur="500"/>
                                        <p:tgtEl>
                                          <p:spTgt spid="40"/>
                                        </p:tgtEl>
                                      </p:cBhvr>
                                    </p:animEffect>
                                  </p:childTnLst>
                                </p:cTn>
                              </p:par>
                            </p:childTnLst>
                          </p:cTn>
                        </p:par>
                      </p:childTnLst>
                    </p:cTn>
                  </p:par>
                </p:childTnLst>
              </p:cTn>
              <p:nextCondLst>
                <p:cond evt="onClick" delay="0">
                  <p:tgtEl>
                    <p:spTgt spid="36"/>
                  </p:tgtEl>
                </p:cond>
              </p:nextCondLst>
            </p:seq>
            <p:seq concurrent="1" nextAc="seek">
              <p:cTn id="143" restart="whenNotActive" fill="hold" evtFilter="cancelBubble" nodeType="interactiveSeq">
                <p:stCondLst>
                  <p:cond evt="onClick" delay="0">
                    <p:tgtEl>
                      <p:spTgt spid="37"/>
                    </p:tgtEl>
                  </p:cond>
                </p:stCondLst>
                <p:endSync evt="end" delay="0">
                  <p:rtn val="all"/>
                </p:endSync>
                <p:childTnLst>
                  <p:par>
                    <p:cTn id="144" fill="hold">
                      <p:stCondLst>
                        <p:cond delay="0"/>
                      </p:stCondLst>
                      <p:childTnLst>
                        <p:par>
                          <p:cTn id="145" fill="hold">
                            <p:stCondLst>
                              <p:cond delay="0"/>
                            </p:stCondLst>
                            <p:childTnLst>
                              <p:par>
                                <p:cTn id="146" presetID="1" presetClass="emph" presetSubtype="2" fill="hold" nodeType="withEffect">
                                  <p:stCondLst>
                                    <p:cond delay="0"/>
                                  </p:stCondLst>
                                  <p:childTnLst>
                                    <p:animClr clrSpc="rgb" dir="cw">
                                      <p:cBhvr>
                                        <p:cTn id="147" dur="500" fill="hold"/>
                                        <p:tgtEl>
                                          <p:spTgt spid="37"/>
                                        </p:tgtEl>
                                        <p:attrNameLst>
                                          <p:attrName>fillcolor</p:attrName>
                                        </p:attrNameLst>
                                      </p:cBhvr>
                                      <p:to>
                                        <a:srgbClr val="C00000"/>
                                      </p:to>
                                    </p:animClr>
                                    <p:set>
                                      <p:cBhvr>
                                        <p:cTn id="148" dur="500" fill="hold"/>
                                        <p:tgtEl>
                                          <p:spTgt spid="37"/>
                                        </p:tgtEl>
                                        <p:attrNameLst>
                                          <p:attrName>fill.type</p:attrName>
                                        </p:attrNameLst>
                                      </p:cBhvr>
                                      <p:to>
                                        <p:strVal val="solid"/>
                                      </p:to>
                                    </p:set>
                                    <p:set>
                                      <p:cBhvr>
                                        <p:cTn id="149" dur="500" fill="hold"/>
                                        <p:tgtEl>
                                          <p:spTgt spid="37"/>
                                        </p:tgtEl>
                                        <p:attrNameLst>
                                          <p:attrName>fill.on</p:attrName>
                                        </p:attrNameLst>
                                      </p:cBhvr>
                                      <p:to>
                                        <p:strVal val="true"/>
                                      </p:to>
                                    </p:set>
                                  </p:childTnLst>
                                </p:cTn>
                              </p:par>
                              <p:par>
                                <p:cTn id="150" presetID="3" presetClass="emph" presetSubtype="2" fill="hold" grpId="0" nodeType="withEffect">
                                  <p:stCondLst>
                                    <p:cond delay="0"/>
                                  </p:stCondLst>
                                  <p:childTnLst>
                                    <p:animClr clrSpc="rgb" dir="cw">
                                      <p:cBhvr override="childStyle">
                                        <p:cTn id="151" dur="500" fill="hold"/>
                                        <p:tgtEl>
                                          <p:spTgt spid="37"/>
                                        </p:tgtEl>
                                        <p:attrNameLst>
                                          <p:attrName>style.color</p:attrName>
                                        </p:attrNameLst>
                                      </p:cBhvr>
                                      <p:to>
                                        <a:srgbClr val="FFFFFF"/>
                                      </p:to>
                                    </p:animClr>
                                  </p:childTnLst>
                                </p:cTn>
                              </p:par>
                            </p:childTnLst>
                          </p:cTn>
                        </p:par>
                      </p:childTnLst>
                    </p:cTn>
                  </p:par>
                </p:childTnLst>
              </p:cTn>
              <p:nextCondLst>
                <p:cond evt="onClick" delay="0">
                  <p:tgtEl>
                    <p:spTgt spid="37"/>
                  </p:tgtEl>
                </p:cond>
              </p:nextCondLst>
            </p:seq>
          </p:childTnLst>
        </p:cTn>
      </p:par>
    </p:tnLst>
    <p:bldLst>
      <p:bldP spid="21" grpId="0" animBg="1"/>
      <p:bldP spid="21" grpId="1" animBg="1"/>
      <p:bldP spid="26" grpId="0" animBg="1"/>
      <p:bldP spid="26" grpId="1" animBg="1"/>
      <p:bldP spid="27" grpId="0" animBg="1"/>
      <p:bldP spid="27" grpId="1" animBg="1"/>
      <p:bldP spid="28" grpId="0" animBg="1"/>
      <p:bldP spid="29" grpId="0"/>
      <p:bldP spid="29" grpId="1"/>
      <p:bldP spid="30" grpId="0" animBg="1"/>
      <p:bldP spid="30" grpId="1" animBg="1"/>
      <p:bldP spid="32" grpId="0" animBg="1"/>
      <p:bldP spid="32" grpId="1" animBg="1"/>
      <p:bldP spid="33" grpId="0" animBg="1"/>
      <p:bldP spid="33" grpId="1" animBg="1"/>
      <p:bldP spid="34" grpId="0" animBg="1"/>
      <p:bldP spid="35" grpId="0"/>
      <p:bldP spid="35" grpId="1"/>
      <p:bldP spid="36" grpId="0" animBg="1"/>
      <p:bldP spid="36" grpId="1" animBg="1"/>
      <p:bldP spid="37" grpId="0" animBg="1"/>
      <p:bldP spid="37" grpId="1" animBg="1"/>
      <p:bldP spid="38" grpId="0" animBg="1"/>
      <p:bldP spid="38" grpId="1" animBg="1"/>
      <p:bldP spid="39" grpId="0" animBg="1"/>
      <p:bldP spid="40" grpId="0"/>
      <p:bldP spid="40"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descr="Icon&#10;&#10;Description automatically generated">
            <a:extLst>
              <a:ext uri="{FF2B5EF4-FFF2-40B4-BE49-F238E27FC236}">
                <a16:creationId xmlns:a16="http://schemas.microsoft.com/office/drawing/2014/main" id="{CD473E09-B671-42E0-AC6C-DFB8AC67B64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53535" y="3716881"/>
            <a:ext cx="2520767" cy="2520767"/>
          </a:xfrm>
          <a:prstGeom prst="rect">
            <a:avLst/>
          </a:prstGeom>
        </p:spPr>
      </p:pic>
      <p:pic>
        <p:nvPicPr>
          <p:cNvPr id="6" name="Picture 5" descr="Icon&#10;&#10;Description automatically generated">
            <a:extLst>
              <a:ext uri="{FF2B5EF4-FFF2-40B4-BE49-F238E27FC236}">
                <a16:creationId xmlns:a16="http://schemas.microsoft.com/office/drawing/2014/main" id="{D016319C-F12F-48F5-A0D6-A0D8C6F9531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31495" y="3716881"/>
            <a:ext cx="2520766" cy="2520766"/>
          </a:xfrm>
          <a:prstGeom prst="rect">
            <a:avLst/>
          </a:prstGeom>
        </p:spPr>
      </p:pic>
      <p:pic>
        <p:nvPicPr>
          <p:cNvPr id="3" name="Picture 2" descr="A picture containing icon&#10;&#10;Description automatically generated">
            <a:extLst>
              <a:ext uri="{FF2B5EF4-FFF2-40B4-BE49-F238E27FC236}">
                <a16:creationId xmlns:a16="http://schemas.microsoft.com/office/drawing/2014/main" id="{DBE19D10-433E-426D-823E-908EA7B9036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9454" y="3716881"/>
            <a:ext cx="2520765" cy="2520765"/>
          </a:xfrm>
          <a:prstGeom prst="rect">
            <a:avLst/>
          </a:prstGeom>
        </p:spPr>
      </p:pic>
      <p:graphicFrame>
        <p:nvGraphicFramePr>
          <p:cNvPr id="18" name="Table 2">
            <a:extLst>
              <a:ext uri="{FF2B5EF4-FFF2-40B4-BE49-F238E27FC236}">
                <a16:creationId xmlns:a16="http://schemas.microsoft.com/office/drawing/2014/main" id="{98F98FDE-DEC6-4063-BC5B-365EBC244A50}"/>
              </a:ext>
            </a:extLst>
          </p:cNvPr>
          <p:cNvGraphicFramePr>
            <a:graphicFrameLocks noGrp="1"/>
          </p:cNvGraphicFramePr>
          <p:nvPr/>
        </p:nvGraphicFramePr>
        <p:xfrm>
          <a:off x="9619559" y="2823856"/>
          <a:ext cx="1188720" cy="731520"/>
        </p:xfrm>
        <a:graphic>
          <a:graphicData uri="http://schemas.openxmlformats.org/drawingml/2006/table">
            <a:tbl>
              <a:tblPr firstRow="1" bandRow="1">
                <a:tableStyleId>{5C22544A-7EE6-4342-B048-85BDC9FD1C3A}</a:tableStyleId>
              </a:tblPr>
              <a:tblGrid>
                <a:gridCol w="1188720">
                  <a:extLst>
                    <a:ext uri="{9D8B030D-6E8A-4147-A177-3AD203B41FA5}">
                      <a16:colId xmlns:a16="http://schemas.microsoft.com/office/drawing/2014/main" val="2951217429"/>
                    </a:ext>
                  </a:extLst>
                </a:gridCol>
              </a:tblGrid>
              <a:tr h="731520">
                <a:tc>
                  <a:txBody>
                    <a:bodyPr/>
                    <a:lstStyle/>
                    <a:p>
                      <a:pPr algn="ct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ثَمَنٌ</a:t>
                      </a:r>
                      <a:endParaRPr lang="en-US"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graphicFrame>
        <p:nvGraphicFramePr>
          <p:cNvPr id="19" name="Table 2">
            <a:extLst>
              <a:ext uri="{FF2B5EF4-FFF2-40B4-BE49-F238E27FC236}">
                <a16:creationId xmlns:a16="http://schemas.microsoft.com/office/drawing/2014/main" id="{81A66C46-9352-4D36-8240-65AA3B2F87EA}"/>
              </a:ext>
            </a:extLst>
          </p:cNvPr>
          <p:cNvGraphicFramePr>
            <a:graphicFrameLocks noGrp="1"/>
          </p:cNvGraphicFramePr>
          <p:nvPr/>
        </p:nvGraphicFramePr>
        <p:xfrm>
          <a:off x="1375477" y="2823856"/>
          <a:ext cx="1188720" cy="731520"/>
        </p:xfrm>
        <a:graphic>
          <a:graphicData uri="http://schemas.openxmlformats.org/drawingml/2006/table">
            <a:tbl>
              <a:tblPr firstRow="1" bandRow="1">
                <a:tableStyleId>{5C22544A-7EE6-4342-B048-85BDC9FD1C3A}</a:tableStyleId>
              </a:tblPr>
              <a:tblGrid>
                <a:gridCol w="1188720">
                  <a:extLst>
                    <a:ext uri="{9D8B030D-6E8A-4147-A177-3AD203B41FA5}">
                      <a16:colId xmlns:a16="http://schemas.microsoft.com/office/drawing/2014/main" val="2951217429"/>
                    </a:ext>
                  </a:extLst>
                </a:gridCol>
              </a:tblGrid>
              <a:tr h="731520">
                <a:tc>
                  <a:txBody>
                    <a:bodyPr/>
                    <a:lstStyle/>
                    <a:p>
                      <a:pPr algn="ct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شَلّالٌ</a:t>
                      </a:r>
                      <a:endParaRPr lang="en-US"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graphicFrame>
        <p:nvGraphicFramePr>
          <p:cNvPr id="25" name="Table 2">
            <a:extLst>
              <a:ext uri="{FF2B5EF4-FFF2-40B4-BE49-F238E27FC236}">
                <a16:creationId xmlns:a16="http://schemas.microsoft.com/office/drawing/2014/main" id="{A760D773-A9FD-4918-8B6B-A3CFED71B518}"/>
              </a:ext>
            </a:extLst>
          </p:cNvPr>
          <p:cNvGraphicFramePr>
            <a:graphicFrameLocks noGrp="1"/>
          </p:cNvGraphicFramePr>
          <p:nvPr/>
        </p:nvGraphicFramePr>
        <p:xfrm>
          <a:off x="5497518" y="2823856"/>
          <a:ext cx="1188720" cy="731520"/>
        </p:xfrm>
        <a:graphic>
          <a:graphicData uri="http://schemas.openxmlformats.org/drawingml/2006/table">
            <a:tbl>
              <a:tblPr firstRow="1" bandRow="1">
                <a:tableStyleId>{5C22544A-7EE6-4342-B048-85BDC9FD1C3A}</a:tableStyleId>
              </a:tblPr>
              <a:tblGrid>
                <a:gridCol w="1188720">
                  <a:extLst>
                    <a:ext uri="{9D8B030D-6E8A-4147-A177-3AD203B41FA5}">
                      <a16:colId xmlns:a16="http://schemas.microsoft.com/office/drawing/2014/main" val="2951217429"/>
                    </a:ext>
                  </a:extLst>
                </a:gridCol>
              </a:tblGrid>
              <a:tr h="731520">
                <a:tc>
                  <a:txBody>
                    <a:bodyPr/>
                    <a:lstStyle/>
                    <a:p>
                      <a:pPr algn="ct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سَيّارَةٌ</a:t>
                      </a:r>
                      <a:endParaRPr lang="en-US"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sp>
        <p:nvSpPr>
          <p:cNvPr id="14" name="Content Placeholder 1">
            <a:extLst>
              <a:ext uri="{FF2B5EF4-FFF2-40B4-BE49-F238E27FC236}">
                <a16:creationId xmlns:a16="http://schemas.microsoft.com/office/drawing/2014/main" id="{9F1F3785-8DFC-4250-B5B7-69D5FF65BBCD}"/>
              </a:ext>
            </a:extLst>
          </p:cNvPr>
          <p:cNvSpPr txBox="1">
            <a:spLocks/>
          </p:cNvSpPr>
          <p:nvPr/>
        </p:nvSpPr>
        <p:spPr>
          <a:xfrm>
            <a:off x="0" y="711242"/>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ar-LB" dirty="0">
                <a:latin typeface="Adobe Arabic" panose="02040503050201020203" pitchFamily="18" charset="-78"/>
                <a:cs typeface="Adobe Arabic" panose="02040503050201020203" pitchFamily="18" charset="-78"/>
              </a:rPr>
              <a:t>تَعَلَّمْنا الْيَوْمَ- تَمْييزَ الْحُروفِ </a:t>
            </a:r>
            <a:r>
              <a:rPr lang="ar-LB" sz="4000" dirty="0">
                <a:latin typeface="Adobe Arabic" panose="02040503050201020203" pitchFamily="18" charset="-78"/>
                <a:cs typeface="Adobe Arabic" panose="02040503050201020203" pitchFamily="18" charset="-78"/>
              </a:rPr>
              <a:t>«ث» «س» وَ</a:t>
            </a:r>
            <a:r>
              <a:rPr lang="ar-LB" dirty="0">
                <a:latin typeface="Adobe Arabic" panose="02040503050201020203" pitchFamily="18" charset="-78"/>
                <a:cs typeface="Adobe Arabic" panose="02040503050201020203" pitchFamily="18" charset="-78"/>
              </a:rPr>
              <a:t>«ش» لَفْظًا وَشَكْلاً  في الْكَلِماتِ. </a:t>
            </a:r>
          </a:p>
        </p:txBody>
      </p:sp>
      <p:sp>
        <p:nvSpPr>
          <p:cNvPr id="12" name="Rounded Rectangle 4">
            <a:extLst>
              <a:ext uri="{FF2B5EF4-FFF2-40B4-BE49-F238E27FC236}">
                <a16:creationId xmlns:a16="http://schemas.microsoft.com/office/drawing/2014/main" id="{F3E108DA-98DD-4290-BA8F-1B4EAEF0A8FE}"/>
              </a:ext>
            </a:extLst>
          </p:cNvPr>
          <p:cNvSpPr txBox="1"/>
          <p:nvPr/>
        </p:nvSpPr>
        <p:spPr>
          <a:xfrm>
            <a:off x="9528119" y="1567691"/>
            <a:ext cx="1371600" cy="914400"/>
          </a:xfrm>
          <a:custGeom>
            <a:avLst/>
            <a:gdLst>
              <a:gd name="connsiteX0" fmla="*/ 0 w 1371600"/>
              <a:gd name="connsiteY0" fmla="*/ 0 h 914400"/>
              <a:gd name="connsiteX1" fmla="*/ 658368 w 1371600"/>
              <a:gd name="connsiteY1" fmla="*/ 0 h 914400"/>
              <a:gd name="connsiteX2" fmla="*/ 1371600 w 1371600"/>
              <a:gd name="connsiteY2" fmla="*/ 0 h 914400"/>
              <a:gd name="connsiteX3" fmla="*/ 1371600 w 1371600"/>
              <a:gd name="connsiteY3" fmla="*/ 457200 h 914400"/>
              <a:gd name="connsiteX4" fmla="*/ 1371600 w 1371600"/>
              <a:gd name="connsiteY4" fmla="*/ 914400 h 914400"/>
              <a:gd name="connsiteX5" fmla="*/ 672084 w 1371600"/>
              <a:gd name="connsiteY5" fmla="*/ 914400 h 914400"/>
              <a:gd name="connsiteX6" fmla="*/ 0 w 1371600"/>
              <a:gd name="connsiteY6" fmla="*/ 914400 h 914400"/>
              <a:gd name="connsiteX7" fmla="*/ 0 w 1371600"/>
              <a:gd name="connsiteY7" fmla="*/ 448056 h 914400"/>
              <a:gd name="connsiteX8" fmla="*/ 0 w 1371600"/>
              <a:gd name="connsiteY8"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1600" h="914400" fill="none" extrusionOk="0">
                <a:moveTo>
                  <a:pt x="0" y="0"/>
                </a:moveTo>
                <a:cubicBezTo>
                  <a:pt x="202070" y="-7880"/>
                  <a:pt x="384348" y="24199"/>
                  <a:pt x="658368" y="0"/>
                </a:cubicBezTo>
                <a:cubicBezTo>
                  <a:pt x="932388" y="-24199"/>
                  <a:pt x="1084460" y="11325"/>
                  <a:pt x="1371600" y="0"/>
                </a:cubicBezTo>
                <a:cubicBezTo>
                  <a:pt x="1349521" y="162549"/>
                  <a:pt x="1351105" y="354952"/>
                  <a:pt x="1371600" y="457200"/>
                </a:cubicBezTo>
                <a:cubicBezTo>
                  <a:pt x="1392095" y="559448"/>
                  <a:pt x="1389585" y="719093"/>
                  <a:pt x="1371600" y="914400"/>
                </a:cubicBezTo>
                <a:cubicBezTo>
                  <a:pt x="1043020" y="926464"/>
                  <a:pt x="898932" y="933790"/>
                  <a:pt x="672084" y="914400"/>
                </a:cubicBezTo>
                <a:cubicBezTo>
                  <a:pt x="445236" y="895010"/>
                  <a:pt x="268852" y="914558"/>
                  <a:pt x="0" y="914400"/>
                </a:cubicBezTo>
                <a:cubicBezTo>
                  <a:pt x="-1494" y="777648"/>
                  <a:pt x="-224" y="635533"/>
                  <a:pt x="0" y="448056"/>
                </a:cubicBezTo>
                <a:cubicBezTo>
                  <a:pt x="224" y="260579"/>
                  <a:pt x="-19833" y="105206"/>
                  <a:pt x="0" y="0"/>
                </a:cubicBezTo>
                <a:close/>
              </a:path>
              <a:path w="1371600" h="914400" stroke="0" extrusionOk="0">
                <a:moveTo>
                  <a:pt x="0" y="0"/>
                </a:moveTo>
                <a:cubicBezTo>
                  <a:pt x="319302" y="16140"/>
                  <a:pt x="512333" y="14564"/>
                  <a:pt x="658368" y="0"/>
                </a:cubicBezTo>
                <a:cubicBezTo>
                  <a:pt x="804403" y="-14564"/>
                  <a:pt x="1111925" y="29204"/>
                  <a:pt x="1371600" y="0"/>
                </a:cubicBezTo>
                <a:cubicBezTo>
                  <a:pt x="1356804" y="179117"/>
                  <a:pt x="1382932" y="218767"/>
                  <a:pt x="1371600" y="429768"/>
                </a:cubicBezTo>
                <a:cubicBezTo>
                  <a:pt x="1360268" y="640769"/>
                  <a:pt x="1382321" y="723654"/>
                  <a:pt x="1371600" y="914400"/>
                </a:cubicBezTo>
                <a:cubicBezTo>
                  <a:pt x="1157919" y="882117"/>
                  <a:pt x="872950" y="888345"/>
                  <a:pt x="672084" y="914400"/>
                </a:cubicBezTo>
                <a:cubicBezTo>
                  <a:pt x="471218" y="940455"/>
                  <a:pt x="255130" y="936587"/>
                  <a:pt x="0" y="914400"/>
                </a:cubicBezTo>
                <a:cubicBezTo>
                  <a:pt x="6031" y="780634"/>
                  <a:pt x="8331" y="642278"/>
                  <a:pt x="0" y="484632"/>
                </a:cubicBezTo>
                <a:cubicBezTo>
                  <a:pt x="-8331" y="326986"/>
                  <a:pt x="-3237" y="210383"/>
                  <a:pt x="0" y="0"/>
                </a:cubicBezTo>
                <a:close/>
              </a:path>
            </a:pathLst>
          </a:custGeom>
          <a:solidFill>
            <a:srgbClr val="4472C4">
              <a:lumMod val="20000"/>
              <a:lumOff val="80000"/>
            </a:srgbClr>
          </a:solidFill>
          <a:ln>
            <a:solidFill>
              <a:sysClr val="windowText" lastClr="000000"/>
            </a:solidFill>
            <a:extLst>
              <a:ext uri="{C807C97D-BFC1-408E-A445-0C87EB9F89A2}">
                <ask:lineSketchStyleProps xmlns:ask="http://schemas.microsoft.com/office/drawing/2018/sketchyshapes" sd="4112632700">
                  <a:prstGeom prst="rect">
                    <a:avLst/>
                  </a:prstGeom>
                  <ask:type>
                    <ask:lineSketchFreehand/>
                  </ask:type>
                </ask:lineSketchStyleProps>
              </a:ext>
            </a:extLst>
          </a:ln>
          <a:effectLst>
            <a:outerShdw blurRad="50800" dist="38100" dir="5400000" algn="t" rotWithShape="0">
              <a:prstClr val="black">
                <a:alpha val="40000"/>
              </a:prstClr>
            </a:outerShdw>
          </a:effectLst>
        </p:spPr>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sz="6000" dirty="0">
                <a:solidFill>
                  <a:prstClr val="black">
                    <a:lumMod val="65000"/>
                    <a:lumOff val="35000"/>
                  </a:prstClr>
                </a:solidFill>
                <a:latin typeface="Adobe Arabic"/>
                <a:cs typeface="Adobe Arabic"/>
              </a:rPr>
              <a:t>ث</a:t>
            </a:r>
            <a:endParaRPr kumimoji="0" lang="en-US" sz="60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15" name="Rounded Rectangle 4">
            <a:extLst>
              <a:ext uri="{FF2B5EF4-FFF2-40B4-BE49-F238E27FC236}">
                <a16:creationId xmlns:a16="http://schemas.microsoft.com/office/drawing/2014/main" id="{F3E108DA-98DD-4290-BA8F-1B4EAEF0A8FE}"/>
              </a:ext>
            </a:extLst>
          </p:cNvPr>
          <p:cNvSpPr txBox="1"/>
          <p:nvPr/>
        </p:nvSpPr>
        <p:spPr>
          <a:xfrm>
            <a:off x="5406078" y="1567691"/>
            <a:ext cx="1371600" cy="914400"/>
          </a:xfrm>
          <a:custGeom>
            <a:avLst/>
            <a:gdLst>
              <a:gd name="connsiteX0" fmla="*/ 0 w 1371600"/>
              <a:gd name="connsiteY0" fmla="*/ 0 h 914400"/>
              <a:gd name="connsiteX1" fmla="*/ 658368 w 1371600"/>
              <a:gd name="connsiteY1" fmla="*/ 0 h 914400"/>
              <a:gd name="connsiteX2" fmla="*/ 1371600 w 1371600"/>
              <a:gd name="connsiteY2" fmla="*/ 0 h 914400"/>
              <a:gd name="connsiteX3" fmla="*/ 1371600 w 1371600"/>
              <a:gd name="connsiteY3" fmla="*/ 457200 h 914400"/>
              <a:gd name="connsiteX4" fmla="*/ 1371600 w 1371600"/>
              <a:gd name="connsiteY4" fmla="*/ 914400 h 914400"/>
              <a:gd name="connsiteX5" fmla="*/ 672084 w 1371600"/>
              <a:gd name="connsiteY5" fmla="*/ 914400 h 914400"/>
              <a:gd name="connsiteX6" fmla="*/ 0 w 1371600"/>
              <a:gd name="connsiteY6" fmla="*/ 914400 h 914400"/>
              <a:gd name="connsiteX7" fmla="*/ 0 w 1371600"/>
              <a:gd name="connsiteY7" fmla="*/ 448056 h 914400"/>
              <a:gd name="connsiteX8" fmla="*/ 0 w 1371600"/>
              <a:gd name="connsiteY8"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1600" h="914400" fill="none" extrusionOk="0">
                <a:moveTo>
                  <a:pt x="0" y="0"/>
                </a:moveTo>
                <a:cubicBezTo>
                  <a:pt x="202070" y="-7880"/>
                  <a:pt x="384348" y="24199"/>
                  <a:pt x="658368" y="0"/>
                </a:cubicBezTo>
                <a:cubicBezTo>
                  <a:pt x="932388" y="-24199"/>
                  <a:pt x="1084460" y="11325"/>
                  <a:pt x="1371600" y="0"/>
                </a:cubicBezTo>
                <a:cubicBezTo>
                  <a:pt x="1349521" y="162549"/>
                  <a:pt x="1351105" y="354952"/>
                  <a:pt x="1371600" y="457200"/>
                </a:cubicBezTo>
                <a:cubicBezTo>
                  <a:pt x="1392095" y="559448"/>
                  <a:pt x="1389585" y="719093"/>
                  <a:pt x="1371600" y="914400"/>
                </a:cubicBezTo>
                <a:cubicBezTo>
                  <a:pt x="1043020" y="926464"/>
                  <a:pt x="898932" y="933790"/>
                  <a:pt x="672084" y="914400"/>
                </a:cubicBezTo>
                <a:cubicBezTo>
                  <a:pt x="445236" y="895010"/>
                  <a:pt x="268852" y="914558"/>
                  <a:pt x="0" y="914400"/>
                </a:cubicBezTo>
                <a:cubicBezTo>
                  <a:pt x="-1494" y="777648"/>
                  <a:pt x="-224" y="635533"/>
                  <a:pt x="0" y="448056"/>
                </a:cubicBezTo>
                <a:cubicBezTo>
                  <a:pt x="224" y="260579"/>
                  <a:pt x="-19833" y="105206"/>
                  <a:pt x="0" y="0"/>
                </a:cubicBezTo>
                <a:close/>
              </a:path>
              <a:path w="1371600" h="914400" stroke="0" extrusionOk="0">
                <a:moveTo>
                  <a:pt x="0" y="0"/>
                </a:moveTo>
                <a:cubicBezTo>
                  <a:pt x="319302" y="16140"/>
                  <a:pt x="512333" y="14564"/>
                  <a:pt x="658368" y="0"/>
                </a:cubicBezTo>
                <a:cubicBezTo>
                  <a:pt x="804403" y="-14564"/>
                  <a:pt x="1111925" y="29204"/>
                  <a:pt x="1371600" y="0"/>
                </a:cubicBezTo>
                <a:cubicBezTo>
                  <a:pt x="1356804" y="179117"/>
                  <a:pt x="1382932" y="218767"/>
                  <a:pt x="1371600" y="429768"/>
                </a:cubicBezTo>
                <a:cubicBezTo>
                  <a:pt x="1360268" y="640769"/>
                  <a:pt x="1382321" y="723654"/>
                  <a:pt x="1371600" y="914400"/>
                </a:cubicBezTo>
                <a:cubicBezTo>
                  <a:pt x="1157919" y="882117"/>
                  <a:pt x="872950" y="888345"/>
                  <a:pt x="672084" y="914400"/>
                </a:cubicBezTo>
                <a:cubicBezTo>
                  <a:pt x="471218" y="940455"/>
                  <a:pt x="255130" y="936587"/>
                  <a:pt x="0" y="914400"/>
                </a:cubicBezTo>
                <a:cubicBezTo>
                  <a:pt x="6031" y="780634"/>
                  <a:pt x="8331" y="642278"/>
                  <a:pt x="0" y="484632"/>
                </a:cubicBezTo>
                <a:cubicBezTo>
                  <a:pt x="-8331" y="326986"/>
                  <a:pt x="-3237" y="210383"/>
                  <a:pt x="0" y="0"/>
                </a:cubicBezTo>
                <a:close/>
              </a:path>
            </a:pathLst>
          </a:custGeom>
          <a:solidFill>
            <a:srgbClr val="4472C4">
              <a:lumMod val="20000"/>
              <a:lumOff val="80000"/>
            </a:srgbClr>
          </a:solidFill>
          <a:ln>
            <a:solidFill>
              <a:sysClr val="windowText" lastClr="000000"/>
            </a:solidFill>
            <a:extLst>
              <a:ext uri="{C807C97D-BFC1-408E-A445-0C87EB9F89A2}">
                <ask:lineSketchStyleProps xmlns:ask="http://schemas.microsoft.com/office/drawing/2018/sketchyshapes" sd="4112632700">
                  <a:prstGeom prst="rect">
                    <a:avLst/>
                  </a:prstGeom>
                  <ask:type>
                    <ask:lineSketchFreehand/>
                  </ask:type>
                </ask:lineSketchStyleProps>
              </a:ext>
            </a:extLst>
          </a:ln>
          <a:effectLst>
            <a:outerShdw blurRad="50800" dist="38100" dir="5400000" algn="t" rotWithShape="0">
              <a:prstClr val="black">
                <a:alpha val="40000"/>
              </a:prstClr>
            </a:outerShdw>
          </a:effectLst>
        </p:spPr>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sz="6000" dirty="0">
                <a:solidFill>
                  <a:prstClr val="black">
                    <a:lumMod val="65000"/>
                    <a:lumOff val="35000"/>
                  </a:prstClr>
                </a:solidFill>
                <a:latin typeface="Adobe Arabic"/>
                <a:cs typeface="Adobe Arabic"/>
              </a:rPr>
              <a:t>س</a:t>
            </a:r>
            <a:endParaRPr kumimoji="0" lang="en-US" sz="60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16" name="Rounded Rectangle 4">
            <a:extLst>
              <a:ext uri="{FF2B5EF4-FFF2-40B4-BE49-F238E27FC236}">
                <a16:creationId xmlns:a16="http://schemas.microsoft.com/office/drawing/2014/main" id="{F3E108DA-98DD-4290-BA8F-1B4EAEF0A8FE}"/>
              </a:ext>
            </a:extLst>
          </p:cNvPr>
          <p:cNvSpPr txBox="1"/>
          <p:nvPr/>
        </p:nvSpPr>
        <p:spPr>
          <a:xfrm>
            <a:off x="1284037" y="1567691"/>
            <a:ext cx="1371600" cy="914400"/>
          </a:xfrm>
          <a:custGeom>
            <a:avLst/>
            <a:gdLst>
              <a:gd name="connsiteX0" fmla="*/ 0 w 1371600"/>
              <a:gd name="connsiteY0" fmla="*/ 0 h 914400"/>
              <a:gd name="connsiteX1" fmla="*/ 658368 w 1371600"/>
              <a:gd name="connsiteY1" fmla="*/ 0 h 914400"/>
              <a:gd name="connsiteX2" fmla="*/ 1371600 w 1371600"/>
              <a:gd name="connsiteY2" fmla="*/ 0 h 914400"/>
              <a:gd name="connsiteX3" fmla="*/ 1371600 w 1371600"/>
              <a:gd name="connsiteY3" fmla="*/ 457200 h 914400"/>
              <a:gd name="connsiteX4" fmla="*/ 1371600 w 1371600"/>
              <a:gd name="connsiteY4" fmla="*/ 914400 h 914400"/>
              <a:gd name="connsiteX5" fmla="*/ 672084 w 1371600"/>
              <a:gd name="connsiteY5" fmla="*/ 914400 h 914400"/>
              <a:gd name="connsiteX6" fmla="*/ 0 w 1371600"/>
              <a:gd name="connsiteY6" fmla="*/ 914400 h 914400"/>
              <a:gd name="connsiteX7" fmla="*/ 0 w 1371600"/>
              <a:gd name="connsiteY7" fmla="*/ 448056 h 914400"/>
              <a:gd name="connsiteX8" fmla="*/ 0 w 1371600"/>
              <a:gd name="connsiteY8"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1600" h="914400" fill="none" extrusionOk="0">
                <a:moveTo>
                  <a:pt x="0" y="0"/>
                </a:moveTo>
                <a:cubicBezTo>
                  <a:pt x="202070" y="-7880"/>
                  <a:pt x="384348" y="24199"/>
                  <a:pt x="658368" y="0"/>
                </a:cubicBezTo>
                <a:cubicBezTo>
                  <a:pt x="932388" y="-24199"/>
                  <a:pt x="1084460" y="11325"/>
                  <a:pt x="1371600" y="0"/>
                </a:cubicBezTo>
                <a:cubicBezTo>
                  <a:pt x="1349521" y="162549"/>
                  <a:pt x="1351105" y="354952"/>
                  <a:pt x="1371600" y="457200"/>
                </a:cubicBezTo>
                <a:cubicBezTo>
                  <a:pt x="1392095" y="559448"/>
                  <a:pt x="1389585" y="719093"/>
                  <a:pt x="1371600" y="914400"/>
                </a:cubicBezTo>
                <a:cubicBezTo>
                  <a:pt x="1043020" y="926464"/>
                  <a:pt x="898932" y="933790"/>
                  <a:pt x="672084" y="914400"/>
                </a:cubicBezTo>
                <a:cubicBezTo>
                  <a:pt x="445236" y="895010"/>
                  <a:pt x="268852" y="914558"/>
                  <a:pt x="0" y="914400"/>
                </a:cubicBezTo>
                <a:cubicBezTo>
                  <a:pt x="-1494" y="777648"/>
                  <a:pt x="-224" y="635533"/>
                  <a:pt x="0" y="448056"/>
                </a:cubicBezTo>
                <a:cubicBezTo>
                  <a:pt x="224" y="260579"/>
                  <a:pt x="-19833" y="105206"/>
                  <a:pt x="0" y="0"/>
                </a:cubicBezTo>
                <a:close/>
              </a:path>
              <a:path w="1371600" h="914400" stroke="0" extrusionOk="0">
                <a:moveTo>
                  <a:pt x="0" y="0"/>
                </a:moveTo>
                <a:cubicBezTo>
                  <a:pt x="319302" y="16140"/>
                  <a:pt x="512333" y="14564"/>
                  <a:pt x="658368" y="0"/>
                </a:cubicBezTo>
                <a:cubicBezTo>
                  <a:pt x="804403" y="-14564"/>
                  <a:pt x="1111925" y="29204"/>
                  <a:pt x="1371600" y="0"/>
                </a:cubicBezTo>
                <a:cubicBezTo>
                  <a:pt x="1356804" y="179117"/>
                  <a:pt x="1382932" y="218767"/>
                  <a:pt x="1371600" y="429768"/>
                </a:cubicBezTo>
                <a:cubicBezTo>
                  <a:pt x="1360268" y="640769"/>
                  <a:pt x="1382321" y="723654"/>
                  <a:pt x="1371600" y="914400"/>
                </a:cubicBezTo>
                <a:cubicBezTo>
                  <a:pt x="1157919" y="882117"/>
                  <a:pt x="872950" y="888345"/>
                  <a:pt x="672084" y="914400"/>
                </a:cubicBezTo>
                <a:cubicBezTo>
                  <a:pt x="471218" y="940455"/>
                  <a:pt x="255130" y="936587"/>
                  <a:pt x="0" y="914400"/>
                </a:cubicBezTo>
                <a:cubicBezTo>
                  <a:pt x="6031" y="780634"/>
                  <a:pt x="8331" y="642278"/>
                  <a:pt x="0" y="484632"/>
                </a:cubicBezTo>
                <a:cubicBezTo>
                  <a:pt x="-8331" y="326986"/>
                  <a:pt x="-3237" y="210383"/>
                  <a:pt x="0" y="0"/>
                </a:cubicBezTo>
                <a:close/>
              </a:path>
            </a:pathLst>
          </a:custGeom>
          <a:solidFill>
            <a:srgbClr val="4472C4">
              <a:lumMod val="20000"/>
              <a:lumOff val="80000"/>
            </a:srgbClr>
          </a:solidFill>
          <a:ln>
            <a:solidFill>
              <a:sysClr val="windowText" lastClr="000000"/>
            </a:solidFill>
            <a:extLst>
              <a:ext uri="{C807C97D-BFC1-408E-A445-0C87EB9F89A2}">
                <ask:lineSketchStyleProps xmlns:ask="http://schemas.microsoft.com/office/drawing/2018/sketchyshapes" sd="4112632700">
                  <a:prstGeom prst="rect">
                    <a:avLst/>
                  </a:prstGeom>
                  <ask:type>
                    <ask:lineSketchFreehand/>
                  </ask:type>
                </ask:lineSketchStyleProps>
              </a:ext>
            </a:extLst>
          </a:ln>
          <a:effectLst>
            <a:outerShdw blurRad="50800" dist="38100" dir="5400000" algn="t" rotWithShape="0">
              <a:prstClr val="black">
                <a:alpha val="40000"/>
              </a:prstClr>
            </a:outerShdw>
          </a:effectLst>
        </p:spPr>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sz="6000" dirty="0">
                <a:solidFill>
                  <a:prstClr val="black">
                    <a:lumMod val="65000"/>
                    <a:lumOff val="35000"/>
                  </a:prstClr>
                </a:solidFill>
                <a:latin typeface="Adobe Arabic"/>
                <a:cs typeface="Adobe Arabic"/>
              </a:rPr>
              <a:t>ش</a:t>
            </a:r>
            <a:endParaRPr kumimoji="0" lang="en-US" sz="60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Tree>
    <p:custDataLst>
      <p:tags r:id="rId1"/>
    </p:custDataLst>
    <p:extLst>
      <p:ext uri="{BB962C8B-B14F-4D97-AF65-F5344CB8AC3E}">
        <p14:creationId xmlns:p14="http://schemas.microsoft.com/office/powerpoint/2010/main" val="39583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par>
                                <p:cTn id="30" presetID="10" presetClass="entr" presetSubtype="0"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descr="A picture containing text, clock, vector graphics&#10;&#10;Description automatically generated">
            <a:extLst>
              <a:ext uri="{FF2B5EF4-FFF2-40B4-BE49-F238E27FC236}">
                <a16:creationId xmlns:a16="http://schemas.microsoft.com/office/drawing/2014/main" id="{C4AFE9B6-8D67-4F01-92A0-B45F831C779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92035" y="3716881"/>
            <a:ext cx="2520768" cy="2520768"/>
          </a:xfrm>
          <a:prstGeom prst="rect">
            <a:avLst/>
          </a:prstGeom>
        </p:spPr>
      </p:pic>
      <p:pic>
        <p:nvPicPr>
          <p:cNvPr id="14" name="Picture 13" descr="Icon&#10;&#10;Description automatically generated">
            <a:extLst>
              <a:ext uri="{FF2B5EF4-FFF2-40B4-BE49-F238E27FC236}">
                <a16:creationId xmlns:a16="http://schemas.microsoft.com/office/drawing/2014/main" id="{64AA2E88-3D81-4001-8957-C3501E02097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31493" y="3716881"/>
            <a:ext cx="2520768" cy="2520768"/>
          </a:xfrm>
          <a:prstGeom prst="rect">
            <a:avLst/>
          </a:prstGeom>
        </p:spPr>
      </p:pic>
      <p:pic>
        <p:nvPicPr>
          <p:cNvPr id="10" name="Picture 9">
            <a:extLst>
              <a:ext uri="{FF2B5EF4-FFF2-40B4-BE49-F238E27FC236}">
                <a16:creationId xmlns:a16="http://schemas.microsoft.com/office/drawing/2014/main" id="{DE3FC5B8-003B-414F-9798-F98FF8E8756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22890" y="3716881"/>
            <a:ext cx="2520767" cy="2520767"/>
          </a:xfrm>
          <a:prstGeom prst="rect">
            <a:avLst/>
          </a:prstGeom>
        </p:spPr>
      </p:pic>
      <p:graphicFrame>
        <p:nvGraphicFramePr>
          <p:cNvPr id="21" name="Table 2">
            <a:extLst>
              <a:ext uri="{FF2B5EF4-FFF2-40B4-BE49-F238E27FC236}">
                <a16:creationId xmlns:a16="http://schemas.microsoft.com/office/drawing/2014/main" id="{98F98FDE-DEC6-4063-BC5B-365EBC244A50}"/>
              </a:ext>
            </a:extLst>
          </p:cNvPr>
          <p:cNvGraphicFramePr>
            <a:graphicFrameLocks noGrp="1"/>
          </p:cNvGraphicFramePr>
          <p:nvPr/>
        </p:nvGraphicFramePr>
        <p:xfrm>
          <a:off x="9619559" y="2823856"/>
          <a:ext cx="1188720" cy="731520"/>
        </p:xfrm>
        <a:graphic>
          <a:graphicData uri="http://schemas.openxmlformats.org/drawingml/2006/table">
            <a:tbl>
              <a:tblPr firstRow="1" bandRow="1">
                <a:tableStyleId>{5C22544A-7EE6-4342-B048-85BDC9FD1C3A}</a:tableStyleId>
              </a:tblPr>
              <a:tblGrid>
                <a:gridCol w="1188720">
                  <a:extLst>
                    <a:ext uri="{9D8B030D-6E8A-4147-A177-3AD203B41FA5}">
                      <a16:colId xmlns:a16="http://schemas.microsoft.com/office/drawing/2014/main" val="2951217429"/>
                    </a:ext>
                  </a:extLst>
                </a:gridCol>
              </a:tblGrid>
              <a:tr h="731520">
                <a:tc>
                  <a:txBody>
                    <a:bodyPr/>
                    <a:lstStyle/>
                    <a:p>
                      <a:pPr algn="ct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تَبَعْثَرَ</a:t>
                      </a:r>
                      <a:endParaRPr lang="en-US"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graphicFrame>
        <p:nvGraphicFramePr>
          <p:cNvPr id="22" name="Table 2">
            <a:extLst>
              <a:ext uri="{FF2B5EF4-FFF2-40B4-BE49-F238E27FC236}">
                <a16:creationId xmlns:a16="http://schemas.microsoft.com/office/drawing/2014/main" id="{81A66C46-9352-4D36-8240-65AA3B2F87EA}"/>
              </a:ext>
            </a:extLst>
          </p:cNvPr>
          <p:cNvGraphicFramePr>
            <a:graphicFrameLocks noGrp="1"/>
          </p:cNvGraphicFramePr>
          <p:nvPr/>
        </p:nvGraphicFramePr>
        <p:xfrm>
          <a:off x="1375477" y="2823856"/>
          <a:ext cx="1188720" cy="731520"/>
        </p:xfrm>
        <a:graphic>
          <a:graphicData uri="http://schemas.openxmlformats.org/drawingml/2006/table">
            <a:tbl>
              <a:tblPr firstRow="1" bandRow="1">
                <a:tableStyleId>{5C22544A-7EE6-4342-B048-85BDC9FD1C3A}</a:tableStyleId>
              </a:tblPr>
              <a:tblGrid>
                <a:gridCol w="1188720">
                  <a:extLst>
                    <a:ext uri="{9D8B030D-6E8A-4147-A177-3AD203B41FA5}">
                      <a16:colId xmlns:a16="http://schemas.microsoft.com/office/drawing/2014/main" val="2951217429"/>
                    </a:ext>
                  </a:extLst>
                </a:gridCol>
              </a:tblGrid>
              <a:tr h="731520">
                <a:tc>
                  <a:txBody>
                    <a:bodyPr/>
                    <a:lstStyle/>
                    <a:p>
                      <a:pPr algn="ct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الْخَشَبِيَّةُ</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graphicFrame>
        <p:nvGraphicFramePr>
          <p:cNvPr id="24" name="Table 2">
            <a:extLst>
              <a:ext uri="{FF2B5EF4-FFF2-40B4-BE49-F238E27FC236}">
                <a16:creationId xmlns:a16="http://schemas.microsoft.com/office/drawing/2014/main" id="{A760D773-A9FD-4918-8B6B-A3CFED71B518}"/>
              </a:ext>
            </a:extLst>
          </p:cNvPr>
          <p:cNvGraphicFramePr>
            <a:graphicFrameLocks noGrp="1"/>
          </p:cNvGraphicFramePr>
          <p:nvPr/>
        </p:nvGraphicFramePr>
        <p:xfrm>
          <a:off x="5497518" y="2823856"/>
          <a:ext cx="1188720" cy="731520"/>
        </p:xfrm>
        <a:graphic>
          <a:graphicData uri="http://schemas.openxmlformats.org/drawingml/2006/table">
            <a:tbl>
              <a:tblPr firstRow="1" bandRow="1">
                <a:tableStyleId>{5C22544A-7EE6-4342-B048-85BDC9FD1C3A}</a:tableStyleId>
              </a:tblPr>
              <a:tblGrid>
                <a:gridCol w="1188720">
                  <a:extLst>
                    <a:ext uri="{9D8B030D-6E8A-4147-A177-3AD203B41FA5}">
                      <a16:colId xmlns:a16="http://schemas.microsoft.com/office/drawing/2014/main" val="2951217429"/>
                    </a:ext>
                  </a:extLst>
                </a:gridCol>
              </a:tblGrid>
              <a:tr h="731520">
                <a:tc>
                  <a:txBody>
                    <a:bodyPr/>
                    <a:lstStyle/>
                    <a:p>
                      <a:pPr algn="ct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يَسْتَمْتِعُ</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sp>
        <p:nvSpPr>
          <p:cNvPr id="26" name="Rounded Rectangle 4">
            <a:extLst>
              <a:ext uri="{FF2B5EF4-FFF2-40B4-BE49-F238E27FC236}">
                <a16:creationId xmlns:a16="http://schemas.microsoft.com/office/drawing/2014/main" id="{F3E108DA-98DD-4290-BA8F-1B4EAEF0A8FE}"/>
              </a:ext>
            </a:extLst>
          </p:cNvPr>
          <p:cNvSpPr txBox="1"/>
          <p:nvPr/>
        </p:nvSpPr>
        <p:spPr>
          <a:xfrm>
            <a:off x="9528119" y="1567691"/>
            <a:ext cx="1371600" cy="914400"/>
          </a:xfrm>
          <a:custGeom>
            <a:avLst/>
            <a:gdLst>
              <a:gd name="connsiteX0" fmla="*/ 0 w 1371600"/>
              <a:gd name="connsiteY0" fmla="*/ 0 h 914400"/>
              <a:gd name="connsiteX1" fmla="*/ 658368 w 1371600"/>
              <a:gd name="connsiteY1" fmla="*/ 0 h 914400"/>
              <a:gd name="connsiteX2" fmla="*/ 1371600 w 1371600"/>
              <a:gd name="connsiteY2" fmla="*/ 0 h 914400"/>
              <a:gd name="connsiteX3" fmla="*/ 1371600 w 1371600"/>
              <a:gd name="connsiteY3" fmla="*/ 457200 h 914400"/>
              <a:gd name="connsiteX4" fmla="*/ 1371600 w 1371600"/>
              <a:gd name="connsiteY4" fmla="*/ 914400 h 914400"/>
              <a:gd name="connsiteX5" fmla="*/ 672084 w 1371600"/>
              <a:gd name="connsiteY5" fmla="*/ 914400 h 914400"/>
              <a:gd name="connsiteX6" fmla="*/ 0 w 1371600"/>
              <a:gd name="connsiteY6" fmla="*/ 914400 h 914400"/>
              <a:gd name="connsiteX7" fmla="*/ 0 w 1371600"/>
              <a:gd name="connsiteY7" fmla="*/ 448056 h 914400"/>
              <a:gd name="connsiteX8" fmla="*/ 0 w 1371600"/>
              <a:gd name="connsiteY8"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1600" h="914400" fill="none" extrusionOk="0">
                <a:moveTo>
                  <a:pt x="0" y="0"/>
                </a:moveTo>
                <a:cubicBezTo>
                  <a:pt x="202070" y="-7880"/>
                  <a:pt x="384348" y="24199"/>
                  <a:pt x="658368" y="0"/>
                </a:cubicBezTo>
                <a:cubicBezTo>
                  <a:pt x="932388" y="-24199"/>
                  <a:pt x="1084460" y="11325"/>
                  <a:pt x="1371600" y="0"/>
                </a:cubicBezTo>
                <a:cubicBezTo>
                  <a:pt x="1349521" y="162549"/>
                  <a:pt x="1351105" y="354952"/>
                  <a:pt x="1371600" y="457200"/>
                </a:cubicBezTo>
                <a:cubicBezTo>
                  <a:pt x="1392095" y="559448"/>
                  <a:pt x="1389585" y="719093"/>
                  <a:pt x="1371600" y="914400"/>
                </a:cubicBezTo>
                <a:cubicBezTo>
                  <a:pt x="1043020" y="926464"/>
                  <a:pt x="898932" y="933790"/>
                  <a:pt x="672084" y="914400"/>
                </a:cubicBezTo>
                <a:cubicBezTo>
                  <a:pt x="445236" y="895010"/>
                  <a:pt x="268852" y="914558"/>
                  <a:pt x="0" y="914400"/>
                </a:cubicBezTo>
                <a:cubicBezTo>
                  <a:pt x="-1494" y="777648"/>
                  <a:pt x="-224" y="635533"/>
                  <a:pt x="0" y="448056"/>
                </a:cubicBezTo>
                <a:cubicBezTo>
                  <a:pt x="224" y="260579"/>
                  <a:pt x="-19833" y="105206"/>
                  <a:pt x="0" y="0"/>
                </a:cubicBezTo>
                <a:close/>
              </a:path>
              <a:path w="1371600" h="914400" stroke="0" extrusionOk="0">
                <a:moveTo>
                  <a:pt x="0" y="0"/>
                </a:moveTo>
                <a:cubicBezTo>
                  <a:pt x="319302" y="16140"/>
                  <a:pt x="512333" y="14564"/>
                  <a:pt x="658368" y="0"/>
                </a:cubicBezTo>
                <a:cubicBezTo>
                  <a:pt x="804403" y="-14564"/>
                  <a:pt x="1111925" y="29204"/>
                  <a:pt x="1371600" y="0"/>
                </a:cubicBezTo>
                <a:cubicBezTo>
                  <a:pt x="1356804" y="179117"/>
                  <a:pt x="1382932" y="218767"/>
                  <a:pt x="1371600" y="429768"/>
                </a:cubicBezTo>
                <a:cubicBezTo>
                  <a:pt x="1360268" y="640769"/>
                  <a:pt x="1382321" y="723654"/>
                  <a:pt x="1371600" y="914400"/>
                </a:cubicBezTo>
                <a:cubicBezTo>
                  <a:pt x="1157919" y="882117"/>
                  <a:pt x="872950" y="888345"/>
                  <a:pt x="672084" y="914400"/>
                </a:cubicBezTo>
                <a:cubicBezTo>
                  <a:pt x="471218" y="940455"/>
                  <a:pt x="255130" y="936587"/>
                  <a:pt x="0" y="914400"/>
                </a:cubicBezTo>
                <a:cubicBezTo>
                  <a:pt x="6031" y="780634"/>
                  <a:pt x="8331" y="642278"/>
                  <a:pt x="0" y="484632"/>
                </a:cubicBezTo>
                <a:cubicBezTo>
                  <a:pt x="-8331" y="326986"/>
                  <a:pt x="-3237" y="210383"/>
                  <a:pt x="0" y="0"/>
                </a:cubicBezTo>
                <a:close/>
              </a:path>
            </a:pathLst>
          </a:custGeom>
          <a:solidFill>
            <a:srgbClr val="4472C4">
              <a:lumMod val="20000"/>
              <a:lumOff val="80000"/>
            </a:srgbClr>
          </a:solidFill>
          <a:ln>
            <a:solidFill>
              <a:sysClr val="windowText" lastClr="000000"/>
            </a:solidFill>
            <a:extLst>
              <a:ext uri="{C807C97D-BFC1-408E-A445-0C87EB9F89A2}">
                <ask:lineSketchStyleProps xmlns:ask="http://schemas.microsoft.com/office/drawing/2018/sketchyshapes" sd="4112632700">
                  <a:prstGeom prst="rect">
                    <a:avLst/>
                  </a:prstGeom>
                  <ask:type>
                    <ask:lineSketchFreehand/>
                  </ask:type>
                </ask:lineSketchStyleProps>
              </a:ext>
            </a:extLst>
          </a:ln>
          <a:effectLst>
            <a:outerShdw blurRad="50800" dist="38100" dir="5400000" algn="t" rotWithShape="0">
              <a:prstClr val="black">
                <a:alpha val="40000"/>
              </a:prstClr>
            </a:outerShdw>
          </a:effectLst>
        </p:spPr>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sz="6000" dirty="0">
                <a:solidFill>
                  <a:prstClr val="black">
                    <a:lumMod val="65000"/>
                    <a:lumOff val="35000"/>
                  </a:prstClr>
                </a:solidFill>
                <a:latin typeface="Adobe Arabic"/>
                <a:cs typeface="Adobe Arabic"/>
              </a:rPr>
              <a:t>ث</a:t>
            </a:r>
            <a:endParaRPr kumimoji="0" lang="en-US" sz="60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27" name="Rounded Rectangle 4">
            <a:extLst>
              <a:ext uri="{FF2B5EF4-FFF2-40B4-BE49-F238E27FC236}">
                <a16:creationId xmlns:a16="http://schemas.microsoft.com/office/drawing/2014/main" id="{F3E108DA-98DD-4290-BA8F-1B4EAEF0A8FE}"/>
              </a:ext>
            </a:extLst>
          </p:cNvPr>
          <p:cNvSpPr txBox="1"/>
          <p:nvPr/>
        </p:nvSpPr>
        <p:spPr>
          <a:xfrm>
            <a:off x="5406078" y="1567691"/>
            <a:ext cx="1371600" cy="914400"/>
          </a:xfrm>
          <a:custGeom>
            <a:avLst/>
            <a:gdLst>
              <a:gd name="connsiteX0" fmla="*/ 0 w 1371600"/>
              <a:gd name="connsiteY0" fmla="*/ 0 h 914400"/>
              <a:gd name="connsiteX1" fmla="*/ 658368 w 1371600"/>
              <a:gd name="connsiteY1" fmla="*/ 0 h 914400"/>
              <a:gd name="connsiteX2" fmla="*/ 1371600 w 1371600"/>
              <a:gd name="connsiteY2" fmla="*/ 0 h 914400"/>
              <a:gd name="connsiteX3" fmla="*/ 1371600 w 1371600"/>
              <a:gd name="connsiteY3" fmla="*/ 457200 h 914400"/>
              <a:gd name="connsiteX4" fmla="*/ 1371600 w 1371600"/>
              <a:gd name="connsiteY4" fmla="*/ 914400 h 914400"/>
              <a:gd name="connsiteX5" fmla="*/ 672084 w 1371600"/>
              <a:gd name="connsiteY5" fmla="*/ 914400 h 914400"/>
              <a:gd name="connsiteX6" fmla="*/ 0 w 1371600"/>
              <a:gd name="connsiteY6" fmla="*/ 914400 h 914400"/>
              <a:gd name="connsiteX7" fmla="*/ 0 w 1371600"/>
              <a:gd name="connsiteY7" fmla="*/ 448056 h 914400"/>
              <a:gd name="connsiteX8" fmla="*/ 0 w 1371600"/>
              <a:gd name="connsiteY8"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1600" h="914400" fill="none" extrusionOk="0">
                <a:moveTo>
                  <a:pt x="0" y="0"/>
                </a:moveTo>
                <a:cubicBezTo>
                  <a:pt x="202070" y="-7880"/>
                  <a:pt x="384348" y="24199"/>
                  <a:pt x="658368" y="0"/>
                </a:cubicBezTo>
                <a:cubicBezTo>
                  <a:pt x="932388" y="-24199"/>
                  <a:pt x="1084460" y="11325"/>
                  <a:pt x="1371600" y="0"/>
                </a:cubicBezTo>
                <a:cubicBezTo>
                  <a:pt x="1349521" y="162549"/>
                  <a:pt x="1351105" y="354952"/>
                  <a:pt x="1371600" y="457200"/>
                </a:cubicBezTo>
                <a:cubicBezTo>
                  <a:pt x="1392095" y="559448"/>
                  <a:pt x="1389585" y="719093"/>
                  <a:pt x="1371600" y="914400"/>
                </a:cubicBezTo>
                <a:cubicBezTo>
                  <a:pt x="1043020" y="926464"/>
                  <a:pt x="898932" y="933790"/>
                  <a:pt x="672084" y="914400"/>
                </a:cubicBezTo>
                <a:cubicBezTo>
                  <a:pt x="445236" y="895010"/>
                  <a:pt x="268852" y="914558"/>
                  <a:pt x="0" y="914400"/>
                </a:cubicBezTo>
                <a:cubicBezTo>
                  <a:pt x="-1494" y="777648"/>
                  <a:pt x="-224" y="635533"/>
                  <a:pt x="0" y="448056"/>
                </a:cubicBezTo>
                <a:cubicBezTo>
                  <a:pt x="224" y="260579"/>
                  <a:pt x="-19833" y="105206"/>
                  <a:pt x="0" y="0"/>
                </a:cubicBezTo>
                <a:close/>
              </a:path>
              <a:path w="1371600" h="914400" stroke="0" extrusionOk="0">
                <a:moveTo>
                  <a:pt x="0" y="0"/>
                </a:moveTo>
                <a:cubicBezTo>
                  <a:pt x="319302" y="16140"/>
                  <a:pt x="512333" y="14564"/>
                  <a:pt x="658368" y="0"/>
                </a:cubicBezTo>
                <a:cubicBezTo>
                  <a:pt x="804403" y="-14564"/>
                  <a:pt x="1111925" y="29204"/>
                  <a:pt x="1371600" y="0"/>
                </a:cubicBezTo>
                <a:cubicBezTo>
                  <a:pt x="1356804" y="179117"/>
                  <a:pt x="1382932" y="218767"/>
                  <a:pt x="1371600" y="429768"/>
                </a:cubicBezTo>
                <a:cubicBezTo>
                  <a:pt x="1360268" y="640769"/>
                  <a:pt x="1382321" y="723654"/>
                  <a:pt x="1371600" y="914400"/>
                </a:cubicBezTo>
                <a:cubicBezTo>
                  <a:pt x="1157919" y="882117"/>
                  <a:pt x="872950" y="888345"/>
                  <a:pt x="672084" y="914400"/>
                </a:cubicBezTo>
                <a:cubicBezTo>
                  <a:pt x="471218" y="940455"/>
                  <a:pt x="255130" y="936587"/>
                  <a:pt x="0" y="914400"/>
                </a:cubicBezTo>
                <a:cubicBezTo>
                  <a:pt x="6031" y="780634"/>
                  <a:pt x="8331" y="642278"/>
                  <a:pt x="0" y="484632"/>
                </a:cubicBezTo>
                <a:cubicBezTo>
                  <a:pt x="-8331" y="326986"/>
                  <a:pt x="-3237" y="210383"/>
                  <a:pt x="0" y="0"/>
                </a:cubicBezTo>
                <a:close/>
              </a:path>
            </a:pathLst>
          </a:custGeom>
          <a:solidFill>
            <a:srgbClr val="4472C4">
              <a:lumMod val="20000"/>
              <a:lumOff val="80000"/>
            </a:srgbClr>
          </a:solidFill>
          <a:ln>
            <a:solidFill>
              <a:sysClr val="windowText" lastClr="000000"/>
            </a:solidFill>
            <a:extLst>
              <a:ext uri="{C807C97D-BFC1-408E-A445-0C87EB9F89A2}">
                <ask:lineSketchStyleProps xmlns:ask="http://schemas.microsoft.com/office/drawing/2018/sketchyshapes" sd="4112632700">
                  <a:prstGeom prst="rect">
                    <a:avLst/>
                  </a:prstGeom>
                  <ask:type>
                    <ask:lineSketchFreehand/>
                  </ask:type>
                </ask:lineSketchStyleProps>
              </a:ext>
            </a:extLst>
          </a:ln>
          <a:effectLst>
            <a:outerShdw blurRad="50800" dist="38100" dir="5400000" algn="t" rotWithShape="0">
              <a:prstClr val="black">
                <a:alpha val="40000"/>
              </a:prstClr>
            </a:outerShdw>
          </a:effectLst>
        </p:spPr>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sz="6000" dirty="0">
                <a:solidFill>
                  <a:prstClr val="black">
                    <a:lumMod val="65000"/>
                    <a:lumOff val="35000"/>
                  </a:prstClr>
                </a:solidFill>
                <a:latin typeface="Adobe Arabic"/>
                <a:cs typeface="Adobe Arabic"/>
              </a:rPr>
              <a:t>س</a:t>
            </a:r>
            <a:endParaRPr kumimoji="0" lang="en-US" sz="60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28" name="Rounded Rectangle 4">
            <a:extLst>
              <a:ext uri="{FF2B5EF4-FFF2-40B4-BE49-F238E27FC236}">
                <a16:creationId xmlns:a16="http://schemas.microsoft.com/office/drawing/2014/main" id="{F3E108DA-98DD-4290-BA8F-1B4EAEF0A8FE}"/>
              </a:ext>
            </a:extLst>
          </p:cNvPr>
          <p:cNvSpPr txBox="1"/>
          <p:nvPr/>
        </p:nvSpPr>
        <p:spPr>
          <a:xfrm>
            <a:off x="1284037" y="1567691"/>
            <a:ext cx="1371600" cy="914400"/>
          </a:xfrm>
          <a:custGeom>
            <a:avLst/>
            <a:gdLst>
              <a:gd name="connsiteX0" fmla="*/ 0 w 1371600"/>
              <a:gd name="connsiteY0" fmla="*/ 0 h 914400"/>
              <a:gd name="connsiteX1" fmla="*/ 658368 w 1371600"/>
              <a:gd name="connsiteY1" fmla="*/ 0 h 914400"/>
              <a:gd name="connsiteX2" fmla="*/ 1371600 w 1371600"/>
              <a:gd name="connsiteY2" fmla="*/ 0 h 914400"/>
              <a:gd name="connsiteX3" fmla="*/ 1371600 w 1371600"/>
              <a:gd name="connsiteY3" fmla="*/ 457200 h 914400"/>
              <a:gd name="connsiteX4" fmla="*/ 1371600 w 1371600"/>
              <a:gd name="connsiteY4" fmla="*/ 914400 h 914400"/>
              <a:gd name="connsiteX5" fmla="*/ 672084 w 1371600"/>
              <a:gd name="connsiteY5" fmla="*/ 914400 h 914400"/>
              <a:gd name="connsiteX6" fmla="*/ 0 w 1371600"/>
              <a:gd name="connsiteY6" fmla="*/ 914400 h 914400"/>
              <a:gd name="connsiteX7" fmla="*/ 0 w 1371600"/>
              <a:gd name="connsiteY7" fmla="*/ 448056 h 914400"/>
              <a:gd name="connsiteX8" fmla="*/ 0 w 1371600"/>
              <a:gd name="connsiteY8"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1600" h="914400" fill="none" extrusionOk="0">
                <a:moveTo>
                  <a:pt x="0" y="0"/>
                </a:moveTo>
                <a:cubicBezTo>
                  <a:pt x="202070" y="-7880"/>
                  <a:pt x="384348" y="24199"/>
                  <a:pt x="658368" y="0"/>
                </a:cubicBezTo>
                <a:cubicBezTo>
                  <a:pt x="932388" y="-24199"/>
                  <a:pt x="1084460" y="11325"/>
                  <a:pt x="1371600" y="0"/>
                </a:cubicBezTo>
                <a:cubicBezTo>
                  <a:pt x="1349521" y="162549"/>
                  <a:pt x="1351105" y="354952"/>
                  <a:pt x="1371600" y="457200"/>
                </a:cubicBezTo>
                <a:cubicBezTo>
                  <a:pt x="1392095" y="559448"/>
                  <a:pt x="1389585" y="719093"/>
                  <a:pt x="1371600" y="914400"/>
                </a:cubicBezTo>
                <a:cubicBezTo>
                  <a:pt x="1043020" y="926464"/>
                  <a:pt x="898932" y="933790"/>
                  <a:pt x="672084" y="914400"/>
                </a:cubicBezTo>
                <a:cubicBezTo>
                  <a:pt x="445236" y="895010"/>
                  <a:pt x="268852" y="914558"/>
                  <a:pt x="0" y="914400"/>
                </a:cubicBezTo>
                <a:cubicBezTo>
                  <a:pt x="-1494" y="777648"/>
                  <a:pt x="-224" y="635533"/>
                  <a:pt x="0" y="448056"/>
                </a:cubicBezTo>
                <a:cubicBezTo>
                  <a:pt x="224" y="260579"/>
                  <a:pt x="-19833" y="105206"/>
                  <a:pt x="0" y="0"/>
                </a:cubicBezTo>
                <a:close/>
              </a:path>
              <a:path w="1371600" h="914400" stroke="0" extrusionOk="0">
                <a:moveTo>
                  <a:pt x="0" y="0"/>
                </a:moveTo>
                <a:cubicBezTo>
                  <a:pt x="319302" y="16140"/>
                  <a:pt x="512333" y="14564"/>
                  <a:pt x="658368" y="0"/>
                </a:cubicBezTo>
                <a:cubicBezTo>
                  <a:pt x="804403" y="-14564"/>
                  <a:pt x="1111925" y="29204"/>
                  <a:pt x="1371600" y="0"/>
                </a:cubicBezTo>
                <a:cubicBezTo>
                  <a:pt x="1356804" y="179117"/>
                  <a:pt x="1382932" y="218767"/>
                  <a:pt x="1371600" y="429768"/>
                </a:cubicBezTo>
                <a:cubicBezTo>
                  <a:pt x="1360268" y="640769"/>
                  <a:pt x="1382321" y="723654"/>
                  <a:pt x="1371600" y="914400"/>
                </a:cubicBezTo>
                <a:cubicBezTo>
                  <a:pt x="1157919" y="882117"/>
                  <a:pt x="872950" y="888345"/>
                  <a:pt x="672084" y="914400"/>
                </a:cubicBezTo>
                <a:cubicBezTo>
                  <a:pt x="471218" y="940455"/>
                  <a:pt x="255130" y="936587"/>
                  <a:pt x="0" y="914400"/>
                </a:cubicBezTo>
                <a:cubicBezTo>
                  <a:pt x="6031" y="780634"/>
                  <a:pt x="8331" y="642278"/>
                  <a:pt x="0" y="484632"/>
                </a:cubicBezTo>
                <a:cubicBezTo>
                  <a:pt x="-8331" y="326986"/>
                  <a:pt x="-3237" y="210383"/>
                  <a:pt x="0" y="0"/>
                </a:cubicBezTo>
                <a:close/>
              </a:path>
            </a:pathLst>
          </a:custGeom>
          <a:solidFill>
            <a:srgbClr val="4472C4">
              <a:lumMod val="20000"/>
              <a:lumOff val="80000"/>
            </a:srgbClr>
          </a:solidFill>
          <a:ln>
            <a:solidFill>
              <a:sysClr val="windowText" lastClr="000000"/>
            </a:solidFill>
            <a:extLst>
              <a:ext uri="{C807C97D-BFC1-408E-A445-0C87EB9F89A2}">
                <ask:lineSketchStyleProps xmlns:ask="http://schemas.microsoft.com/office/drawing/2018/sketchyshapes" sd="4112632700">
                  <a:prstGeom prst="rect">
                    <a:avLst/>
                  </a:prstGeom>
                  <ask:type>
                    <ask:lineSketchFreehand/>
                  </ask:type>
                </ask:lineSketchStyleProps>
              </a:ext>
            </a:extLst>
          </a:ln>
          <a:effectLst>
            <a:outerShdw blurRad="50800" dist="38100" dir="5400000" algn="t" rotWithShape="0">
              <a:prstClr val="black">
                <a:alpha val="40000"/>
              </a:prstClr>
            </a:outerShdw>
          </a:effectLst>
        </p:spPr>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sz="6000" dirty="0">
                <a:solidFill>
                  <a:prstClr val="black">
                    <a:lumMod val="65000"/>
                    <a:lumOff val="35000"/>
                  </a:prstClr>
                </a:solidFill>
                <a:latin typeface="Adobe Arabic"/>
                <a:cs typeface="Adobe Arabic"/>
              </a:rPr>
              <a:t>ش</a:t>
            </a:r>
            <a:endParaRPr kumimoji="0" lang="en-US" sz="60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13" name="Content Placeholder 1">
            <a:extLst>
              <a:ext uri="{FF2B5EF4-FFF2-40B4-BE49-F238E27FC236}">
                <a16:creationId xmlns:a16="http://schemas.microsoft.com/office/drawing/2014/main" id="{D8FC7C3D-84DA-4BBA-8ACA-07D6A4E835BE}"/>
              </a:ext>
            </a:extLst>
          </p:cNvPr>
          <p:cNvSpPr txBox="1">
            <a:spLocks/>
          </p:cNvSpPr>
          <p:nvPr/>
        </p:nvSpPr>
        <p:spPr>
          <a:xfrm>
            <a:off x="0" y="711242"/>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ar-LB" dirty="0">
                <a:latin typeface="Adobe Arabic" panose="02040503050201020203" pitchFamily="18" charset="-78"/>
                <a:cs typeface="Adobe Arabic" panose="02040503050201020203" pitchFamily="18" charset="-78"/>
              </a:rPr>
              <a:t>تَعَلَّمْنا الْيَوْمَ- تَمْييزَ الْحُروفِ </a:t>
            </a:r>
            <a:r>
              <a:rPr lang="ar-LB" sz="4000" dirty="0">
                <a:latin typeface="Adobe Arabic" panose="02040503050201020203" pitchFamily="18" charset="-78"/>
                <a:cs typeface="Adobe Arabic" panose="02040503050201020203" pitchFamily="18" charset="-78"/>
              </a:rPr>
              <a:t>«ث» «س» وَ</a:t>
            </a:r>
            <a:r>
              <a:rPr lang="ar-LB" dirty="0">
                <a:latin typeface="Adobe Arabic" panose="02040503050201020203" pitchFamily="18" charset="-78"/>
                <a:cs typeface="Adobe Arabic" panose="02040503050201020203" pitchFamily="18" charset="-78"/>
              </a:rPr>
              <a:t>«ش» لَفْظًا وَشَكْلاً  في الْكَلِماتِ. </a:t>
            </a:r>
          </a:p>
        </p:txBody>
      </p:sp>
    </p:spTree>
    <p:custDataLst>
      <p:tags r:id="rId1"/>
    </p:custDataLst>
    <p:extLst>
      <p:ext uri="{BB962C8B-B14F-4D97-AF65-F5344CB8AC3E}">
        <p14:creationId xmlns:p14="http://schemas.microsoft.com/office/powerpoint/2010/main" val="2112103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500"/>
                                        <p:tgtEl>
                                          <p:spTgt spid="2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par>
                                <p:cTn id="30" presetID="10" presetClass="entr" presetSubtype="0" fill="hold"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Icon&#10;&#10;Description automatically generated">
            <a:extLst>
              <a:ext uri="{FF2B5EF4-FFF2-40B4-BE49-F238E27FC236}">
                <a16:creationId xmlns:a16="http://schemas.microsoft.com/office/drawing/2014/main" id="{32F0E47D-0BAC-45F1-AD38-BB3CFB9A6AA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40097" y="3730814"/>
            <a:ext cx="2520770" cy="2520770"/>
          </a:xfrm>
          <a:prstGeom prst="rect">
            <a:avLst/>
          </a:prstGeom>
        </p:spPr>
      </p:pic>
      <p:pic>
        <p:nvPicPr>
          <p:cNvPr id="7" name="Picture 6">
            <a:extLst>
              <a:ext uri="{FF2B5EF4-FFF2-40B4-BE49-F238E27FC236}">
                <a16:creationId xmlns:a16="http://schemas.microsoft.com/office/drawing/2014/main" id="{CAD5E689-641F-4E83-93F8-7302005CF52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31491" y="3730814"/>
            <a:ext cx="2520770" cy="2520770"/>
          </a:xfrm>
          <a:prstGeom prst="rect">
            <a:avLst/>
          </a:prstGeom>
        </p:spPr>
      </p:pic>
      <p:graphicFrame>
        <p:nvGraphicFramePr>
          <p:cNvPr id="21" name="Table 2">
            <a:extLst>
              <a:ext uri="{FF2B5EF4-FFF2-40B4-BE49-F238E27FC236}">
                <a16:creationId xmlns:a16="http://schemas.microsoft.com/office/drawing/2014/main" id="{98F98FDE-DEC6-4063-BC5B-365EBC244A50}"/>
              </a:ext>
            </a:extLst>
          </p:cNvPr>
          <p:cNvGraphicFramePr>
            <a:graphicFrameLocks noGrp="1"/>
          </p:cNvGraphicFramePr>
          <p:nvPr/>
        </p:nvGraphicFramePr>
        <p:xfrm>
          <a:off x="9619559" y="2823856"/>
          <a:ext cx="1188720" cy="731520"/>
        </p:xfrm>
        <a:graphic>
          <a:graphicData uri="http://schemas.openxmlformats.org/drawingml/2006/table">
            <a:tbl>
              <a:tblPr firstRow="1" bandRow="1">
                <a:tableStyleId>{5C22544A-7EE6-4342-B048-85BDC9FD1C3A}</a:tableStyleId>
              </a:tblPr>
              <a:tblGrid>
                <a:gridCol w="1188720">
                  <a:extLst>
                    <a:ext uri="{9D8B030D-6E8A-4147-A177-3AD203B41FA5}">
                      <a16:colId xmlns:a16="http://schemas.microsoft.com/office/drawing/2014/main" val="2951217429"/>
                    </a:ext>
                  </a:extLst>
                </a:gridCol>
              </a:tblGrid>
              <a:tr h="731520">
                <a:tc>
                  <a:txBody>
                    <a:bodyPr/>
                    <a:lstStyle/>
                    <a:p>
                      <a:pPr algn="ct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باحِثٌ</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graphicFrame>
        <p:nvGraphicFramePr>
          <p:cNvPr id="22" name="Table 2">
            <a:extLst>
              <a:ext uri="{FF2B5EF4-FFF2-40B4-BE49-F238E27FC236}">
                <a16:creationId xmlns:a16="http://schemas.microsoft.com/office/drawing/2014/main" id="{81A66C46-9352-4D36-8240-65AA3B2F87EA}"/>
              </a:ext>
            </a:extLst>
          </p:cNvPr>
          <p:cNvGraphicFramePr>
            <a:graphicFrameLocks noGrp="1"/>
          </p:cNvGraphicFramePr>
          <p:nvPr/>
        </p:nvGraphicFramePr>
        <p:xfrm>
          <a:off x="1375477" y="2823856"/>
          <a:ext cx="1188720" cy="731520"/>
        </p:xfrm>
        <a:graphic>
          <a:graphicData uri="http://schemas.openxmlformats.org/drawingml/2006/table">
            <a:tbl>
              <a:tblPr firstRow="1" bandRow="1">
                <a:tableStyleId>{5C22544A-7EE6-4342-B048-85BDC9FD1C3A}</a:tableStyleId>
              </a:tblPr>
              <a:tblGrid>
                <a:gridCol w="1188720">
                  <a:extLst>
                    <a:ext uri="{9D8B030D-6E8A-4147-A177-3AD203B41FA5}">
                      <a16:colId xmlns:a16="http://schemas.microsoft.com/office/drawing/2014/main" val="2951217429"/>
                    </a:ext>
                  </a:extLst>
                </a:gridCol>
              </a:tblGrid>
              <a:tr h="731520">
                <a:tc>
                  <a:txBody>
                    <a:bodyPr/>
                    <a:lstStyle/>
                    <a:p>
                      <a:pPr algn="ct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قَشٌّ</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graphicFrame>
        <p:nvGraphicFramePr>
          <p:cNvPr id="23" name="Table 2">
            <a:extLst>
              <a:ext uri="{FF2B5EF4-FFF2-40B4-BE49-F238E27FC236}">
                <a16:creationId xmlns:a16="http://schemas.microsoft.com/office/drawing/2014/main" id="{A760D773-A9FD-4918-8B6B-A3CFED71B518}"/>
              </a:ext>
            </a:extLst>
          </p:cNvPr>
          <p:cNvGraphicFramePr>
            <a:graphicFrameLocks noGrp="1"/>
          </p:cNvGraphicFramePr>
          <p:nvPr/>
        </p:nvGraphicFramePr>
        <p:xfrm>
          <a:off x="5381157" y="2823856"/>
          <a:ext cx="1421442" cy="731520"/>
        </p:xfrm>
        <a:graphic>
          <a:graphicData uri="http://schemas.openxmlformats.org/drawingml/2006/table">
            <a:tbl>
              <a:tblPr firstRow="1" bandRow="1">
                <a:tableStyleId>{5C22544A-7EE6-4342-B048-85BDC9FD1C3A}</a:tableStyleId>
              </a:tblPr>
              <a:tblGrid>
                <a:gridCol w="1421442">
                  <a:extLst>
                    <a:ext uri="{9D8B030D-6E8A-4147-A177-3AD203B41FA5}">
                      <a16:colId xmlns:a16="http://schemas.microsoft.com/office/drawing/2014/main" val="2951217429"/>
                    </a:ext>
                  </a:extLst>
                </a:gridCol>
              </a:tblGrid>
              <a:tr h="731520">
                <a:tc>
                  <a:txBody>
                    <a:bodyPr/>
                    <a:lstStyle/>
                    <a:p>
                      <a:pPr algn="ct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مَغْناطيسٌ</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sp>
        <p:nvSpPr>
          <p:cNvPr id="24" name="Rounded Rectangle 4">
            <a:extLst>
              <a:ext uri="{FF2B5EF4-FFF2-40B4-BE49-F238E27FC236}">
                <a16:creationId xmlns:a16="http://schemas.microsoft.com/office/drawing/2014/main" id="{F3E108DA-98DD-4290-BA8F-1B4EAEF0A8FE}"/>
              </a:ext>
            </a:extLst>
          </p:cNvPr>
          <p:cNvSpPr txBox="1"/>
          <p:nvPr/>
        </p:nvSpPr>
        <p:spPr>
          <a:xfrm>
            <a:off x="9528119" y="1567691"/>
            <a:ext cx="1371600" cy="914400"/>
          </a:xfrm>
          <a:custGeom>
            <a:avLst/>
            <a:gdLst>
              <a:gd name="connsiteX0" fmla="*/ 0 w 1371600"/>
              <a:gd name="connsiteY0" fmla="*/ 0 h 914400"/>
              <a:gd name="connsiteX1" fmla="*/ 658368 w 1371600"/>
              <a:gd name="connsiteY1" fmla="*/ 0 h 914400"/>
              <a:gd name="connsiteX2" fmla="*/ 1371600 w 1371600"/>
              <a:gd name="connsiteY2" fmla="*/ 0 h 914400"/>
              <a:gd name="connsiteX3" fmla="*/ 1371600 w 1371600"/>
              <a:gd name="connsiteY3" fmla="*/ 457200 h 914400"/>
              <a:gd name="connsiteX4" fmla="*/ 1371600 w 1371600"/>
              <a:gd name="connsiteY4" fmla="*/ 914400 h 914400"/>
              <a:gd name="connsiteX5" fmla="*/ 672084 w 1371600"/>
              <a:gd name="connsiteY5" fmla="*/ 914400 h 914400"/>
              <a:gd name="connsiteX6" fmla="*/ 0 w 1371600"/>
              <a:gd name="connsiteY6" fmla="*/ 914400 h 914400"/>
              <a:gd name="connsiteX7" fmla="*/ 0 w 1371600"/>
              <a:gd name="connsiteY7" fmla="*/ 448056 h 914400"/>
              <a:gd name="connsiteX8" fmla="*/ 0 w 1371600"/>
              <a:gd name="connsiteY8"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1600" h="914400" fill="none" extrusionOk="0">
                <a:moveTo>
                  <a:pt x="0" y="0"/>
                </a:moveTo>
                <a:cubicBezTo>
                  <a:pt x="202070" y="-7880"/>
                  <a:pt x="384348" y="24199"/>
                  <a:pt x="658368" y="0"/>
                </a:cubicBezTo>
                <a:cubicBezTo>
                  <a:pt x="932388" y="-24199"/>
                  <a:pt x="1084460" y="11325"/>
                  <a:pt x="1371600" y="0"/>
                </a:cubicBezTo>
                <a:cubicBezTo>
                  <a:pt x="1349521" y="162549"/>
                  <a:pt x="1351105" y="354952"/>
                  <a:pt x="1371600" y="457200"/>
                </a:cubicBezTo>
                <a:cubicBezTo>
                  <a:pt x="1392095" y="559448"/>
                  <a:pt x="1389585" y="719093"/>
                  <a:pt x="1371600" y="914400"/>
                </a:cubicBezTo>
                <a:cubicBezTo>
                  <a:pt x="1043020" y="926464"/>
                  <a:pt x="898932" y="933790"/>
                  <a:pt x="672084" y="914400"/>
                </a:cubicBezTo>
                <a:cubicBezTo>
                  <a:pt x="445236" y="895010"/>
                  <a:pt x="268852" y="914558"/>
                  <a:pt x="0" y="914400"/>
                </a:cubicBezTo>
                <a:cubicBezTo>
                  <a:pt x="-1494" y="777648"/>
                  <a:pt x="-224" y="635533"/>
                  <a:pt x="0" y="448056"/>
                </a:cubicBezTo>
                <a:cubicBezTo>
                  <a:pt x="224" y="260579"/>
                  <a:pt x="-19833" y="105206"/>
                  <a:pt x="0" y="0"/>
                </a:cubicBezTo>
                <a:close/>
              </a:path>
              <a:path w="1371600" h="914400" stroke="0" extrusionOk="0">
                <a:moveTo>
                  <a:pt x="0" y="0"/>
                </a:moveTo>
                <a:cubicBezTo>
                  <a:pt x="319302" y="16140"/>
                  <a:pt x="512333" y="14564"/>
                  <a:pt x="658368" y="0"/>
                </a:cubicBezTo>
                <a:cubicBezTo>
                  <a:pt x="804403" y="-14564"/>
                  <a:pt x="1111925" y="29204"/>
                  <a:pt x="1371600" y="0"/>
                </a:cubicBezTo>
                <a:cubicBezTo>
                  <a:pt x="1356804" y="179117"/>
                  <a:pt x="1382932" y="218767"/>
                  <a:pt x="1371600" y="429768"/>
                </a:cubicBezTo>
                <a:cubicBezTo>
                  <a:pt x="1360268" y="640769"/>
                  <a:pt x="1382321" y="723654"/>
                  <a:pt x="1371600" y="914400"/>
                </a:cubicBezTo>
                <a:cubicBezTo>
                  <a:pt x="1157919" y="882117"/>
                  <a:pt x="872950" y="888345"/>
                  <a:pt x="672084" y="914400"/>
                </a:cubicBezTo>
                <a:cubicBezTo>
                  <a:pt x="471218" y="940455"/>
                  <a:pt x="255130" y="936587"/>
                  <a:pt x="0" y="914400"/>
                </a:cubicBezTo>
                <a:cubicBezTo>
                  <a:pt x="6031" y="780634"/>
                  <a:pt x="8331" y="642278"/>
                  <a:pt x="0" y="484632"/>
                </a:cubicBezTo>
                <a:cubicBezTo>
                  <a:pt x="-8331" y="326986"/>
                  <a:pt x="-3237" y="210383"/>
                  <a:pt x="0" y="0"/>
                </a:cubicBezTo>
                <a:close/>
              </a:path>
            </a:pathLst>
          </a:custGeom>
          <a:solidFill>
            <a:srgbClr val="4472C4">
              <a:lumMod val="20000"/>
              <a:lumOff val="80000"/>
            </a:srgbClr>
          </a:solidFill>
          <a:ln>
            <a:solidFill>
              <a:sysClr val="windowText" lastClr="000000"/>
            </a:solidFill>
            <a:extLst>
              <a:ext uri="{C807C97D-BFC1-408E-A445-0C87EB9F89A2}">
                <ask:lineSketchStyleProps xmlns:ask="http://schemas.microsoft.com/office/drawing/2018/sketchyshapes" sd="4112632700">
                  <a:prstGeom prst="rect">
                    <a:avLst/>
                  </a:prstGeom>
                  <ask:type>
                    <ask:lineSketchFreehand/>
                  </ask:type>
                </ask:lineSketchStyleProps>
              </a:ext>
            </a:extLst>
          </a:ln>
          <a:effectLst>
            <a:outerShdw blurRad="50800" dist="38100" dir="5400000" algn="t" rotWithShape="0">
              <a:prstClr val="black">
                <a:alpha val="40000"/>
              </a:prstClr>
            </a:outerShdw>
          </a:effectLst>
        </p:spPr>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sz="6000" dirty="0">
                <a:solidFill>
                  <a:prstClr val="black">
                    <a:lumMod val="65000"/>
                    <a:lumOff val="35000"/>
                  </a:prstClr>
                </a:solidFill>
                <a:latin typeface="Adobe Arabic"/>
                <a:cs typeface="Adobe Arabic"/>
              </a:rPr>
              <a:t>ث</a:t>
            </a:r>
            <a:endParaRPr kumimoji="0" lang="en-US" sz="60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26" name="Rounded Rectangle 4">
            <a:extLst>
              <a:ext uri="{FF2B5EF4-FFF2-40B4-BE49-F238E27FC236}">
                <a16:creationId xmlns:a16="http://schemas.microsoft.com/office/drawing/2014/main" id="{F3E108DA-98DD-4290-BA8F-1B4EAEF0A8FE}"/>
              </a:ext>
            </a:extLst>
          </p:cNvPr>
          <p:cNvSpPr txBox="1"/>
          <p:nvPr/>
        </p:nvSpPr>
        <p:spPr>
          <a:xfrm>
            <a:off x="5406078" y="1567691"/>
            <a:ext cx="1371600" cy="914400"/>
          </a:xfrm>
          <a:custGeom>
            <a:avLst/>
            <a:gdLst>
              <a:gd name="connsiteX0" fmla="*/ 0 w 1371600"/>
              <a:gd name="connsiteY0" fmla="*/ 0 h 914400"/>
              <a:gd name="connsiteX1" fmla="*/ 658368 w 1371600"/>
              <a:gd name="connsiteY1" fmla="*/ 0 h 914400"/>
              <a:gd name="connsiteX2" fmla="*/ 1371600 w 1371600"/>
              <a:gd name="connsiteY2" fmla="*/ 0 h 914400"/>
              <a:gd name="connsiteX3" fmla="*/ 1371600 w 1371600"/>
              <a:gd name="connsiteY3" fmla="*/ 457200 h 914400"/>
              <a:gd name="connsiteX4" fmla="*/ 1371600 w 1371600"/>
              <a:gd name="connsiteY4" fmla="*/ 914400 h 914400"/>
              <a:gd name="connsiteX5" fmla="*/ 672084 w 1371600"/>
              <a:gd name="connsiteY5" fmla="*/ 914400 h 914400"/>
              <a:gd name="connsiteX6" fmla="*/ 0 w 1371600"/>
              <a:gd name="connsiteY6" fmla="*/ 914400 h 914400"/>
              <a:gd name="connsiteX7" fmla="*/ 0 w 1371600"/>
              <a:gd name="connsiteY7" fmla="*/ 448056 h 914400"/>
              <a:gd name="connsiteX8" fmla="*/ 0 w 1371600"/>
              <a:gd name="connsiteY8"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1600" h="914400" fill="none" extrusionOk="0">
                <a:moveTo>
                  <a:pt x="0" y="0"/>
                </a:moveTo>
                <a:cubicBezTo>
                  <a:pt x="202070" y="-7880"/>
                  <a:pt x="384348" y="24199"/>
                  <a:pt x="658368" y="0"/>
                </a:cubicBezTo>
                <a:cubicBezTo>
                  <a:pt x="932388" y="-24199"/>
                  <a:pt x="1084460" y="11325"/>
                  <a:pt x="1371600" y="0"/>
                </a:cubicBezTo>
                <a:cubicBezTo>
                  <a:pt x="1349521" y="162549"/>
                  <a:pt x="1351105" y="354952"/>
                  <a:pt x="1371600" y="457200"/>
                </a:cubicBezTo>
                <a:cubicBezTo>
                  <a:pt x="1392095" y="559448"/>
                  <a:pt x="1389585" y="719093"/>
                  <a:pt x="1371600" y="914400"/>
                </a:cubicBezTo>
                <a:cubicBezTo>
                  <a:pt x="1043020" y="926464"/>
                  <a:pt x="898932" y="933790"/>
                  <a:pt x="672084" y="914400"/>
                </a:cubicBezTo>
                <a:cubicBezTo>
                  <a:pt x="445236" y="895010"/>
                  <a:pt x="268852" y="914558"/>
                  <a:pt x="0" y="914400"/>
                </a:cubicBezTo>
                <a:cubicBezTo>
                  <a:pt x="-1494" y="777648"/>
                  <a:pt x="-224" y="635533"/>
                  <a:pt x="0" y="448056"/>
                </a:cubicBezTo>
                <a:cubicBezTo>
                  <a:pt x="224" y="260579"/>
                  <a:pt x="-19833" y="105206"/>
                  <a:pt x="0" y="0"/>
                </a:cubicBezTo>
                <a:close/>
              </a:path>
              <a:path w="1371600" h="914400" stroke="0" extrusionOk="0">
                <a:moveTo>
                  <a:pt x="0" y="0"/>
                </a:moveTo>
                <a:cubicBezTo>
                  <a:pt x="319302" y="16140"/>
                  <a:pt x="512333" y="14564"/>
                  <a:pt x="658368" y="0"/>
                </a:cubicBezTo>
                <a:cubicBezTo>
                  <a:pt x="804403" y="-14564"/>
                  <a:pt x="1111925" y="29204"/>
                  <a:pt x="1371600" y="0"/>
                </a:cubicBezTo>
                <a:cubicBezTo>
                  <a:pt x="1356804" y="179117"/>
                  <a:pt x="1382932" y="218767"/>
                  <a:pt x="1371600" y="429768"/>
                </a:cubicBezTo>
                <a:cubicBezTo>
                  <a:pt x="1360268" y="640769"/>
                  <a:pt x="1382321" y="723654"/>
                  <a:pt x="1371600" y="914400"/>
                </a:cubicBezTo>
                <a:cubicBezTo>
                  <a:pt x="1157919" y="882117"/>
                  <a:pt x="872950" y="888345"/>
                  <a:pt x="672084" y="914400"/>
                </a:cubicBezTo>
                <a:cubicBezTo>
                  <a:pt x="471218" y="940455"/>
                  <a:pt x="255130" y="936587"/>
                  <a:pt x="0" y="914400"/>
                </a:cubicBezTo>
                <a:cubicBezTo>
                  <a:pt x="6031" y="780634"/>
                  <a:pt x="8331" y="642278"/>
                  <a:pt x="0" y="484632"/>
                </a:cubicBezTo>
                <a:cubicBezTo>
                  <a:pt x="-8331" y="326986"/>
                  <a:pt x="-3237" y="210383"/>
                  <a:pt x="0" y="0"/>
                </a:cubicBezTo>
                <a:close/>
              </a:path>
            </a:pathLst>
          </a:custGeom>
          <a:solidFill>
            <a:srgbClr val="4472C4">
              <a:lumMod val="20000"/>
              <a:lumOff val="80000"/>
            </a:srgbClr>
          </a:solidFill>
          <a:ln>
            <a:solidFill>
              <a:sysClr val="windowText" lastClr="000000"/>
            </a:solidFill>
            <a:extLst>
              <a:ext uri="{C807C97D-BFC1-408E-A445-0C87EB9F89A2}">
                <ask:lineSketchStyleProps xmlns:ask="http://schemas.microsoft.com/office/drawing/2018/sketchyshapes" sd="4112632700">
                  <a:prstGeom prst="rect">
                    <a:avLst/>
                  </a:prstGeom>
                  <ask:type>
                    <ask:lineSketchFreehand/>
                  </ask:type>
                </ask:lineSketchStyleProps>
              </a:ext>
            </a:extLst>
          </a:ln>
          <a:effectLst>
            <a:outerShdw blurRad="50800" dist="38100" dir="5400000" algn="t" rotWithShape="0">
              <a:prstClr val="black">
                <a:alpha val="40000"/>
              </a:prstClr>
            </a:outerShdw>
          </a:effectLst>
        </p:spPr>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sz="6000" dirty="0">
                <a:solidFill>
                  <a:prstClr val="black">
                    <a:lumMod val="65000"/>
                    <a:lumOff val="35000"/>
                  </a:prstClr>
                </a:solidFill>
                <a:latin typeface="Adobe Arabic"/>
                <a:cs typeface="Adobe Arabic"/>
              </a:rPr>
              <a:t>س</a:t>
            </a:r>
            <a:endParaRPr kumimoji="0" lang="en-US" sz="60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27" name="Rounded Rectangle 4">
            <a:extLst>
              <a:ext uri="{FF2B5EF4-FFF2-40B4-BE49-F238E27FC236}">
                <a16:creationId xmlns:a16="http://schemas.microsoft.com/office/drawing/2014/main" id="{F3E108DA-98DD-4290-BA8F-1B4EAEF0A8FE}"/>
              </a:ext>
            </a:extLst>
          </p:cNvPr>
          <p:cNvSpPr txBox="1"/>
          <p:nvPr/>
        </p:nvSpPr>
        <p:spPr>
          <a:xfrm>
            <a:off x="1284037" y="1567691"/>
            <a:ext cx="1371600" cy="914400"/>
          </a:xfrm>
          <a:custGeom>
            <a:avLst/>
            <a:gdLst>
              <a:gd name="connsiteX0" fmla="*/ 0 w 1371600"/>
              <a:gd name="connsiteY0" fmla="*/ 0 h 914400"/>
              <a:gd name="connsiteX1" fmla="*/ 658368 w 1371600"/>
              <a:gd name="connsiteY1" fmla="*/ 0 h 914400"/>
              <a:gd name="connsiteX2" fmla="*/ 1371600 w 1371600"/>
              <a:gd name="connsiteY2" fmla="*/ 0 h 914400"/>
              <a:gd name="connsiteX3" fmla="*/ 1371600 w 1371600"/>
              <a:gd name="connsiteY3" fmla="*/ 457200 h 914400"/>
              <a:gd name="connsiteX4" fmla="*/ 1371600 w 1371600"/>
              <a:gd name="connsiteY4" fmla="*/ 914400 h 914400"/>
              <a:gd name="connsiteX5" fmla="*/ 672084 w 1371600"/>
              <a:gd name="connsiteY5" fmla="*/ 914400 h 914400"/>
              <a:gd name="connsiteX6" fmla="*/ 0 w 1371600"/>
              <a:gd name="connsiteY6" fmla="*/ 914400 h 914400"/>
              <a:gd name="connsiteX7" fmla="*/ 0 w 1371600"/>
              <a:gd name="connsiteY7" fmla="*/ 448056 h 914400"/>
              <a:gd name="connsiteX8" fmla="*/ 0 w 1371600"/>
              <a:gd name="connsiteY8"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1600" h="914400" fill="none" extrusionOk="0">
                <a:moveTo>
                  <a:pt x="0" y="0"/>
                </a:moveTo>
                <a:cubicBezTo>
                  <a:pt x="202070" y="-7880"/>
                  <a:pt x="384348" y="24199"/>
                  <a:pt x="658368" y="0"/>
                </a:cubicBezTo>
                <a:cubicBezTo>
                  <a:pt x="932388" y="-24199"/>
                  <a:pt x="1084460" y="11325"/>
                  <a:pt x="1371600" y="0"/>
                </a:cubicBezTo>
                <a:cubicBezTo>
                  <a:pt x="1349521" y="162549"/>
                  <a:pt x="1351105" y="354952"/>
                  <a:pt x="1371600" y="457200"/>
                </a:cubicBezTo>
                <a:cubicBezTo>
                  <a:pt x="1392095" y="559448"/>
                  <a:pt x="1389585" y="719093"/>
                  <a:pt x="1371600" y="914400"/>
                </a:cubicBezTo>
                <a:cubicBezTo>
                  <a:pt x="1043020" y="926464"/>
                  <a:pt x="898932" y="933790"/>
                  <a:pt x="672084" y="914400"/>
                </a:cubicBezTo>
                <a:cubicBezTo>
                  <a:pt x="445236" y="895010"/>
                  <a:pt x="268852" y="914558"/>
                  <a:pt x="0" y="914400"/>
                </a:cubicBezTo>
                <a:cubicBezTo>
                  <a:pt x="-1494" y="777648"/>
                  <a:pt x="-224" y="635533"/>
                  <a:pt x="0" y="448056"/>
                </a:cubicBezTo>
                <a:cubicBezTo>
                  <a:pt x="224" y="260579"/>
                  <a:pt x="-19833" y="105206"/>
                  <a:pt x="0" y="0"/>
                </a:cubicBezTo>
                <a:close/>
              </a:path>
              <a:path w="1371600" h="914400" stroke="0" extrusionOk="0">
                <a:moveTo>
                  <a:pt x="0" y="0"/>
                </a:moveTo>
                <a:cubicBezTo>
                  <a:pt x="319302" y="16140"/>
                  <a:pt x="512333" y="14564"/>
                  <a:pt x="658368" y="0"/>
                </a:cubicBezTo>
                <a:cubicBezTo>
                  <a:pt x="804403" y="-14564"/>
                  <a:pt x="1111925" y="29204"/>
                  <a:pt x="1371600" y="0"/>
                </a:cubicBezTo>
                <a:cubicBezTo>
                  <a:pt x="1356804" y="179117"/>
                  <a:pt x="1382932" y="218767"/>
                  <a:pt x="1371600" y="429768"/>
                </a:cubicBezTo>
                <a:cubicBezTo>
                  <a:pt x="1360268" y="640769"/>
                  <a:pt x="1382321" y="723654"/>
                  <a:pt x="1371600" y="914400"/>
                </a:cubicBezTo>
                <a:cubicBezTo>
                  <a:pt x="1157919" y="882117"/>
                  <a:pt x="872950" y="888345"/>
                  <a:pt x="672084" y="914400"/>
                </a:cubicBezTo>
                <a:cubicBezTo>
                  <a:pt x="471218" y="940455"/>
                  <a:pt x="255130" y="936587"/>
                  <a:pt x="0" y="914400"/>
                </a:cubicBezTo>
                <a:cubicBezTo>
                  <a:pt x="6031" y="780634"/>
                  <a:pt x="8331" y="642278"/>
                  <a:pt x="0" y="484632"/>
                </a:cubicBezTo>
                <a:cubicBezTo>
                  <a:pt x="-8331" y="326986"/>
                  <a:pt x="-3237" y="210383"/>
                  <a:pt x="0" y="0"/>
                </a:cubicBezTo>
                <a:close/>
              </a:path>
            </a:pathLst>
          </a:custGeom>
          <a:solidFill>
            <a:srgbClr val="4472C4">
              <a:lumMod val="20000"/>
              <a:lumOff val="80000"/>
            </a:srgbClr>
          </a:solidFill>
          <a:ln>
            <a:solidFill>
              <a:sysClr val="windowText" lastClr="000000"/>
            </a:solidFill>
            <a:extLst>
              <a:ext uri="{C807C97D-BFC1-408E-A445-0C87EB9F89A2}">
                <ask:lineSketchStyleProps xmlns:ask="http://schemas.microsoft.com/office/drawing/2018/sketchyshapes" sd="4112632700">
                  <a:prstGeom prst="rect">
                    <a:avLst/>
                  </a:prstGeom>
                  <ask:type>
                    <ask:lineSketchFreehand/>
                  </ask:type>
                </ask:lineSketchStyleProps>
              </a:ext>
            </a:extLst>
          </a:ln>
          <a:effectLst>
            <a:outerShdw blurRad="50800" dist="38100" dir="5400000" algn="t" rotWithShape="0">
              <a:prstClr val="black">
                <a:alpha val="40000"/>
              </a:prstClr>
            </a:outerShdw>
          </a:effectLst>
        </p:spPr>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sz="6000" dirty="0">
                <a:solidFill>
                  <a:prstClr val="black">
                    <a:lumMod val="65000"/>
                    <a:lumOff val="35000"/>
                  </a:prstClr>
                </a:solidFill>
                <a:latin typeface="Adobe Arabic"/>
                <a:cs typeface="Adobe Arabic"/>
              </a:rPr>
              <a:t>ش</a:t>
            </a:r>
            <a:endParaRPr kumimoji="0" lang="en-US" sz="60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grpSp>
        <p:nvGrpSpPr>
          <p:cNvPr id="6" name="Group 5">
            <a:extLst>
              <a:ext uri="{FF2B5EF4-FFF2-40B4-BE49-F238E27FC236}">
                <a16:creationId xmlns:a16="http://schemas.microsoft.com/office/drawing/2014/main" id="{81890640-6DCF-4A81-85D2-C671483CF01F}"/>
              </a:ext>
            </a:extLst>
          </p:cNvPr>
          <p:cNvGrpSpPr/>
          <p:nvPr/>
        </p:nvGrpSpPr>
        <p:grpSpPr>
          <a:xfrm>
            <a:off x="830427" y="3835739"/>
            <a:ext cx="2290155" cy="2290155"/>
            <a:chOff x="687177" y="3790882"/>
            <a:chExt cx="2392194" cy="2392194"/>
          </a:xfrm>
        </p:grpSpPr>
        <p:sp>
          <p:nvSpPr>
            <p:cNvPr id="5" name="Oval 4">
              <a:extLst>
                <a:ext uri="{FF2B5EF4-FFF2-40B4-BE49-F238E27FC236}">
                  <a16:creationId xmlns:a16="http://schemas.microsoft.com/office/drawing/2014/main" id="{5F828580-F4F4-42DD-8720-DA21B59E43CE}"/>
                </a:ext>
              </a:extLst>
            </p:cNvPr>
            <p:cNvSpPr/>
            <p:nvPr/>
          </p:nvSpPr>
          <p:spPr>
            <a:xfrm>
              <a:off x="687177" y="3790882"/>
              <a:ext cx="2392194" cy="2392194"/>
            </a:xfrm>
            <a:prstGeom prst="ellipse">
              <a:avLst/>
            </a:prstGeom>
            <a:solidFill>
              <a:srgbClr val="F1CC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Background pattern&#10;&#10;Description automatically generated">
              <a:extLst>
                <a:ext uri="{FF2B5EF4-FFF2-40B4-BE49-F238E27FC236}">
                  <a16:creationId xmlns:a16="http://schemas.microsoft.com/office/drawing/2014/main" id="{972C80D7-A73D-4CAE-A2AB-129DFFCB9EC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03112" y="4127902"/>
              <a:ext cx="1748482" cy="1568171"/>
            </a:xfrm>
            <a:prstGeom prst="rect">
              <a:avLst/>
            </a:prstGeom>
          </p:spPr>
        </p:pic>
      </p:grpSp>
      <p:sp>
        <p:nvSpPr>
          <p:cNvPr id="15" name="Content Placeholder 1">
            <a:extLst>
              <a:ext uri="{FF2B5EF4-FFF2-40B4-BE49-F238E27FC236}">
                <a16:creationId xmlns:a16="http://schemas.microsoft.com/office/drawing/2014/main" id="{07CA7A38-38DD-49B8-9160-F4FEFB0AC3C9}"/>
              </a:ext>
            </a:extLst>
          </p:cNvPr>
          <p:cNvSpPr txBox="1">
            <a:spLocks/>
          </p:cNvSpPr>
          <p:nvPr/>
        </p:nvSpPr>
        <p:spPr>
          <a:xfrm>
            <a:off x="0" y="711242"/>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ar-LB" dirty="0">
                <a:latin typeface="Adobe Arabic" panose="02040503050201020203" pitchFamily="18" charset="-78"/>
                <a:cs typeface="Adobe Arabic" panose="02040503050201020203" pitchFamily="18" charset="-78"/>
              </a:rPr>
              <a:t>تَعَلَّمْنا الْيَوْمَ- تَمْييزَ الْحُروفِ </a:t>
            </a:r>
            <a:r>
              <a:rPr lang="ar-LB" sz="4000" dirty="0">
                <a:latin typeface="Adobe Arabic" panose="02040503050201020203" pitchFamily="18" charset="-78"/>
                <a:cs typeface="Adobe Arabic" panose="02040503050201020203" pitchFamily="18" charset="-78"/>
              </a:rPr>
              <a:t>«ث» «س» وَ</a:t>
            </a:r>
            <a:r>
              <a:rPr lang="ar-LB" dirty="0">
                <a:latin typeface="Adobe Arabic" panose="02040503050201020203" pitchFamily="18" charset="-78"/>
                <a:cs typeface="Adobe Arabic" panose="02040503050201020203" pitchFamily="18" charset="-78"/>
              </a:rPr>
              <a:t>«ش» لَفْظًا وَشَكْلاً  في الْكَلِماتِ. </a:t>
            </a:r>
          </a:p>
        </p:txBody>
      </p:sp>
    </p:spTree>
    <p:custDataLst>
      <p:tags r:id="rId1"/>
    </p:custDataLst>
    <p:extLst>
      <p:ext uri="{BB962C8B-B14F-4D97-AF65-F5344CB8AC3E}">
        <p14:creationId xmlns:p14="http://schemas.microsoft.com/office/powerpoint/2010/main" val="627851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par>
                                <p:cTn id="25" presetID="10"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animBg="1"/>
      <p:bldP spid="2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89CB0-D7A8-4E76-BC80-0BE774BB7C6A}"/>
              </a:ext>
            </a:extLst>
          </p:cNvPr>
          <p:cNvSpPr>
            <a:spLocks noGrp="1"/>
          </p:cNvSpPr>
          <p:nvPr>
            <p:ph type="title" idx="4294967295"/>
          </p:nvPr>
        </p:nvSpPr>
        <p:spPr>
          <a:xfrm>
            <a:off x="7288202" y="2810184"/>
            <a:ext cx="4477301" cy="944563"/>
          </a:xfrm>
        </p:spPr>
        <p:txBody>
          <a:bodyPr anchor="ctr">
            <a:noAutofit/>
          </a:bodyPr>
          <a:lstStyle/>
          <a:p>
            <a:pPr algn="r" rtl="1"/>
            <a:r>
              <a:rPr lang="ar-LB" sz="4000" dirty="0">
                <a:solidFill>
                  <a:schemeClr val="tx1">
                    <a:lumMod val="65000"/>
                    <a:lumOff val="35000"/>
                  </a:schemeClr>
                </a:solidFill>
                <a:latin typeface="Adobe Arabic" panose="02040503050201020203" pitchFamily="18" charset="-78"/>
                <a:cs typeface="Adobe Arabic" panose="02040503050201020203" pitchFamily="18" charset="-78"/>
              </a:rPr>
              <a:t>طابَ يَوْمُكُمْ يا أَعِزّائي!</a:t>
            </a:r>
            <a:endParaRPr lang="en-US" sz="40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8" name="Title 1">
            <a:extLst>
              <a:ext uri="{FF2B5EF4-FFF2-40B4-BE49-F238E27FC236}">
                <a16:creationId xmlns:a16="http://schemas.microsoft.com/office/drawing/2014/main" id="{B16F43F4-F8FB-4390-9309-8AFF1E881489}"/>
              </a:ext>
            </a:extLst>
          </p:cNvPr>
          <p:cNvSpPr txBox="1">
            <a:spLocks/>
          </p:cNvSpPr>
          <p:nvPr/>
        </p:nvSpPr>
        <p:spPr>
          <a:xfrm>
            <a:off x="0" y="160192"/>
            <a:ext cx="2681921" cy="351391"/>
          </a:xfrm>
          <a:prstGeom prst="rect">
            <a:avLst/>
          </a:prstGeom>
          <a:solidFill>
            <a:srgbClr val="DEEBF7"/>
          </a:solidFill>
        </p:spPr>
        <p:txBody>
          <a:bodyPr vert="horz" lIns="91440" tIns="45720" rIns="91440" bIns="45720" rtlCol="0" anchor="b">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marL="0" marR="0" lvl="0" indent="0" algn="ctr" defTabSz="914400" rtl="1" eaLnBrk="1" fontAlgn="auto" latinLnBrk="0" hangingPunct="1">
              <a:lnSpc>
                <a:spcPct val="80000"/>
              </a:lnSpc>
              <a:spcBef>
                <a:spcPct val="0"/>
              </a:spcBef>
              <a:spcAft>
                <a:spcPts val="0"/>
              </a:spcAft>
              <a:buClrTx/>
              <a:buSzTx/>
              <a:buFontTx/>
              <a:buNone/>
              <a:tabLst/>
              <a:defRPr/>
            </a:pPr>
            <a:r>
              <a:rPr lang="ar-LB" sz="1800" dirty="0"/>
              <a:t>ترحيبٌ</a:t>
            </a:r>
            <a:endParaRPr kumimoji="0" lang="en-US" sz="1000" b="0" i="0" u="none" strike="noStrike" kern="1200" cap="all" spc="0" normalizeH="0" noProof="0" dirty="0">
              <a:ln>
                <a:noFill/>
              </a:ln>
              <a:solidFill>
                <a:srgbClr val="1F4E79"/>
              </a:solidFill>
              <a:effectLst/>
              <a:highlight>
                <a:srgbClr val="FFFF00"/>
              </a:highlight>
              <a:uLnTx/>
              <a:uFillTx/>
              <a:latin typeface="Adobe Arabic"/>
              <a:cs typeface="Adobe Arabic"/>
            </a:endParaRPr>
          </a:p>
        </p:txBody>
      </p:sp>
      <p:pic>
        <p:nvPicPr>
          <p:cNvPr id="10" name="Graphic 9">
            <a:extLst>
              <a:ext uri="{FF2B5EF4-FFF2-40B4-BE49-F238E27FC236}">
                <a16:creationId xmlns:a16="http://schemas.microsoft.com/office/drawing/2014/main" id="{A08E0396-C3CA-48A2-BCFE-8F1F6898EEE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151873" y="1790232"/>
            <a:ext cx="4937049" cy="3277536"/>
          </a:xfrm>
          <a:prstGeom prst="rect">
            <a:avLst/>
          </a:prstGeom>
        </p:spPr>
      </p:pic>
      <p:pic>
        <p:nvPicPr>
          <p:cNvPr id="12" name="Picture 11">
            <a:extLst>
              <a:ext uri="{FF2B5EF4-FFF2-40B4-BE49-F238E27FC236}">
                <a16:creationId xmlns:a16="http://schemas.microsoft.com/office/drawing/2014/main" id="{4C7D37AB-F13E-4B56-AA82-5C1FC3B4394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51002" y="2226147"/>
            <a:ext cx="1842653" cy="4046007"/>
          </a:xfrm>
          <a:prstGeom prst="rect">
            <a:avLst/>
          </a:prstGeom>
          <a:noFill/>
        </p:spPr>
      </p:pic>
      <p:sp>
        <p:nvSpPr>
          <p:cNvPr id="11" name="TextBox 10">
            <a:extLst>
              <a:ext uri="{FF2B5EF4-FFF2-40B4-BE49-F238E27FC236}">
                <a16:creationId xmlns:a16="http://schemas.microsoft.com/office/drawing/2014/main" id="{B8BC1FE6-D0D9-43D5-BD21-455D974CA356}"/>
              </a:ext>
            </a:extLst>
          </p:cNvPr>
          <p:cNvSpPr txBox="1"/>
          <p:nvPr/>
        </p:nvSpPr>
        <p:spPr>
          <a:xfrm>
            <a:off x="3857092" y="2689824"/>
            <a:ext cx="3672913" cy="1350336"/>
          </a:xfrm>
          <a:prstGeom prst="rect">
            <a:avLst/>
          </a:prstGeom>
          <a:ln w="19050">
            <a:noFill/>
          </a:ln>
        </p:spPr>
        <p:txBody>
          <a:bodyPr vert="horz" wrap="square" lIns="91440" tIns="45720" rIns="91440" bIns="45720" rtlCol="0" anchor="ctr">
            <a:normAutofit fontScale="90000"/>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480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rPr>
              <a:t>أَهْلًا بِكُمْ في صَفِّ الْإِمْلاءِ. </a:t>
            </a:r>
            <a:endParaRPr kumimoji="0" lang="en-US" sz="480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endParaRPr>
          </a:p>
        </p:txBody>
      </p:sp>
    </p:spTree>
    <p:custDataLst>
      <p:tags r:id="rId1"/>
    </p:custDataLst>
    <p:extLst>
      <p:ext uri="{BB962C8B-B14F-4D97-AF65-F5344CB8AC3E}">
        <p14:creationId xmlns:p14="http://schemas.microsoft.com/office/powerpoint/2010/main" val="1230553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C971754A-B6B7-488F-9CA9-4468A23EC08D}"/>
              </a:ext>
            </a:extLst>
          </p:cNvPr>
          <p:cNvSpPr/>
          <p:nvPr/>
        </p:nvSpPr>
        <p:spPr>
          <a:xfrm>
            <a:off x="0" y="128920"/>
            <a:ext cx="2976880" cy="385948"/>
          </a:xfrm>
          <a:prstGeom prst="rect">
            <a:avLst/>
          </a:prstGeom>
          <a:solidFill>
            <a:srgbClr val="DEEBF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dobe Arabic" panose="02040503050201020203" pitchFamily="18" charset="-78"/>
              <a:cs typeface="Adobe Arabic" panose="02040503050201020203" pitchFamily="18" charset="-78"/>
            </a:endParaRPr>
          </a:p>
        </p:txBody>
      </p:sp>
      <p:sp>
        <p:nvSpPr>
          <p:cNvPr id="8" name="Rectangle 7">
            <a:extLst>
              <a:ext uri="{FF2B5EF4-FFF2-40B4-BE49-F238E27FC236}">
                <a16:creationId xmlns:a16="http://schemas.microsoft.com/office/drawing/2014/main" id="{E1FDB6AF-B51D-420A-BF54-F2BCBB063EC9}"/>
              </a:ext>
            </a:extLst>
          </p:cNvPr>
          <p:cNvSpPr/>
          <p:nvPr/>
        </p:nvSpPr>
        <p:spPr>
          <a:xfrm>
            <a:off x="7945882" y="2981386"/>
            <a:ext cx="2651760" cy="731520"/>
          </a:xfrm>
          <a:prstGeom prst="rect">
            <a:avLst/>
          </a:prstGeom>
          <a:solidFill>
            <a:srgbClr val="9DC3E6"/>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LB" altLang="en-US" sz="5400" b="1" kern="0" dirty="0">
                <a:solidFill>
                  <a:prstClr val="black">
                    <a:lumMod val="65000"/>
                    <a:lumOff val="35000"/>
                  </a:prstClr>
                </a:solidFill>
                <a:latin typeface="Adobe Arabic" panose="02040503050201020203" pitchFamily="18" charset="-78"/>
                <a:cs typeface="Adobe Arabic" panose="02040503050201020203" pitchFamily="18" charset="-78"/>
              </a:rPr>
              <a:t>ث</a:t>
            </a:r>
            <a:endParaRPr kumimoji="0" lang="ar-LB" altLang="en-US" sz="5400" b="1"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11" name="Rectangle 10">
            <a:extLst>
              <a:ext uri="{FF2B5EF4-FFF2-40B4-BE49-F238E27FC236}">
                <a16:creationId xmlns:a16="http://schemas.microsoft.com/office/drawing/2014/main" id="{961503BF-A6FD-45C8-86AE-C5CF057F8252}"/>
              </a:ext>
            </a:extLst>
          </p:cNvPr>
          <p:cNvSpPr/>
          <p:nvPr/>
        </p:nvSpPr>
        <p:spPr>
          <a:xfrm>
            <a:off x="4783698" y="2982906"/>
            <a:ext cx="2651760" cy="731520"/>
          </a:xfrm>
          <a:prstGeom prst="rect">
            <a:avLst/>
          </a:prstGeom>
          <a:solidFill>
            <a:srgbClr val="9DC3E6"/>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LB" altLang="en-US" sz="5400" b="1" kern="0" dirty="0">
                <a:solidFill>
                  <a:prstClr val="black">
                    <a:lumMod val="65000"/>
                    <a:lumOff val="35000"/>
                  </a:prstClr>
                </a:solidFill>
                <a:latin typeface="Adobe Arabic" panose="02040503050201020203" pitchFamily="18" charset="-78"/>
                <a:cs typeface="Adobe Arabic" panose="02040503050201020203" pitchFamily="18" charset="-78"/>
              </a:rPr>
              <a:t>س</a:t>
            </a:r>
            <a:endParaRPr kumimoji="0" lang="ar-LB" altLang="en-US" sz="5400" b="1"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12" name="Rectangle 11">
            <a:extLst>
              <a:ext uri="{FF2B5EF4-FFF2-40B4-BE49-F238E27FC236}">
                <a16:creationId xmlns:a16="http://schemas.microsoft.com/office/drawing/2014/main" id="{A7D18675-76B0-4E7E-A0CB-6EB80FBDFF29}"/>
              </a:ext>
            </a:extLst>
          </p:cNvPr>
          <p:cNvSpPr/>
          <p:nvPr/>
        </p:nvSpPr>
        <p:spPr>
          <a:xfrm>
            <a:off x="7948198" y="3711806"/>
            <a:ext cx="2651760" cy="2690644"/>
          </a:xfrm>
          <a:prstGeom prst="rect">
            <a:avLst/>
          </a:prstGeom>
          <a:solidFill>
            <a:srgbClr val="9DC3E6">
              <a:alpha val="50196"/>
            </a:srgbClr>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ar-LB" altLang="en-US" sz="3600" b="1"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13" name="Rectangle 12">
            <a:extLst>
              <a:ext uri="{FF2B5EF4-FFF2-40B4-BE49-F238E27FC236}">
                <a16:creationId xmlns:a16="http://schemas.microsoft.com/office/drawing/2014/main" id="{FDF0E4E9-ECD0-4DA4-A759-BA71DBBAA0FD}"/>
              </a:ext>
            </a:extLst>
          </p:cNvPr>
          <p:cNvSpPr/>
          <p:nvPr/>
        </p:nvSpPr>
        <p:spPr>
          <a:xfrm>
            <a:off x="4778758" y="3712906"/>
            <a:ext cx="2651760" cy="2689544"/>
          </a:xfrm>
          <a:prstGeom prst="rect">
            <a:avLst/>
          </a:prstGeom>
          <a:solidFill>
            <a:srgbClr val="9DC3E6">
              <a:alpha val="50196"/>
            </a:srgbClr>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ar-LB" altLang="en-US" sz="3600" b="1"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14" name="Rectangle 13">
            <a:extLst>
              <a:ext uri="{FF2B5EF4-FFF2-40B4-BE49-F238E27FC236}">
                <a16:creationId xmlns:a16="http://schemas.microsoft.com/office/drawing/2014/main" id="{BB00936E-84B3-43CC-81A4-38226C57D945}"/>
              </a:ext>
            </a:extLst>
          </p:cNvPr>
          <p:cNvSpPr/>
          <p:nvPr/>
        </p:nvSpPr>
        <p:spPr>
          <a:xfrm>
            <a:off x="9337486" y="1479113"/>
            <a:ext cx="1335678" cy="593635"/>
          </a:xfrm>
          <a:prstGeom prst="rect">
            <a:avLst/>
          </a:prstGeom>
          <a:solidFill>
            <a:sysClr val="window" lastClr="FFFFFF">
              <a:lumMod val="95000"/>
            </a:sysClr>
          </a:solidFill>
          <a:ln w="12700" cap="flat" cmpd="sng" algn="ctr">
            <a:noFill/>
            <a:prstDash val="solid"/>
            <a:miter lim="800000"/>
          </a:ln>
          <a:effectLst/>
        </p:spPr>
        <p:txBody>
          <a:bodyPr rtlCol="0" anchor="ctr"/>
          <a:lstStyle/>
          <a:p>
            <a:pPr lvl="0" algn="ctr" rtl="1">
              <a:defRPr/>
            </a:pPr>
            <a:r>
              <a:rPr lang="ar-LB" sz="3200" kern="0" dirty="0">
                <a:solidFill>
                  <a:prstClr val="black">
                    <a:lumMod val="65000"/>
                    <a:lumOff val="35000"/>
                  </a:prstClr>
                </a:solidFill>
                <a:latin typeface="Adobe Arabic" panose="02040503050201020203" pitchFamily="18" charset="-78"/>
                <a:cs typeface="Adobe Arabic" panose="02040503050201020203" pitchFamily="18" charset="-78"/>
              </a:rPr>
              <a:t>الْمُتَساقِطَةُ</a:t>
            </a:r>
            <a:endParaRPr kumimoji="0" lang="fr-FR" sz="32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15" name="Rectangle 14">
            <a:extLst>
              <a:ext uri="{FF2B5EF4-FFF2-40B4-BE49-F238E27FC236}">
                <a16:creationId xmlns:a16="http://schemas.microsoft.com/office/drawing/2014/main" id="{903958A2-6DCB-49A6-B647-F9F2A1CD5C74}"/>
              </a:ext>
            </a:extLst>
          </p:cNvPr>
          <p:cNvSpPr/>
          <p:nvPr/>
        </p:nvSpPr>
        <p:spPr>
          <a:xfrm>
            <a:off x="7467174" y="1479113"/>
            <a:ext cx="1335678" cy="593635"/>
          </a:xfrm>
          <a:prstGeom prst="rect">
            <a:avLst/>
          </a:prstGeom>
          <a:solidFill>
            <a:sysClr val="window" lastClr="FFFFFF">
              <a:lumMod val="95000"/>
            </a:sysClr>
          </a:solidFill>
          <a:ln w="12700" cap="flat" cmpd="sng" algn="ctr">
            <a:noFill/>
            <a:prstDash val="solid"/>
            <a:miter lim="800000"/>
          </a:ln>
          <a:effectLst/>
        </p:spPr>
        <p:txBody>
          <a:bodyPr rtlCol="0" anchor="ctr"/>
          <a:lstStyle/>
          <a:p>
            <a:pPr lvl="0" algn="ctr" rtl="1">
              <a:defRPr/>
            </a:pPr>
            <a:r>
              <a:rPr lang="ar-LB" sz="3200" kern="0" dirty="0">
                <a:solidFill>
                  <a:prstClr val="black">
                    <a:lumMod val="65000"/>
                    <a:lumOff val="35000"/>
                  </a:prstClr>
                </a:solidFill>
                <a:latin typeface="Adobe Arabic" panose="02040503050201020203" pitchFamily="18" charset="-78"/>
                <a:cs typeface="Adobe Arabic" panose="02040503050201020203" pitchFamily="18" charset="-78"/>
              </a:rPr>
              <a:t>شَيْطَنَتُهُ</a:t>
            </a:r>
            <a:endParaRPr kumimoji="0" lang="fr-FR" sz="32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16" name="Rectangle 15">
            <a:extLst>
              <a:ext uri="{FF2B5EF4-FFF2-40B4-BE49-F238E27FC236}">
                <a16:creationId xmlns:a16="http://schemas.microsoft.com/office/drawing/2014/main" id="{B3A095EE-3091-4458-AF1B-DAAD57381B32}"/>
              </a:ext>
            </a:extLst>
          </p:cNvPr>
          <p:cNvSpPr/>
          <p:nvPr/>
        </p:nvSpPr>
        <p:spPr>
          <a:xfrm>
            <a:off x="5596860" y="1479113"/>
            <a:ext cx="1335678" cy="593635"/>
          </a:xfrm>
          <a:prstGeom prst="rect">
            <a:avLst/>
          </a:prstGeom>
          <a:solidFill>
            <a:sysClr val="window" lastClr="FFFFFF">
              <a:lumMod val="95000"/>
            </a:sysClr>
          </a:solidFill>
          <a:ln w="12700" cap="flat" cmpd="sng" algn="ctr">
            <a:noFill/>
            <a:prstDash val="solid"/>
            <a:miter lim="800000"/>
          </a:ln>
          <a:effectLst/>
        </p:spPr>
        <p:txBody>
          <a:bodyPr rtlCol="0" anchor="ctr"/>
          <a:lstStyle/>
          <a:p>
            <a:pPr lvl="0" algn="ctr" rtl="1">
              <a:defRPr/>
            </a:pPr>
            <a:r>
              <a:rPr lang="ar-LB" sz="3200" kern="0" dirty="0">
                <a:solidFill>
                  <a:prstClr val="black">
                    <a:lumMod val="65000"/>
                    <a:lumOff val="35000"/>
                  </a:prstClr>
                </a:solidFill>
                <a:latin typeface="Adobe Arabic" panose="02040503050201020203" pitchFamily="18" charset="-78"/>
                <a:cs typeface="Adobe Arabic" panose="02040503050201020203" pitchFamily="18" charset="-78"/>
              </a:rPr>
              <a:t>ساعاتٌ</a:t>
            </a:r>
            <a:endParaRPr kumimoji="0" lang="fr-FR" sz="32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17" name="Rectangle 16">
            <a:extLst>
              <a:ext uri="{FF2B5EF4-FFF2-40B4-BE49-F238E27FC236}">
                <a16:creationId xmlns:a16="http://schemas.microsoft.com/office/drawing/2014/main" id="{5CF9BE4E-095D-47CE-9607-765721A1D31C}"/>
              </a:ext>
            </a:extLst>
          </p:cNvPr>
          <p:cNvSpPr/>
          <p:nvPr/>
        </p:nvSpPr>
        <p:spPr>
          <a:xfrm>
            <a:off x="3726546" y="1479113"/>
            <a:ext cx="1335678" cy="593635"/>
          </a:xfrm>
          <a:prstGeom prst="rect">
            <a:avLst/>
          </a:prstGeom>
          <a:solidFill>
            <a:sysClr val="window" lastClr="FFFFFF">
              <a:lumMod val="95000"/>
            </a:sysClr>
          </a:solidFill>
          <a:ln w="12700" cap="flat" cmpd="sng" algn="ctr">
            <a:noFill/>
            <a:prstDash val="solid"/>
            <a:miter lim="800000"/>
          </a:ln>
          <a:effectLst/>
        </p:spPr>
        <p:txBody>
          <a:bodyPr rtlCol="0" anchor="ctr"/>
          <a:lstStyle/>
          <a:p>
            <a:pPr lvl="0" algn="ctr" rtl="1">
              <a:defRPr/>
            </a:pPr>
            <a:r>
              <a:rPr lang="ar-LB" sz="3200" kern="0" dirty="0">
                <a:solidFill>
                  <a:prstClr val="black">
                    <a:lumMod val="65000"/>
                    <a:lumOff val="35000"/>
                  </a:prstClr>
                </a:solidFill>
                <a:latin typeface="Adobe Arabic" panose="02040503050201020203" pitchFamily="18" charset="-78"/>
                <a:cs typeface="Adobe Arabic" panose="02040503050201020203" pitchFamily="18" charset="-78"/>
              </a:rPr>
              <a:t>ثِمارٌ</a:t>
            </a:r>
            <a:endParaRPr kumimoji="0" lang="fr-FR" sz="32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18" name="Rectangle 17">
            <a:extLst>
              <a:ext uri="{FF2B5EF4-FFF2-40B4-BE49-F238E27FC236}">
                <a16:creationId xmlns:a16="http://schemas.microsoft.com/office/drawing/2014/main" id="{5757657B-E2EC-4BFA-A00D-814AE082C00D}"/>
              </a:ext>
            </a:extLst>
          </p:cNvPr>
          <p:cNvSpPr/>
          <p:nvPr/>
        </p:nvSpPr>
        <p:spPr>
          <a:xfrm>
            <a:off x="1856232" y="1479113"/>
            <a:ext cx="1335678" cy="593635"/>
          </a:xfrm>
          <a:prstGeom prst="rect">
            <a:avLst/>
          </a:prstGeom>
          <a:solidFill>
            <a:sysClr val="window" lastClr="FFFFFF">
              <a:lumMod val="95000"/>
            </a:sysClr>
          </a:solidFill>
          <a:ln w="12700" cap="flat" cmpd="sng" algn="ctr">
            <a:noFill/>
            <a:prstDash val="solid"/>
            <a:miter lim="800000"/>
          </a:ln>
          <a:effectLst/>
        </p:spPr>
        <p:txBody>
          <a:bodyPr rtlCol="0" anchor="ctr"/>
          <a:lstStyle/>
          <a:p>
            <a:pPr lvl="0" algn="ctr" rtl="1">
              <a:defRPr/>
            </a:pPr>
            <a:r>
              <a:rPr lang="ar-LB" sz="3200" kern="0" dirty="0">
                <a:solidFill>
                  <a:prstClr val="black">
                    <a:lumMod val="65000"/>
                    <a:lumOff val="35000"/>
                  </a:prstClr>
                </a:solidFill>
                <a:latin typeface="Adobe Arabic" panose="02040503050201020203" pitchFamily="18" charset="-78"/>
                <a:cs typeface="Adobe Arabic" panose="02040503050201020203" pitchFamily="18" charset="-78"/>
              </a:rPr>
              <a:t>مَغارِسُ</a:t>
            </a:r>
            <a:endParaRPr kumimoji="0" lang="fr-FR" sz="32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19" name="Rectangle 18">
            <a:extLst>
              <a:ext uri="{FF2B5EF4-FFF2-40B4-BE49-F238E27FC236}">
                <a16:creationId xmlns:a16="http://schemas.microsoft.com/office/drawing/2014/main" id="{441B5E61-5070-433E-81DA-B2B0755F6AB7}"/>
              </a:ext>
            </a:extLst>
          </p:cNvPr>
          <p:cNvSpPr/>
          <p:nvPr/>
        </p:nvSpPr>
        <p:spPr>
          <a:xfrm>
            <a:off x="10244395" y="2216824"/>
            <a:ext cx="1335678" cy="593635"/>
          </a:xfrm>
          <a:prstGeom prst="rect">
            <a:avLst/>
          </a:prstGeom>
          <a:solidFill>
            <a:sysClr val="window" lastClr="FFFFFF">
              <a:lumMod val="95000"/>
            </a:sysClr>
          </a:solidFill>
          <a:ln w="12700" cap="flat" cmpd="sng" algn="ctr">
            <a:noFill/>
            <a:prstDash val="solid"/>
            <a:miter lim="800000"/>
          </a:ln>
          <a:effectLst/>
        </p:spPr>
        <p:txBody>
          <a:bodyPr rtlCol="0" anchor="ctr"/>
          <a:lstStyle/>
          <a:p>
            <a:pPr lvl="0" algn="ctr" rtl="1">
              <a:defRPr/>
            </a:pPr>
            <a:r>
              <a:rPr lang="ar-LB" sz="3200" kern="0" dirty="0">
                <a:solidFill>
                  <a:prstClr val="black">
                    <a:lumMod val="65000"/>
                    <a:lumOff val="35000"/>
                  </a:prstClr>
                </a:solidFill>
                <a:latin typeface="Adobe Arabic" panose="02040503050201020203" pitchFamily="18" charset="-78"/>
                <a:cs typeface="Adobe Arabic" panose="02040503050201020203" pitchFamily="18" charset="-78"/>
              </a:rPr>
              <a:t>وَحْشٌ</a:t>
            </a:r>
            <a:endParaRPr kumimoji="0" lang="fr-FR" sz="32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20" name="Rectangle 19">
            <a:extLst>
              <a:ext uri="{FF2B5EF4-FFF2-40B4-BE49-F238E27FC236}">
                <a16:creationId xmlns:a16="http://schemas.microsoft.com/office/drawing/2014/main" id="{1F886336-1584-48AA-A924-164D53F5A7AA}"/>
              </a:ext>
            </a:extLst>
          </p:cNvPr>
          <p:cNvSpPr/>
          <p:nvPr/>
        </p:nvSpPr>
        <p:spPr>
          <a:xfrm>
            <a:off x="8380414" y="2216824"/>
            <a:ext cx="1335678" cy="593635"/>
          </a:xfrm>
          <a:prstGeom prst="rect">
            <a:avLst/>
          </a:prstGeom>
          <a:solidFill>
            <a:sysClr val="window" lastClr="FFFFFF">
              <a:lumMod val="95000"/>
            </a:sysClr>
          </a:solidFill>
          <a:ln w="12700" cap="flat" cmpd="sng" algn="ctr">
            <a:noFill/>
            <a:prstDash val="solid"/>
            <a:miter lim="800000"/>
          </a:ln>
          <a:effectLst/>
        </p:spPr>
        <p:txBody>
          <a:bodyPr rtlCol="0" anchor="ctr"/>
          <a:lstStyle/>
          <a:p>
            <a:pPr lvl="0" algn="ctr" rtl="1">
              <a:defRPr/>
            </a:pPr>
            <a:r>
              <a:rPr lang="ar-LB" sz="3200" kern="0" dirty="0">
                <a:solidFill>
                  <a:prstClr val="black">
                    <a:lumMod val="65000"/>
                    <a:lumOff val="35000"/>
                  </a:prstClr>
                </a:solidFill>
                <a:latin typeface="Adobe Arabic" panose="02040503050201020203" pitchFamily="18" charset="-78"/>
                <a:cs typeface="Adobe Arabic" panose="02040503050201020203" pitchFamily="18" charset="-78"/>
              </a:rPr>
              <a:t>مِحْراثٌ</a:t>
            </a:r>
            <a:endParaRPr kumimoji="0" lang="fr-FR" sz="32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21" name="Rectangle 20">
            <a:extLst>
              <a:ext uri="{FF2B5EF4-FFF2-40B4-BE49-F238E27FC236}">
                <a16:creationId xmlns:a16="http://schemas.microsoft.com/office/drawing/2014/main" id="{636BD415-ED76-4799-AD8A-F45E741E08CA}"/>
              </a:ext>
            </a:extLst>
          </p:cNvPr>
          <p:cNvSpPr/>
          <p:nvPr/>
        </p:nvSpPr>
        <p:spPr>
          <a:xfrm>
            <a:off x="6516432" y="2216824"/>
            <a:ext cx="1335678" cy="593635"/>
          </a:xfrm>
          <a:prstGeom prst="rect">
            <a:avLst/>
          </a:prstGeom>
          <a:solidFill>
            <a:sysClr val="window" lastClr="FFFFFF">
              <a:lumMod val="95000"/>
            </a:sysClr>
          </a:solidFill>
          <a:ln w="12700" cap="flat" cmpd="sng" algn="ctr">
            <a:noFill/>
            <a:prstDash val="solid"/>
            <a:miter lim="800000"/>
          </a:ln>
          <a:effectLst/>
        </p:spPr>
        <p:txBody>
          <a:bodyPr rtlCol="0" anchor="ctr"/>
          <a:lstStyle/>
          <a:p>
            <a:pPr lvl="0" algn="ctr" rtl="1">
              <a:defRPr/>
            </a:pPr>
            <a:r>
              <a:rPr lang="ar-LB" sz="3200" kern="0" dirty="0">
                <a:solidFill>
                  <a:prstClr val="black">
                    <a:lumMod val="65000"/>
                    <a:lumOff val="35000"/>
                  </a:prstClr>
                </a:solidFill>
                <a:latin typeface="Adobe Arabic" panose="02040503050201020203" pitchFamily="18" charset="-78"/>
                <a:cs typeface="Adobe Arabic" panose="02040503050201020203" pitchFamily="18" charset="-78"/>
              </a:rPr>
              <a:t>قَسَّمَ</a:t>
            </a:r>
            <a:endParaRPr kumimoji="0" lang="fr-FR" sz="32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22" name="Rectangle 21">
            <a:extLst>
              <a:ext uri="{FF2B5EF4-FFF2-40B4-BE49-F238E27FC236}">
                <a16:creationId xmlns:a16="http://schemas.microsoft.com/office/drawing/2014/main" id="{055AD29E-E832-4EAC-B148-BE66BCD7FCA8}"/>
              </a:ext>
            </a:extLst>
          </p:cNvPr>
          <p:cNvSpPr/>
          <p:nvPr/>
        </p:nvSpPr>
        <p:spPr>
          <a:xfrm>
            <a:off x="5264950" y="3725990"/>
            <a:ext cx="1645920" cy="731520"/>
          </a:xfrm>
          <a:prstGeom prst="rect">
            <a:avLst/>
          </a:prstGeom>
          <a:noFill/>
          <a:ln w="12700" cap="flat" cmpd="sng" algn="ctr">
            <a:noFill/>
            <a:prstDash val="solid"/>
            <a:miter lim="800000"/>
          </a:ln>
          <a:effectLst/>
        </p:spPr>
        <p:txBody>
          <a:bodyPr rtlCol="0" anchor="ctr"/>
          <a:lstStyle/>
          <a:p>
            <a:pPr lvl="0" algn="ctr" rtl="1">
              <a:defRPr/>
            </a:pPr>
            <a:r>
              <a:rPr lang="ar-LB" sz="3600" kern="0" dirty="0">
                <a:solidFill>
                  <a:prstClr val="black">
                    <a:lumMod val="65000"/>
                    <a:lumOff val="35000"/>
                  </a:prstClr>
                </a:solidFill>
                <a:latin typeface="Adobe Arabic" panose="02040503050201020203" pitchFamily="18" charset="-78"/>
                <a:cs typeface="Adobe Arabic" panose="02040503050201020203" pitchFamily="18" charset="-78"/>
              </a:rPr>
              <a:t>الْمُتَساقِطَةُ</a:t>
            </a:r>
            <a:endParaRPr kumimoji="0" lang="fr-FR" sz="36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23" name="Rectangle 22">
            <a:extLst>
              <a:ext uri="{FF2B5EF4-FFF2-40B4-BE49-F238E27FC236}">
                <a16:creationId xmlns:a16="http://schemas.microsoft.com/office/drawing/2014/main" id="{2AC0BD96-A38A-474C-881A-526015B5CB63}"/>
              </a:ext>
            </a:extLst>
          </p:cNvPr>
          <p:cNvSpPr/>
          <p:nvPr/>
        </p:nvSpPr>
        <p:spPr>
          <a:xfrm>
            <a:off x="8451118" y="3725990"/>
            <a:ext cx="1645920" cy="731520"/>
          </a:xfrm>
          <a:prstGeom prst="rect">
            <a:avLst/>
          </a:prstGeom>
          <a:noFill/>
          <a:ln w="12700" cap="flat" cmpd="sng" algn="ctr">
            <a:noFill/>
            <a:prstDash val="solid"/>
            <a:miter lim="800000"/>
          </a:ln>
          <a:effectLst/>
        </p:spPr>
        <p:txBody>
          <a:bodyPr rtlCol="0" anchor="ctr"/>
          <a:lstStyle/>
          <a:p>
            <a:pPr lvl="0" algn="ctr" rtl="1">
              <a:defRPr/>
            </a:pPr>
            <a:r>
              <a:rPr lang="ar-LB" sz="3600" kern="0" dirty="0">
                <a:solidFill>
                  <a:prstClr val="black">
                    <a:lumMod val="65000"/>
                    <a:lumOff val="35000"/>
                  </a:prstClr>
                </a:solidFill>
                <a:latin typeface="Adobe Arabic" panose="02040503050201020203" pitchFamily="18" charset="-78"/>
                <a:cs typeface="Adobe Arabic" panose="02040503050201020203" pitchFamily="18" charset="-78"/>
              </a:rPr>
              <a:t>ثِمارٌ</a:t>
            </a:r>
            <a:endParaRPr kumimoji="0" lang="fr-FR" sz="36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24" name="Rectangle 23">
            <a:extLst>
              <a:ext uri="{FF2B5EF4-FFF2-40B4-BE49-F238E27FC236}">
                <a16:creationId xmlns:a16="http://schemas.microsoft.com/office/drawing/2014/main" id="{D86D4679-877E-4801-B845-1E274212C07C}"/>
              </a:ext>
            </a:extLst>
          </p:cNvPr>
          <p:cNvSpPr/>
          <p:nvPr/>
        </p:nvSpPr>
        <p:spPr>
          <a:xfrm>
            <a:off x="8451118" y="4365229"/>
            <a:ext cx="1645920" cy="731520"/>
          </a:xfrm>
          <a:prstGeom prst="rect">
            <a:avLst/>
          </a:prstGeom>
          <a:noFill/>
          <a:ln w="12700" cap="flat" cmpd="sng" algn="ctr">
            <a:noFill/>
            <a:prstDash val="solid"/>
            <a:miter lim="800000"/>
          </a:ln>
          <a:effectLst/>
        </p:spPr>
        <p:txBody>
          <a:bodyPr rtlCol="0" anchor="ctr"/>
          <a:lstStyle/>
          <a:p>
            <a:pPr lvl="0" algn="ctr" rtl="1">
              <a:defRPr/>
            </a:pPr>
            <a:r>
              <a:rPr lang="ar-LB" sz="3600" kern="0" dirty="0">
                <a:solidFill>
                  <a:prstClr val="black">
                    <a:lumMod val="65000"/>
                    <a:lumOff val="35000"/>
                  </a:prstClr>
                </a:solidFill>
                <a:latin typeface="Adobe Arabic" panose="02040503050201020203" pitchFamily="18" charset="-78"/>
                <a:cs typeface="Adobe Arabic" panose="02040503050201020203" pitchFamily="18" charset="-78"/>
              </a:rPr>
              <a:t>مِحْراثٌ</a:t>
            </a:r>
            <a:endParaRPr kumimoji="0" lang="fr-FR" sz="36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25" name="Rectangle 24">
            <a:extLst>
              <a:ext uri="{FF2B5EF4-FFF2-40B4-BE49-F238E27FC236}">
                <a16:creationId xmlns:a16="http://schemas.microsoft.com/office/drawing/2014/main" id="{A29860A5-321E-4A1B-8CB6-3BD47AB6E59F}"/>
              </a:ext>
            </a:extLst>
          </p:cNvPr>
          <p:cNvSpPr/>
          <p:nvPr/>
        </p:nvSpPr>
        <p:spPr>
          <a:xfrm>
            <a:off x="8451118" y="5004468"/>
            <a:ext cx="1645920" cy="731520"/>
          </a:xfrm>
          <a:prstGeom prst="rect">
            <a:avLst/>
          </a:prstGeom>
          <a:noFill/>
          <a:ln w="12700" cap="flat" cmpd="sng" algn="ctr">
            <a:noFill/>
            <a:prstDash val="solid"/>
            <a:miter lim="800000"/>
          </a:ln>
          <a:effectLst/>
        </p:spPr>
        <p:txBody>
          <a:bodyPr rtlCol="0" anchor="ctr"/>
          <a:lstStyle/>
          <a:p>
            <a:pPr lvl="0" algn="ctr" rtl="1">
              <a:defRPr/>
            </a:pPr>
            <a:r>
              <a:rPr lang="ar-LB" sz="3600" kern="0" dirty="0">
                <a:solidFill>
                  <a:prstClr val="black">
                    <a:lumMod val="65000"/>
                    <a:lumOff val="35000"/>
                  </a:prstClr>
                </a:solidFill>
                <a:latin typeface="Adobe Arabic" panose="02040503050201020203" pitchFamily="18" charset="-78"/>
                <a:cs typeface="Adobe Arabic" panose="02040503050201020203" pitchFamily="18" charset="-78"/>
              </a:rPr>
              <a:t>الْأَكْثَرُ</a:t>
            </a:r>
            <a:endParaRPr kumimoji="0" lang="fr-FR" sz="36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26" name="Rectangle 25">
            <a:extLst>
              <a:ext uri="{FF2B5EF4-FFF2-40B4-BE49-F238E27FC236}">
                <a16:creationId xmlns:a16="http://schemas.microsoft.com/office/drawing/2014/main" id="{98901CE0-00BA-41C0-B7F7-1D86EE4CC3FD}"/>
              </a:ext>
            </a:extLst>
          </p:cNvPr>
          <p:cNvSpPr/>
          <p:nvPr/>
        </p:nvSpPr>
        <p:spPr>
          <a:xfrm>
            <a:off x="8451118" y="5643706"/>
            <a:ext cx="1645920" cy="731520"/>
          </a:xfrm>
          <a:prstGeom prst="rect">
            <a:avLst/>
          </a:prstGeom>
          <a:noFill/>
          <a:ln w="12700" cap="flat" cmpd="sng" algn="ctr">
            <a:noFill/>
            <a:prstDash val="solid"/>
            <a:miter lim="800000"/>
          </a:ln>
          <a:effectLst/>
        </p:spPr>
        <p:txBody>
          <a:bodyPr rtlCol="0" anchor="ctr"/>
          <a:lstStyle/>
          <a:p>
            <a:pPr lvl="0" algn="ctr" rtl="1">
              <a:defRPr/>
            </a:pPr>
            <a:r>
              <a:rPr lang="ar-LB" sz="3600" kern="0" dirty="0">
                <a:solidFill>
                  <a:prstClr val="black">
                    <a:lumMod val="65000"/>
                    <a:lumOff val="35000"/>
                  </a:prstClr>
                </a:solidFill>
                <a:latin typeface="Adobe Arabic" panose="02040503050201020203" pitchFamily="18" charset="-78"/>
                <a:cs typeface="Adobe Arabic" panose="02040503050201020203" pitchFamily="18" charset="-78"/>
              </a:rPr>
              <a:t>نَفَثَ</a:t>
            </a:r>
            <a:endParaRPr kumimoji="0" lang="fr-FR" sz="36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27" name="Rectangle 26">
            <a:extLst>
              <a:ext uri="{FF2B5EF4-FFF2-40B4-BE49-F238E27FC236}">
                <a16:creationId xmlns:a16="http://schemas.microsoft.com/office/drawing/2014/main" id="{83BA272C-233E-442E-8AEB-504E3BA777FF}"/>
              </a:ext>
            </a:extLst>
          </p:cNvPr>
          <p:cNvSpPr/>
          <p:nvPr/>
        </p:nvSpPr>
        <p:spPr>
          <a:xfrm>
            <a:off x="5273039" y="4365229"/>
            <a:ext cx="1645920" cy="731520"/>
          </a:xfrm>
          <a:prstGeom prst="rect">
            <a:avLst/>
          </a:prstGeom>
          <a:noFill/>
          <a:ln w="12700" cap="flat" cmpd="sng" algn="ctr">
            <a:noFill/>
            <a:prstDash val="solid"/>
            <a:miter lim="800000"/>
          </a:ln>
          <a:effectLst/>
        </p:spPr>
        <p:txBody>
          <a:bodyPr rtlCol="0" anchor="ctr"/>
          <a:lstStyle/>
          <a:p>
            <a:pPr lvl="0" algn="ctr" rtl="1">
              <a:defRPr/>
            </a:pPr>
            <a:r>
              <a:rPr lang="ar-LB" sz="3600" kern="0" dirty="0">
                <a:solidFill>
                  <a:prstClr val="black">
                    <a:lumMod val="65000"/>
                    <a:lumOff val="35000"/>
                  </a:prstClr>
                </a:solidFill>
                <a:latin typeface="Adobe Arabic" panose="02040503050201020203" pitchFamily="18" charset="-78"/>
                <a:cs typeface="Adobe Arabic" panose="02040503050201020203" pitchFamily="18" charset="-78"/>
              </a:rPr>
              <a:t>ساعاتٌ</a:t>
            </a:r>
            <a:endParaRPr kumimoji="0" lang="fr-FR" sz="36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28" name="Rectangle 27">
            <a:extLst>
              <a:ext uri="{FF2B5EF4-FFF2-40B4-BE49-F238E27FC236}">
                <a16:creationId xmlns:a16="http://schemas.microsoft.com/office/drawing/2014/main" id="{87D9AFB7-1826-4ACF-B782-A10531F8045A}"/>
              </a:ext>
            </a:extLst>
          </p:cNvPr>
          <p:cNvSpPr/>
          <p:nvPr/>
        </p:nvSpPr>
        <p:spPr>
          <a:xfrm>
            <a:off x="5271673" y="5004468"/>
            <a:ext cx="1645920" cy="731520"/>
          </a:xfrm>
          <a:prstGeom prst="rect">
            <a:avLst/>
          </a:prstGeom>
          <a:noFill/>
          <a:ln w="12700" cap="flat" cmpd="sng" algn="ctr">
            <a:noFill/>
            <a:prstDash val="solid"/>
            <a:miter lim="800000"/>
          </a:ln>
          <a:effectLst/>
        </p:spPr>
        <p:txBody>
          <a:bodyPr rtlCol="0" anchor="ctr"/>
          <a:lstStyle/>
          <a:p>
            <a:pPr lvl="0" algn="ctr" rtl="1">
              <a:defRPr/>
            </a:pPr>
            <a:r>
              <a:rPr lang="ar-LB" sz="3600" kern="0" dirty="0">
                <a:solidFill>
                  <a:prstClr val="black">
                    <a:lumMod val="65000"/>
                    <a:lumOff val="35000"/>
                  </a:prstClr>
                </a:solidFill>
                <a:latin typeface="Adobe Arabic" panose="02040503050201020203" pitchFamily="18" charset="-78"/>
                <a:cs typeface="Adobe Arabic" panose="02040503050201020203" pitchFamily="18" charset="-78"/>
              </a:rPr>
              <a:t>مَغارِسُ</a:t>
            </a:r>
            <a:endParaRPr kumimoji="0" lang="fr-FR" sz="36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29" name="Rectangle 28">
            <a:extLst>
              <a:ext uri="{FF2B5EF4-FFF2-40B4-BE49-F238E27FC236}">
                <a16:creationId xmlns:a16="http://schemas.microsoft.com/office/drawing/2014/main" id="{9CB51021-AC54-4898-97C0-DAB2ED13AA54}"/>
              </a:ext>
            </a:extLst>
          </p:cNvPr>
          <p:cNvSpPr/>
          <p:nvPr/>
        </p:nvSpPr>
        <p:spPr>
          <a:xfrm>
            <a:off x="5277093" y="5643706"/>
            <a:ext cx="1645920" cy="731520"/>
          </a:xfrm>
          <a:prstGeom prst="rect">
            <a:avLst/>
          </a:prstGeom>
          <a:noFill/>
          <a:ln w="12700" cap="flat" cmpd="sng" algn="ctr">
            <a:noFill/>
            <a:prstDash val="solid"/>
            <a:miter lim="800000"/>
          </a:ln>
          <a:effectLst/>
        </p:spPr>
        <p:txBody>
          <a:bodyPr rtlCol="0" anchor="ctr"/>
          <a:lstStyle/>
          <a:p>
            <a:pPr lvl="0" algn="ctr" rtl="1">
              <a:defRPr/>
            </a:pPr>
            <a:r>
              <a:rPr lang="ar-LB" sz="3600" kern="0" dirty="0">
                <a:solidFill>
                  <a:prstClr val="black">
                    <a:lumMod val="65000"/>
                    <a:lumOff val="35000"/>
                  </a:prstClr>
                </a:solidFill>
                <a:latin typeface="Adobe Arabic" panose="02040503050201020203" pitchFamily="18" charset="-78"/>
                <a:cs typeface="Adobe Arabic" panose="02040503050201020203" pitchFamily="18" charset="-78"/>
              </a:rPr>
              <a:t>قَسَّمَ</a:t>
            </a:r>
            <a:endParaRPr kumimoji="0" lang="fr-FR" sz="36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31" name="TextBox 30">
            <a:extLst>
              <a:ext uri="{FF2B5EF4-FFF2-40B4-BE49-F238E27FC236}">
                <a16:creationId xmlns:a16="http://schemas.microsoft.com/office/drawing/2014/main" id="{F9D867F2-1870-4EDD-8290-D002BFA2230B}"/>
              </a:ext>
            </a:extLst>
          </p:cNvPr>
          <p:cNvSpPr txBox="1"/>
          <p:nvPr/>
        </p:nvSpPr>
        <p:spPr>
          <a:xfrm>
            <a:off x="-618" y="138214"/>
            <a:ext cx="2976880" cy="348557"/>
          </a:xfrm>
          <a:prstGeom prst="rect">
            <a:avLst/>
          </a:prstGeom>
          <a:noFill/>
          <a:ln w="19050">
            <a:noFill/>
          </a:ln>
        </p:spPr>
        <p:txBody>
          <a:bodyPr wrap="square" rtlCol="0">
            <a:spAutoFit/>
          </a:bodyPr>
          <a:lstStyle>
            <a:defPPr>
              <a:defRPr lang="en-US"/>
            </a:defPPr>
            <a:lvl1pPr marR="0" lvl="0" indent="0" algn="ctr" fontAlgn="auto">
              <a:lnSpc>
                <a:spcPct val="90000"/>
              </a:lnSpc>
              <a:spcBef>
                <a:spcPts val="1000"/>
              </a:spcBef>
              <a:spcAft>
                <a:spcPts val="0"/>
              </a:spcAft>
              <a:buClrTx/>
              <a:buSzTx/>
              <a:buFontTx/>
              <a:buNone/>
              <a:tabLst/>
              <a:defRPr kumimoji="0" b="0" i="0" u="none" strike="noStrike" kern="0" cap="all" normalizeH="0">
                <a:ln>
                  <a:noFill/>
                </a:ln>
                <a:solidFill>
                  <a:srgbClr val="5B9BD5">
                    <a:lumMod val="50000"/>
                  </a:srgbClr>
                </a:solidFill>
                <a:effectLst/>
                <a:uLnTx/>
                <a:uFillTx/>
              </a:defRPr>
            </a:lvl1pPr>
          </a:lstStyle>
          <a:p>
            <a:r>
              <a:rPr lang="ar-LB" dirty="0">
                <a:latin typeface="Adobe Arabic" panose="02040503050201020203" pitchFamily="18" charset="-78"/>
                <a:cs typeface="Adobe Arabic" panose="02040503050201020203" pitchFamily="18" charset="-78"/>
              </a:rPr>
              <a:t>تَقْويمٌ تَكْوينِيٌّ</a:t>
            </a:r>
            <a:endParaRPr lang="en-US" dirty="0">
              <a:latin typeface="Adobe Arabic" panose="02040503050201020203" pitchFamily="18" charset="-78"/>
              <a:cs typeface="Adobe Arabic" panose="02040503050201020203" pitchFamily="18" charset="-78"/>
            </a:endParaRPr>
          </a:p>
        </p:txBody>
      </p:sp>
      <p:sp>
        <p:nvSpPr>
          <p:cNvPr id="32" name="Rectangle 31">
            <a:extLst>
              <a:ext uri="{FF2B5EF4-FFF2-40B4-BE49-F238E27FC236}">
                <a16:creationId xmlns:a16="http://schemas.microsoft.com/office/drawing/2014/main" id="{636BD415-ED76-4799-AD8A-F45E741E08CA}"/>
              </a:ext>
            </a:extLst>
          </p:cNvPr>
          <p:cNvSpPr/>
          <p:nvPr/>
        </p:nvSpPr>
        <p:spPr>
          <a:xfrm>
            <a:off x="4652450" y="2216824"/>
            <a:ext cx="1335678" cy="593635"/>
          </a:xfrm>
          <a:prstGeom prst="rect">
            <a:avLst/>
          </a:prstGeom>
          <a:solidFill>
            <a:sysClr val="window" lastClr="FFFFFF">
              <a:lumMod val="95000"/>
            </a:sysClr>
          </a:solidFill>
          <a:ln w="12700" cap="flat" cmpd="sng" algn="ctr">
            <a:noFill/>
            <a:prstDash val="solid"/>
            <a:miter lim="800000"/>
          </a:ln>
          <a:effectLst/>
        </p:spPr>
        <p:txBody>
          <a:bodyPr rtlCol="0" anchor="ctr"/>
          <a:lstStyle/>
          <a:p>
            <a:pPr lvl="0" algn="ctr" rtl="1">
              <a:defRPr/>
            </a:pPr>
            <a:r>
              <a:rPr lang="ar-LB" sz="3200" kern="0" dirty="0">
                <a:solidFill>
                  <a:prstClr val="black">
                    <a:lumMod val="65000"/>
                    <a:lumOff val="35000"/>
                  </a:prstClr>
                </a:solidFill>
                <a:latin typeface="Adobe Arabic" panose="02040503050201020203" pitchFamily="18" charset="-78"/>
                <a:cs typeface="Adobe Arabic" panose="02040503050201020203" pitchFamily="18" charset="-78"/>
              </a:rPr>
              <a:t>يَنْشُرُ</a:t>
            </a:r>
            <a:endParaRPr kumimoji="0" lang="fr-FR" sz="32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33" name="Rectangle 32">
            <a:extLst>
              <a:ext uri="{FF2B5EF4-FFF2-40B4-BE49-F238E27FC236}">
                <a16:creationId xmlns:a16="http://schemas.microsoft.com/office/drawing/2014/main" id="{636BD415-ED76-4799-AD8A-F45E741E08CA}"/>
              </a:ext>
            </a:extLst>
          </p:cNvPr>
          <p:cNvSpPr/>
          <p:nvPr/>
        </p:nvSpPr>
        <p:spPr>
          <a:xfrm>
            <a:off x="2788468" y="2216824"/>
            <a:ext cx="1335678" cy="593635"/>
          </a:xfrm>
          <a:prstGeom prst="rect">
            <a:avLst/>
          </a:prstGeom>
          <a:solidFill>
            <a:sysClr val="window" lastClr="FFFFFF">
              <a:lumMod val="95000"/>
            </a:sysClr>
          </a:solidFill>
          <a:ln w="12700" cap="flat" cmpd="sng" algn="ctr">
            <a:noFill/>
            <a:prstDash val="solid"/>
            <a:miter lim="800000"/>
          </a:ln>
          <a:effectLst/>
        </p:spPr>
        <p:txBody>
          <a:bodyPr rtlCol="0" anchor="ctr"/>
          <a:lstStyle/>
          <a:p>
            <a:pPr lvl="0" algn="ctr" rtl="1">
              <a:defRPr/>
            </a:pPr>
            <a:r>
              <a:rPr lang="ar-LB" sz="3200" kern="0" dirty="0">
                <a:solidFill>
                  <a:prstClr val="black">
                    <a:lumMod val="65000"/>
                    <a:lumOff val="35000"/>
                  </a:prstClr>
                </a:solidFill>
                <a:latin typeface="Adobe Arabic" panose="02040503050201020203" pitchFamily="18" charset="-78"/>
                <a:cs typeface="Adobe Arabic" panose="02040503050201020203" pitchFamily="18" charset="-78"/>
              </a:rPr>
              <a:t>الْأَكْثَرُ</a:t>
            </a:r>
            <a:endParaRPr kumimoji="0" lang="fr-FR" sz="32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35" name="Rectangle 34">
            <a:extLst>
              <a:ext uri="{FF2B5EF4-FFF2-40B4-BE49-F238E27FC236}">
                <a16:creationId xmlns:a16="http://schemas.microsoft.com/office/drawing/2014/main" id="{636BD415-ED76-4799-AD8A-F45E741E08CA}"/>
              </a:ext>
            </a:extLst>
          </p:cNvPr>
          <p:cNvSpPr/>
          <p:nvPr/>
        </p:nvSpPr>
        <p:spPr>
          <a:xfrm>
            <a:off x="924486" y="2216824"/>
            <a:ext cx="1335678" cy="593635"/>
          </a:xfrm>
          <a:prstGeom prst="rect">
            <a:avLst/>
          </a:prstGeom>
          <a:solidFill>
            <a:sysClr val="window" lastClr="FFFFFF">
              <a:lumMod val="95000"/>
            </a:sysClr>
          </a:solidFill>
          <a:ln w="12700" cap="flat" cmpd="sng" algn="ctr">
            <a:noFill/>
            <a:prstDash val="solid"/>
            <a:miter lim="800000"/>
          </a:ln>
          <a:effectLst/>
        </p:spPr>
        <p:txBody>
          <a:bodyPr rtlCol="0" anchor="ctr"/>
          <a:lstStyle/>
          <a:p>
            <a:pPr lvl="0" algn="ctr" rtl="1">
              <a:defRPr/>
            </a:pPr>
            <a:r>
              <a:rPr lang="ar-LB" sz="3200" kern="0" dirty="0">
                <a:solidFill>
                  <a:prstClr val="black">
                    <a:lumMod val="65000"/>
                    <a:lumOff val="35000"/>
                  </a:prstClr>
                </a:solidFill>
                <a:latin typeface="Adobe Arabic" panose="02040503050201020203" pitchFamily="18" charset="-78"/>
                <a:cs typeface="Adobe Arabic" panose="02040503050201020203" pitchFamily="18" charset="-78"/>
              </a:rPr>
              <a:t>نَفَثَ</a:t>
            </a:r>
            <a:endParaRPr kumimoji="0" lang="fr-FR" sz="32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36" name="Rectangle 35">
            <a:extLst>
              <a:ext uri="{FF2B5EF4-FFF2-40B4-BE49-F238E27FC236}">
                <a16:creationId xmlns:a16="http://schemas.microsoft.com/office/drawing/2014/main" id="{961503BF-A6FD-45C8-86AE-C5CF057F8252}"/>
              </a:ext>
            </a:extLst>
          </p:cNvPr>
          <p:cNvSpPr/>
          <p:nvPr/>
        </p:nvSpPr>
        <p:spPr>
          <a:xfrm>
            <a:off x="1611634" y="2982906"/>
            <a:ext cx="2651760" cy="731520"/>
          </a:xfrm>
          <a:prstGeom prst="rect">
            <a:avLst/>
          </a:prstGeom>
          <a:solidFill>
            <a:srgbClr val="9DC3E6"/>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LB" altLang="en-US" sz="5400" b="1" kern="0" dirty="0">
                <a:solidFill>
                  <a:prstClr val="black">
                    <a:lumMod val="65000"/>
                    <a:lumOff val="35000"/>
                  </a:prstClr>
                </a:solidFill>
                <a:latin typeface="Adobe Arabic" panose="02040503050201020203" pitchFamily="18" charset="-78"/>
                <a:cs typeface="Adobe Arabic" panose="02040503050201020203" pitchFamily="18" charset="-78"/>
              </a:rPr>
              <a:t>ش</a:t>
            </a:r>
            <a:endParaRPr kumimoji="0" lang="ar-LB" altLang="en-US" sz="5400" b="1"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37" name="Rectangle 36">
            <a:extLst>
              <a:ext uri="{FF2B5EF4-FFF2-40B4-BE49-F238E27FC236}">
                <a16:creationId xmlns:a16="http://schemas.microsoft.com/office/drawing/2014/main" id="{FDF0E4E9-ECD0-4DA4-A759-BA71DBBAA0FD}"/>
              </a:ext>
            </a:extLst>
          </p:cNvPr>
          <p:cNvSpPr/>
          <p:nvPr/>
        </p:nvSpPr>
        <p:spPr>
          <a:xfrm>
            <a:off x="1606694" y="3712906"/>
            <a:ext cx="2651760" cy="2689544"/>
          </a:xfrm>
          <a:prstGeom prst="rect">
            <a:avLst/>
          </a:prstGeom>
          <a:solidFill>
            <a:srgbClr val="9DC3E6">
              <a:alpha val="50196"/>
            </a:srgbClr>
          </a:solidFill>
          <a:ln w="12700" cap="flat" cmpd="sng" algn="ctr">
            <a:noFill/>
            <a:prstDash val="solid"/>
            <a:miter lim="800000"/>
          </a:ln>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ar-LB" altLang="en-US" sz="3600" b="1"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41" name="Rectangle 40">
            <a:extLst>
              <a:ext uri="{FF2B5EF4-FFF2-40B4-BE49-F238E27FC236}">
                <a16:creationId xmlns:a16="http://schemas.microsoft.com/office/drawing/2014/main" id="{055AD29E-E832-4EAC-B148-BE66BCD7FCA8}"/>
              </a:ext>
            </a:extLst>
          </p:cNvPr>
          <p:cNvSpPr/>
          <p:nvPr/>
        </p:nvSpPr>
        <p:spPr>
          <a:xfrm>
            <a:off x="2109614" y="3725990"/>
            <a:ext cx="1645920" cy="731520"/>
          </a:xfrm>
          <a:prstGeom prst="rect">
            <a:avLst/>
          </a:prstGeom>
          <a:noFill/>
          <a:ln w="12700" cap="flat" cmpd="sng" algn="ctr">
            <a:noFill/>
            <a:prstDash val="solid"/>
            <a:miter lim="800000"/>
          </a:ln>
          <a:effectLst/>
        </p:spPr>
        <p:txBody>
          <a:bodyPr rtlCol="0" anchor="ctr"/>
          <a:lstStyle/>
          <a:p>
            <a:pPr lvl="0" algn="ctr" rtl="1">
              <a:defRPr/>
            </a:pPr>
            <a:r>
              <a:rPr lang="ar-LB" sz="3600" kern="0" dirty="0">
                <a:solidFill>
                  <a:prstClr val="black">
                    <a:lumMod val="65000"/>
                    <a:lumOff val="35000"/>
                  </a:prstClr>
                </a:solidFill>
                <a:latin typeface="Adobe Arabic" panose="02040503050201020203" pitchFamily="18" charset="-78"/>
                <a:cs typeface="Adobe Arabic" panose="02040503050201020203" pitchFamily="18" charset="-78"/>
              </a:rPr>
              <a:t>شَيْطَنَتُهُ</a:t>
            </a:r>
            <a:endParaRPr kumimoji="0" lang="fr-FR" sz="36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42" name="Rectangle 41">
            <a:extLst>
              <a:ext uri="{FF2B5EF4-FFF2-40B4-BE49-F238E27FC236}">
                <a16:creationId xmlns:a16="http://schemas.microsoft.com/office/drawing/2014/main" id="{83BA272C-233E-442E-8AEB-504E3BA777FF}"/>
              </a:ext>
            </a:extLst>
          </p:cNvPr>
          <p:cNvSpPr/>
          <p:nvPr/>
        </p:nvSpPr>
        <p:spPr>
          <a:xfrm>
            <a:off x="2109614" y="4365229"/>
            <a:ext cx="1645920" cy="731520"/>
          </a:xfrm>
          <a:prstGeom prst="rect">
            <a:avLst/>
          </a:prstGeom>
          <a:noFill/>
          <a:ln w="12700" cap="flat" cmpd="sng" algn="ctr">
            <a:noFill/>
            <a:prstDash val="solid"/>
            <a:miter lim="800000"/>
          </a:ln>
          <a:effectLst/>
        </p:spPr>
        <p:txBody>
          <a:bodyPr rtlCol="0" anchor="ctr"/>
          <a:lstStyle/>
          <a:p>
            <a:pPr lvl="0" algn="ctr" rtl="1">
              <a:defRPr/>
            </a:pPr>
            <a:r>
              <a:rPr lang="ar-LB" sz="3600" kern="0" dirty="0">
                <a:solidFill>
                  <a:prstClr val="black">
                    <a:lumMod val="65000"/>
                    <a:lumOff val="35000"/>
                  </a:prstClr>
                </a:solidFill>
                <a:latin typeface="Adobe Arabic" panose="02040503050201020203" pitchFamily="18" charset="-78"/>
                <a:cs typeface="Adobe Arabic" panose="02040503050201020203" pitchFamily="18" charset="-78"/>
              </a:rPr>
              <a:t>وَحْشٌ</a:t>
            </a:r>
            <a:endParaRPr kumimoji="0" lang="fr-FR" sz="36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43" name="Rectangle 42">
            <a:extLst>
              <a:ext uri="{FF2B5EF4-FFF2-40B4-BE49-F238E27FC236}">
                <a16:creationId xmlns:a16="http://schemas.microsoft.com/office/drawing/2014/main" id="{87D9AFB7-1826-4ACF-B782-A10531F8045A}"/>
              </a:ext>
            </a:extLst>
          </p:cNvPr>
          <p:cNvSpPr/>
          <p:nvPr/>
        </p:nvSpPr>
        <p:spPr>
          <a:xfrm>
            <a:off x="2117703" y="5004468"/>
            <a:ext cx="1645920" cy="731520"/>
          </a:xfrm>
          <a:prstGeom prst="rect">
            <a:avLst/>
          </a:prstGeom>
          <a:noFill/>
          <a:ln w="12700" cap="flat" cmpd="sng" algn="ctr">
            <a:noFill/>
            <a:prstDash val="solid"/>
            <a:miter lim="800000"/>
          </a:ln>
          <a:effectLst/>
        </p:spPr>
        <p:txBody>
          <a:bodyPr rtlCol="0" anchor="ctr"/>
          <a:lstStyle/>
          <a:p>
            <a:pPr lvl="0" algn="ctr" rtl="1">
              <a:defRPr/>
            </a:pPr>
            <a:r>
              <a:rPr lang="ar-LB" sz="3600" kern="0" dirty="0">
                <a:solidFill>
                  <a:prstClr val="black">
                    <a:lumMod val="65000"/>
                    <a:lumOff val="35000"/>
                  </a:prstClr>
                </a:solidFill>
                <a:latin typeface="Adobe Arabic" panose="02040503050201020203" pitchFamily="18" charset="-78"/>
                <a:cs typeface="Adobe Arabic" panose="02040503050201020203" pitchFamily="18" charset="-78"/>
              </a:rPr>
              <a:t>يَنْشُرُ</a:t>
            </a:r>
            <a:endParaRPr kumimoji="0" lang="fr-FR" sz="36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endParaRPr>
          </a:p>
        </p:txBody>
      </p:sp>
      <p:sp>
        <p:nvSpPr>
          <p:cNvPr id="34" name="Content Placeholder 3">
            <a:extLst>
              <a:ext uri="{FF2B5EF4-FFF2-40B4-BE49-F238E27FC236}">
                <a16:creationId xmlns:a16="http://schemas.microsoft.com/office/drawing/2014/main" id="{4E021F32-8C4D-495B-8EF3-52807AEF538F}"/>
              </a:ext>
            </a:extLst>
          </p:cNvPr>
          <p:cNvSpPr txBox="1">
            <a:spLocks/>
          </p:cNvSpPr>
          <p:nvPr/>
        </p:nvSpPr>
        <p:spPr>
          <a:xfrm>
            <a:off x="0" y="713862"/>
            <a:ext cx="12192000" cy="640080"/>
          </a:xfrm>
          <a:prstGeom prst="rect">
            <a:avLst/>
          </a:prstGeom>
          <a:solidFill>
            <a:srgbClr val="658DCD"/>
          </a:solidFill>
          <a:ln>
            <a:noFill/>
          </a:ln>
        </p:spPr>
        <p:txBody>
          <a:bodyPr vert="horz" lIns="0" tIns="0" rIns="640080" bIns="0" rtlCol="0" anchor="ctr" anchorCtr="0">
            <a:noAutofit/>
          </a:bodyPr>
          <a:lstStyle>
            <a:defPPr>
              <a:defRPr lang="en-US"/>
            </a:defPPr>
            <a:lvl1pPr lvl="0" indent="0" algn="r" rtl="1">
              <a:lnSpc>
                <a:spcPct val="100000"/>
              </a:lnSpc>
              <a:spcBef>
                <a:spcPts val="0"/>
              </a:spcBef>
              <a:buFont typeface="Arial" panose="020B0604020202020204" pitchFamily="34" charset="0"/>
              <a:buNone/>
              <a:defRPr sz="3600" b="1">
                <a:solidFill>
                  <a:schemeClr val="bg1"/>
                </a:solidFill>
                <a:latin typeface="Adobe Arabic" panose="02040503050201020203" pitchFamily="18" charset="-78"/>
                <a:cs typeface="Adobe Arabic" panose="0204050305020102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ar-LB" sz="3200" dirty="0"/>
              <a:t>أَكْتُبُ الْكَلِماتِ الّتي تَحْوي الْحُرُوفَ الْمُتَقاربةَ لفظًا وكِتابَةً «ث» وَ«س» وَ«ش» في الْعَمودِ الْمُناسِبِ.</a:t>
            </a:r>
          </a:p>
        </p:txBody>
      </p:sp>
    </p:spTree>
    <p:custDataLst>
      <p:tags r:id="rId1"/>
    </p:custDataLst>
    <p:extLst>
      <p:ext uri="{BB962C8B-B14F-4D97-AF65-F5344CB8AC3E}">
        <p14:creationId xmlns:p14="http://schemas.microsoft.com/office/powerpoint/2010/main" val="3736445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grpId="1"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par>
                                <p:cTn id="23" presetID="10" presetClass="entr" presetSubtype="0" fill="hold" grpId="1"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grpId="1"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grpId="1"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par>
                                <p:cTn id="32" presetID="10" presetClass="entr" presetSubtype="0" fill="hold" grpId="1" nodeType="with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500"/>
                                        <p:tgtEl>
                                          <p:spTgt spid="33"/>
                                        </p:tgtEl>
                                      </p:cBhvr>
                                    </p:animEffect>
                                  </p:childTnLst>
                                </p:cTn>
                              </p:par>
                              <p:par>
                                <p:cTn id="35" presetID="10" presetClass="entr" presetSubtype="0" fill="hold" grpId="1"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500"/>
                                        <p:tgtEl>
                                          <p:spTgt spid="1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fade">
                                      <p:cBhvr>
                                        <p:cTn id="54" dur="500"/>
                                        <p:tgtEl>
                                          <p:spTgt spid="36"/>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fade">
                                      <p:cBhvr>
                                        <p:cTn id="57" dur="500"/>
                                        <p:tgtEl>
                                          <p:spTgt spid="37"/>
                                        </p:tgtEl>
                                      </p:cBhvr>
                                    </p:animEffect>
                                  </p:childTnLst>
                                </p:cTn>
                              </p:par>
                            </p:childTnLst>
                          </p:cTn>
                        </p:par>
                      </p:childTnLst>
                    </p:cTn>
                  </p:par>
                  <p:par>
                    <p:cTn id="58" fill="hold">
                      <p:stCondLst>
                        <p:cond delay="indefinite"/>
                      </p:stCondLst>
                      <p:childTnLst>
                        <p:par>
                          <p:cTn id="59" fill="hold">
                            <p:stCondLst>
                              <p:cond delay="0"/>
                            </p:stCondLst>
                            <p:childTnLst>
                              <p:par>
                                <p:cTn id="60" presetID="1" presetClass="exit" presetSubtype="0" fill="hold" grpId="0" nodeType="clickEffect">
                                  <p:stCondLst>
                                    <p:cond delay="0"/>
                                  </p:stCondLst>
                                  <p:childTnLst>
                                    <p:set>
                                      <p:cBhvr>
                                        <p:cTn id="61" dur="1" fill="hold">
                                          <p:stCondLst>
                                            <p:cond delay="0"/>
                                          </p:stCondLst>
                                        </p:cTn>
                                        <p:tgtEl>
                                          <p:spTgt spid="14"/>
                                        </p:tgtEl>
                                        <p:attrNameLst>
                                          <p:attrName>style.visibility</p:attrName>
                                        </p:attrNameLst>
                                      </p:cBhvr>
                                      <p:to>
                                        <p:strVal val="hidden"/>
                                      </p:to>
                                    </p:set>
                                  </p:childTnLst>
                                </p:cTn>
                              </p:par>
                              <p:par>
                                <p:cTn id="62" presetID="10" presetClass="entr" presetSubtype="0"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childTnLst>
                          </p:cTn>
                        </p:par>
                      </p:childTnLst>
                    </p:cTn>
                  </p:par>
                  <p:par>
                    <p:cTn id="65" fill="hold">
                      <p:stCondLst>
                        <p:cond delay="indefinite"/>
                      </p:stCondLst>
                      <p:childTnLst>
                        <p:par>
                          <p:cTn id="66" fill="hold">
                            <p:stCondLst>
                              <p:cond delay="0"/>
                            </p:stCondLst>
                            <p:childTnLst>
                              <p:par>
                                <p:cTn id="67" presetID="1" presetClass="exit" presetSubtype="0" fill="hold" grpId="0" nodeType="clickEffect">
                                  <p:stCondLst>
                                    <p:cond delay="0"/>
                                  </p:stCondLst>
                                  <p:childTnLst>
                                    <p:set>
                                      <p:cBhvr>
                                        <p:cTn id="68" dur="1" fill="hold">
                                          <p:stCondLst>
                                            <p:cond delay="0"/>
                                          </p:stCondLst>
                                        </p:cTn>
                                        <p:tgtEl>
                                          <p:spTgt spid="15"/>
                                        </p:tgtEl>
                                        <p:attrNameLst>
                                          <p:attrName>style.visibility</p:attrName>
                                        </p:attrNameLst>
                                      </p:cBhvr>
                                      <p:to>
                                        <p:strVal val="hidden"/>
                                      </p:to>
                                    </p:set>
                                  </p:childTnLst>
                                </p:cTn>
                              </p:par>
                              <p:par>
                                <p:cTn id="69" presetID="10" presetClass="entr" presetSubtype="0" fill="hold" grpId="0" nodeType="with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fade">
                                      <p:cBhvr>
                                        <p:cTn id="71" dur="500"/>
                                        <p:tgtEl>
                                          <p:spTgt spid="41"/>
                                        </p:tgtEl>
                                      </p:cBhvr>
                                    </p:animEffect>
                                  </p:childTnLst>
                                </p:cTn>
                              </p:par>
                            </p:childTnLst>
                          </p:cTn>
                        </p:par>
                      </p:childTnLst>
                    </p:cTn>
                  </p:par>
                  <p:par>
                    <p:cTn id="72" fill="hold">
                      <p:stCondLst>
                        <p:cond delay="indefinite"/>
                      </p:stCondLst>
                      <p:childTnLst>
                        <p:par>
                          <p:cTn id="73" fill="hold">
                            <p:stCondLst>
                              <p:cond delay="0"/>
                            </p:stCondLst>
                            <p:childTnLst>
                              <p:par>
                                <p:cTn id="74" presetID="1" presetClass="exit" presetSubtype="0" fill="hold" grpId="0" nodeType="clickEffect">
                                  <p:stCondLst>
                                    <p:cond delay="0"/>
                                  </p:stCondLst>
                                  <p:childTnLst>
                                    <p:set>
                                      <p:cBhvr>
                                        <p:cTn id="75" dur="1" fill="hold">
                                          <p:stCondLst>
                                            <p:cond delay="0"/>
                                          </p:stCondLst>
                                        </p:cTn>
                                        <p:tgtEl>
                                          <p:spTgt spid="16"/>
                                        </p:tgtEl>
                                        <p:attrNameLst>
                                          <p:attrName>style.visibility</p:attrName>
                                        </p:attrNameLst>
                                      </p:cBhvr>
                                      <p:to>
                                        <p:strVal val="hidden"/>
                                      </p:to>
                                    </p:set>
                                  </p:childTnLst>
                                </p:cTn>
                              </p:par>
                              <p:par>
                                <p:cTn id="76" presetID="10" presetClass="entr" presetSubtype="0" fill="hold" grpId="0" nodeType="withEffect">
                                  <p:stCondLst>
                                    <p:cond delay="0"/>
                                  </p:stCondLst>
                                  <p:childTnLst>
                                    <p:set>
                                      <p:cBhvr>
                                        <p:cTn id="77" dur="1" fill="hold">
                                          <p:stCondLst>
                                            <p:cond delay="0"/>
                                          </p:stCondLst>
                                        </p:cTn>
                                        <p:tgtEl>
                                          <p:spTgt spid="27"/>
                                        </p:tgtEl>
                                        <p:attrNameLst>
                                          <p:attrName>style.visibility</p:attrName>
                                        </p:attrNameLst>
                                      </p:cBhvr>
                                      <p:to>
                                        <p:strVal val="visible"/>
                                      </p:to>
                                    </p:set>
                                    <p:animEffect transition="in" filter="fade">
                                      <p:cBhvr>
                                        <p:cTn id="78" dur="500"/>
                                        <p:tgtEl>
                                          <p:spTgt spid="27"/>
                                        </p:tgtEl>
                                      </p:cBhvr>
                                    </p:animEffect>
                                  </p:childTnLst>
                                </p:cTn>
                              </p:par>
                            </p:childTnLst>
                          </p:cTn>
                        </p:par>
                      </p:childTnLst>
                    </p:cTn>
                  </p:par>
                  <p:par>
                    <p:cTn id="79" fill="hold">
                      <p:stCondLst>
                        <p:cond delay="indefinite"/>
                      </p:stCondLst>
                      <p:childTnLst>
                        <p:par>
                          <p:cTn id="80" fill="hold">
                            <p:stCondLst>
                              <p:cond delay="0"/>
                            </p:stCondLst>
                            <p:childTnLst>
                              <p:par>
                                <p:cTn id="81" presetID="1" presetClass="exit" presetSubtype="0" fill="hold" grpId="0" nodeType="clickEffect">
                                  <p:stCondLst>
                                    <p:cond delay="0"/>
                                  </p:stCondLst>
                                  <p:childTnLst>
                                    <p:set>
                                      <p:cBhvr>
                                        <p:cTn id="82" dur="1" fill="hold">
                                          <p:stCondLst>
                                            <p:cond delay="0"/>
                                          </p:stCondLst>
                                        </p:cTn>
                                        <p:tgtEl>
                                          <p:spTgt spid="17"/>
                                        </p:tgtEl>
                                        <p:attrNameLst>
                                          <p:attrName>style.visibility</p:attrName>
                                        </p:attrNameLst>
                                      </p:cBhvr>
                                      <p:to>
                                        <p:strVal val="hidden"/>
                                      </p:to>
                                    </p:set>
                                  </p:childTnLst>
                                </p:cTn>
                              </p:par>
                              <p:par>
                                <p:cTn id="83" presetID="10" presetClass="entr" presetSubtype="0" fill="hold" grpId="0" nodeType="withEffect">
                                  <p:stCondLst>
                                    <p:cond delay="0"/>
                                  </p:stCondLst>
                                  <p:childTnLst>
                                    <p:set>
                                      <p:cBhvr>
                                        <p:cTn id="84" dur="1" fill="hold">
                                          <p:stCondLst>
                                            <p:cond delay="0"/>
                                          </p:stCondLst>
                                        </p:cTn>
                                        <p:tgtEl>
                                          <p:spTgt spid="23"/>
                                        </p:tgtEl>
                                        <p:attrNameLst>
                                          <p:attrName>style.visibility</p:attrName>
                                        </p:attrNameLst>
                                      </p:cBhvr>
                                      <p:to>
                                        <p:strVal val="visible"/>
                                      </p:to>
                                    </p:set>
                                    <p:animEffect transition="in" filter="fade">
                                      <p:cBhvr>
                                        <p:cTn id="85" dur="500"/>
                                        <p:tgtEl>
                                          <p:spTgt spid="23"/>
                                        </p:tgtEl>
                                      </p:cBhvr>
                                    </p:animEffect>
                                  </p:childTnLst>
                                </p:cTn>
                              </p:par>
                            </p:childTnLst>
                          </p:cTn>
                        </p:par>
                      </p:childTnLst>
                    </p:cTn>
                  </p:par>
                  <p:par>
                    <p:cTn id="86" fill="hold">
                      <p:stCondLst>
                        <p:cond delay="indefinite"/>
                      </p:stCondLst>
                      <p:childTnLst>
                        <p:par>
                          <p:cTn id="87" fill="hold">
                            <p:stCondLst>
                              <p:cond delay="0"/>
                            </p:stCondLst>
                            <p:childTnLst>
                              <p:par>
                                <p:cTn id="88" presetID="1" presetClass="exit" presetSubtype="0" fill="hold" grpId="0" nodeType="clickEffect">
                                  <p:stCondLst>
                                    <p:cond delay="0"/>
                                  </p:stCondLst>
                                  <p:childTnLst>
                                    <p:set>
                                      <p:cBhvr>
                                        <p:cTn id="89" dur="1" fill="hold">
                                          <p:stCondLst>
                                            <p:cond delay="0"/>
                                          </p:stCondLst>
                                        </p:cTn>
                                        <p:tgtEl>
                                          <p:spTgt spid="18"/>
                                        </p:tgtEl>
                                        <p:attrNameLst>
                                          <p:attrName>style.visibility</p:attrName>
                                        </p:attrNameLst>
                                      </p:cBhvr>
                                      <p:to>
                                        <p:strVal val="hidden"/>
                                      </p:to>
                                    </p:set>
                                  </p:childTnLst>
                                </p:cTn>
                              </p:par>
                              <p:par>
                                <p:cTn id="90" presetID="10" presetClass="entr" presetSubtype="0" fill="hold" grpId="0" nodeType="withEffect">
                                  <p:stCondLst>
                                    <p:cond delay="0"/>
                                  </p:stCondLst>
                                  <p:childTnLst>
                                    <p:set>
                                      <p:cBhvr>
                                        <p:cTn id="91" dur="1" fill="hold">
                                          <p:stCondLst>
                                            <p:cond delay="0"/>
                                          </p:stCondLst>
                                        </p:cTn>
                                        <p:tgtEl>
                                          <p:spTgt spid="28"/>
                                        </p:tgtEl>
                                        <p:attrNameLst>
                                          <p:attrName>style.visibility</p:attrName>
                                        </p:attrNameLst>
                                      </p:cBhvr>
                                      <p:to>
                                        <p:strVal val="visible"/>
                                      </p:to>
                                    </p:set>
                                    <p:animEffect transition="in" filter="fade">
                                      <p:cBhvr>
                                        <p:cTn id="92" dur="500"/>
                                        <p:tgtEl>
                                          <p:spTgt spid="28"/>
                                        </p:tgtEl>
                                      </p:cBhvr>
                                    </p:animEffect>
                                  </p:childTnLst>
                                </p:cTn>
                              </p:par>
                            </p:childTnLst>
                          </p:cTn>
                        </p:par>
                      </p:childTnLst>
                    </p:cTn>
                  </p:par>
                  <p:par>
                    <p:cTn id="93" fill="hold">
                      <p:stCondLst>
                        <p:cond delay="indefinite"/>
                      </p:stCondLst>
                      <p:childTnLst>
                        <p:par>
                          <p:cTn id="94" fill="hold">
                            <p:stCondLst>
                              <p:cond delay="0"/>
                            </p:stCondLst>
                            <p:childTnLst>
                              <p:par>
                                <p:cTn id="95" presetID="1" presetClass="exit" presetSubtype="0" fill="hold" grpId="0" nodeType="clickEffect">
                                  <p:stCondLst>
                                    <p:cond delay="0"/>
                                  </p:stCondLst>
                                  <p:childTnLst>
                                    <p:set>
                                      <p:cBhvr>
                                        <p:cTn id="96" dur="1" fill="hold">
                                          <p:stCondLst>
                                            <p:cond delay="0"/>
                                          </p:stCondLst>
                                        </p:cTn>
                                        <p:tgtEl>
                                          <p:spTgt spid="19"/>
                                        </p:tgtEl>
                                        <p:attrNameLst>
                                          <p:attrName>style.visibility</p:attrName>
                                        </p:attrNameLst>
                                      </p:cBhvr>
                                      <p:to>
                                        <p:strVal val="hidden"/>
                                      </p:to>
                                    </p:set>
                                  </p:childTnLst>
                                </p:cTn>
                              </p:par>
                              <p:par>
                                <p:cTn id="97" presetID="10" presetClass="entr" presetSubtype="0" fill="hold" grpId="0" nodeType="withEffect">
                                  <p:stCondLst>
                                    <p:cond delay="0"/>
                                  </p:stCondLst>
                                  <p:childTnLst>
                                    <p:set>
                                      <p:cBhvr>
                                        <p:cTn id="98" dur="1" fill="hold">
                                          <p:stCondLst>
                                            <p:cond delay="0"/>
                                          </p:stCondLst>
                                        </p:cTn>
                                        <p:tgtEl>
                                          <p:spTgt spid="42"/>
                                        </p:tgtEl>
                                        <p:attrNameLst>
                                          <p:attrName>style.visibility</p:attrName>
                                        </p:attrNameLst>
                                      </p:cBhvr>
                                      <p:to>
                                        <p:strVal val="visible"/>
                                      </p:to>
                                    </p:set>
                                    <p:animEffect transition="in" filter="fade">
                                      <p:cBhvr>
                                        <p:cTn id="99" dur="500"/>
                                        <p:tgtEl>
                                          <p:spTgt spid="42"/>
                                        </p:tgtEl>
                                      </p:cBhvr>
                                    </p:animEffect>
                                  </p:childTnLst>
                                </p:cTn>
                              </p:par>
                            </p:childTnLst>
                          </p:cTn>
                        </p:par>
                      </p:childTnLst>
                    </p:cTn>
                  </p:par>
                  <p:par>
                    <p:cTn id="100" fill="hold">
                      <p:stCondLst>
                        <p:cond delay="indefinite"/>
                      </p:stCondLst>
                      <p:childTnLst>
                        <p:par>
                          <p:cTn id="101" fill="hold">
                            <p:stCondLst>
                              <p:cond delay="0"/>
                            </p:stCondLst>
                            <p:childTnLst>
                              <p:par>
                                <p:cTn id="102" presetID="1" presetClass="exit" presetSubtype="0" fill="hold" grpId="0" nodeType="clickEffect">
                                  <p:stCondLst>
                                    <p:cond delay="0"/>
                                  </p:stCondLst>
                                  <p:childTnLst>
                                    <p:set>
                                      <p:cBhvr>
                                        <p:cTn id="103" dur="1" fill="hold">
                                          <p:stCondLst>
                                            <p:cond delay="0"/>
                                          </p:stCondLst>
                                        </p:cTn>
                                        <p:tgtEl>
                                          <p:spTgt spid="20"/>
                                        </p:tgtEl>
                                        <p:attrNameLst>
                                          <p:attrName>style.visibility</p:attrName>
                                        </p:attrNameLst>
                                      </p:cBhvr>
                                      <p:to>
                                        <p:strVal val="hidden"/>
                                      </p:to>
                                    </p:set>
                                  </p:childTnLst>
                                </p:cTn>
                              </p:par>
                              <p:par>
                                <p:cTn id="104" presetID="10" presetClass="entr" presetSubtype="0" fill="hold" grpId="0" nodeType="withEffect">
                                  <p:stCondLst>
                                    <p:cond delay="0"/>
                                  </p:stCondLst>
                                  <p:childTnLst>
                                    <p:set>
                                      <p:cBhvr>
                                        <p:cTn id="105" dur="1" fill="hold">
                                          <p:stCondLst>
                                            <p:cond delay="0"/>
                                          </p:stCondLst>
                                        </p:cTn>
                                        <p:tgtEl>
                                          <p:spTgt spid="24"/>
                                        </p:tgtEl>
                                        <p:attrNameLst>
                                          <p:attrName>style.visibility</p:attrName>
                                        </p:attrNameLst>
                                      </p:cBhvr>
                                      <p:to>
                                        <p:strVal val="visible"/>
                                      </p:to>
                                    </p:set>
                                    <p:animEffect transition="in" filter="fade">
                                      <p:cBhvr>
                                        <p:cTn id="106" dur="500"/>
                                        <p:tgtEl>
                                          <p:spTgt spid="24"/>
                                        </p:tgtEl>
                                      </p:cBhvr>
                                    </p:animEffect>
                                  </p:childTnLst>
                                </p:cTn>
                              </p:par>
                            </p:childTnLst>
                          </p:cTn>
                        </p:par>
                      </p:childTnLst>
                    </p:cTn>
                  </p:par>
                  <p:par>
                    <p:cTn id="107" fill="hold">
                      <p:stCondLst>
                        <p:cond delay="indefinite"/>
                      </p:stCondLst>
                      <p:childTnLst>
                        <p:par>
                          <p:cTn id="108" fill="hold">
                            <p:stCondLst>
                              <p:cond delay="0"/>
                            </p:stCondLst>
                            <p:childTnLst>
                              <p:par>
                                <p:cTn id="109" presetID="1" presetClass="exit" presetSubtype="0" fill="hold" grpId="0" nodeType="clickEffect">
                                  <p:stCondLst>
                                    <p:cond delay="0"/>
                                  </p:stCondLst>
                                  <p:childTnLst>
                                    <p:set>
                                      <p:cBhvr>
                                        <p:cTn id="110" dur="1" fill="hold">
                                          <p:stCondLst>
                                            <p:cond delay="0"/>
                                          </p:stCondLst>
                                        </p:cTn>
                                        <p:tgtEl>
                                          <p:spTgt spid="21"/>
                                        </p:tgtEl>
                                        <p:attrNameLst>
                                          <p:attrName>style.visibility</p:attrName>
                                        </p:attrNameLst>
                                      </p:cBhvr>
                                      <p:to>
                                        <p:strVal val="hidden"/>
                                      </p:to>
                                    </p:set>
                                  </p:childTnLst>
                                </p:cTn>
                              </p:par>
                              <p:par>
                                <p:cTn id="111" presetID="10" presetClass="entr" presetSubtype="0" fill="hold" grpId="0" nodeType="withEffect">
                                  <p:stCondLst>
                                    <p:cond delay="0"/>
                                  </p:stCondLst>
                                  <p:childTnLst>
                                    <p:set>
                                      <p:cBhvr>
                                        <p:cTn id="112" dur="1" fill="hold">
                                          <p:stCondLst>
                                            <p:cond delay="0"/>
                                          </p:stCondLst>
                                        </p:cTn>
                                        <p:tgtEl>
                                          <p:spTgt spid="29"/>
                                        </p:tgtEl>
                                        <p:attrNameLst>
                                          <p:attrName>style.visibility</p:attrName>
                                        </p:attrNameLst>
                                      </p:cBhvr>
                                      <p:to>
                                        <p:strVal val="visible"/>
                                      </p:to>
                                    </p:set>
                                    <p:animEffect transition="in" filter="fade">
                                      <p:cBhvr>
                                        <p:cTn id="113" dur="500"/>
                                        <p:tgtEl>
                                          <p:spTgt spid="29"/>
                                        </p:tgtEl>
                                      </p:cBhvr>
                                    </p:animEffect>
                                  </p:childTnLst>
                                </p:cTn>
                              </p:par>
                            </p:childTnLst>
                          </p:cTn>
                        </p:par>
                      </p:childTnLst>
                    </p:cTn>
                  </p:par>
                  <p:par>
                    <p:cTn id="114" fill="hold">
                      <p:stCondLst>
                        <p:cond delay="indefinite"/>
                      </p:stCondLst>
                      <p:childTnLst>
                        <p:par>
                          <p:cTn id="115" fill="hold">
                            <p:stCondLst>
                              <p:cond delay="0"/>
                            </p:stCondLst>
                            <p:childTnLst>
                              <p:par>
                                <p:cTn id="116" presetID="1" presetClass="exit" presetSubtype="0" fill="hold" grpId="0" nodeType="clickEffect">
                                  <p:stCondLst>
                                    <p:cond delay="0"/>
                                  </p:stCondLst>
                                  <p:childTnLst>
                                    <p:set>
                                      <p:cBhvr>
                                        <p:cTn id="117" dur="1" fill="hold">
                                          <p:stCondLst>
                                            <p:cond delay="0"/>
                                          </p:stCondLst>
                                        </p:cTn>
                                        <p:tgtEl>
                                          <p:spTgt spid="32"/>
                                        </p:tgtEl>
                                        <p:attrNameLst>
                                          <p:attrName>style.visibility</p:attrName>
                                        </p:attrNameLst>
                                      </p:cBhvr>
                                      <p:to>
                                        <p:strVal val="hidden"/>
                                      </p:to>
                                    </p:set>
                                  </p:childTnLst>
                                </p:cTn>
                              </p:par>
                              <p:par>
                                <p:cTn id="118" presetID="10" presetClass="entr" presetSubtype="0" fill="hold" grpId="0" nodeType="withEffect">
                                  <p:stCondLst>
                                    <p:cond delay="0"/>
                                  </p:stCondLst>
                                  <p:childTnLst>
                                    <p:set>
                                      <p:cBhvr>
                                        <p:cTn id="119" dur="1" fill="hold">
                                          <p:stCondLst>
                                            <p:cond delay="0"/>
                                          </p:stCondLst>
                                        </p:cTn>
                                        <p:tgtEl>
                                          <p:spTgt spid="43"/>
                                        </p:tgtEl>
                                        <p:attrNameLst>
                                          <p:attrName>style.visibility</p:attrName>
                                        </p:attrNameLst>
                                      </p:cBhvr>
                                      <p:to>
                                        <p:strVal val="visible"/>
                                      </p:to>
                                    </p:set>
                                    <p:animEffect transition="in" filter="fade">
                                      <p:cBhvr>
                                        <p:cTn id="120" dur="500"/>
                                        <p:tgtEl>
                                          <p:spTgt spid="43"/>
                                        </p:tgtEl>
                                      </p:cBhvr>
                                    </p:animEffect>
                                  </p:childTnLst>
                                </p:cTn>
                              </p:par>
                            </p:childTnLst>
                          </p:cTn>
                        </p:par>
                      </p:childTnLst>
                    </p:cTn>
                  </p:par>
                  <p:par>
                    <p:cTn id="121" fill="hold">
                      <p:stCondLst>
                        <p:cond delay="indefinite"/>
                      </p:stCondLst>
                      <p:childTnLst>
                        <p:par>
                          <p:cTn id="122" fill="hold">
                            <p:stCondLst>
                              <p:cond delay="0"/>
                            </p:stCondLst>
                            <p:childTnLst>
                              <p:par>
                                <p:cTn id="123" presetID="1" presetClass="exit" presetSubtype="0" fill="hold" grpId="0" nodeType="clickEffect">
                                  <p:stCondLst>
                                    <p:cond delay="0"/>
                                  </p:stCondLst>
                                  <p:childTnLst>
                                    <p:set>
                                      <p:cBhvr>
                                        <p:cTn id="124" dur="1" fill="hold">
                                          <p:stCondLst>
                                            <p:cond delay="0"/>
                                          </p:stCondLst>
                                        </p:cTn>
                                        <p:tgtEl>
                                          <p:spTgt spid="33"/>
                                        </p:tgtEl>
                                        <p:attrNameLst>
                                          <p:attrName>style.visibility</p:attrName>
                                        </p:attrNameLst>
                                      </p:cBhvr>
                                      <p:to>
                                        <p:strVal val="hidden"/>
                                      </p:to>
                                    </p:set>
                                  </p:childTnLst>
                                </p:cTn>
                              </p:par>
                              <p:par>
                                <p:cTn id="125" presetID="10" presetClass="entr" presetSubtype="0" fill="hold" grpId="0" nodeType="with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500"/>
                                        <p:tgtEl>
                                          <p:spTgt spid="25"/>
                                        </p:tgtEl>
                                      </p:cBhvr>
                                    </p:animEffect>
                                  </p:childTnLst>
                                </p:cTn>
                              </p:par>
                            </p:childTnLst>
                          </p:cTn>
                        </p:par>
                      </p:childTnLst>
                    </p:cTn>
                  </p:par>
                  <p:par>
                    <p:cTn id="128" fill="hold">
                      <p:stCondLst>
                        <p:cond delay="indefinite"/>
                      </p:stCondLst>
                      <p:childTnLst>
                        <p:par>
                          <p:cTn id="129" fill="hold">
                            <p:stCondLst>
                              <p:cond delay="0"/>
                            </p:stCondLst>
                            <p:childTnLst>
                              <p:par>
                                <p:cTn id="130" presetID="1" presetClass="exit" presetSubtype="0" fill="hold" grpId="0" nodeType="clickEffect">
                                  <p:stCondLst>
                                    <p:cond delay="0"/>
                                  </p:stCondLst>
                                  <p:childTnLst>
                                    <p:set>
                                      <p:cBhvr>
                                        <p:cTn id="131" dur="1" fill="hold">
                                          <p:stCondLst>
                                            <p:cond delay="0"/>
                                          </p:stCondLst>
                                        </p:cTn>
                                        <p:tgtEl>
                                          <p:spTgt spid="35"/>
                                        </p:tgtEl>
                                        <p:attrNameLst>
                                          <p:attrName>style.visibility</p:attrName>
                                        </p:attrNameLst>
                                      </p:cBhvr>
                                      <p:to>
                                        <p:strVal val="hidden"/>
                                      </p:to>
                                    </p:set>
                                  </p:childTnLst>
                                </p:cTn>
                              </p:par>
                              <p:par>
                                <p:cTn id="132" presetID="10" presetClass="entr" presetSubtype="0" fill="hold" grpId="0" nodeType="withEffect">
                                  <p:stCondLst>
                                    <p:cond delay="0"/>
                                  </p:stCondLst>
                                  <p:childTnLst>
                                    <p:set>
                                      <p:cBhvr>
                                        <p:cTn id="133" dur="1" fill="hold">
                                          <p:stCondLst>
                                            <p:cond delay="0"/>
                                          </p:stCondLst>
                                        </p:cTn>
                                        <p:tgtEl>
                                          <p:spTgt spid="26"/>
                                        </p:tgtEl>
                                        <p:attrNameLst>
                                          <p:attrName>style.visibility</p:attrName>
                                        </p:attrNameLst>
                                      </p:cBhvr>
                                      <p:to>
                                        <p:strVal val="visible"/>
                                      </p:to>
                                    </p:set>
                                    <p:animEffect transition="in" filter="fade">
                                      <p:cBhvr>
                                        <p:cTn id="13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p:bldP spid="23" grpId="0"/>
      <p:bldP spid="24" grpId="0"/>
      <p:bldP spid="25" grpId="0"/>
      <p:bldP spid="26" grpId="0"/>
      <p:bldP spid="27" grpId="0"/>
      <p:bldP spid="28" grpId="0"/>
      <p:bldP spid="29" grpId="0"/>
      <p:bldP spid="32" grpId="0" animBg="1"/>
      <p:bldP spid="32" grpId="1" animBg="1"/>
      <p:bldP spid="33" grpId="0" animBg="1"/>
      <p:bldP spid="33" grpId="1" animBg="1"/>
      <p:bldP spid="35" grpId="0" animBg="1"/>
      <p:bldP spid="35" grpId="1" animBg="1"/>
      <p:bldP spid="36" grpId="0" animBg="1"/>
      <p:bldP spid="37" grpId="0" animBg="1"/>
      <p:bldP spid="41" grpId="0"/>
      <p:bldP spid="42" grpId="0"/>
      <p:bldP spid="4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Content Placeholder 2">
            <a:extLst>
              <a:ext uri="{FF2B5EF4-FFF2-40B4-BE49-F238E27FC236}">
                <a16:creationId xmlns:a16="http://schemas.microsoft.com/office/drawing/2014/main" id="{E0FB1D93-C14C-4A85-89AF-5262D020ED2B}"/>
              </a:ext>
            </a:extLst>
          </p:cNvPr>
          <p:cNvSpPr txBox="1">
            <a:spLocks/>
          </p:cNvSpPr>
          <p:nvPr/>
        </p:nvSpPr>
        <p:spPr>
          <a:xfrm>
            <a:off x="614347" y="2749068"/>
            <a:ext cx="10977658" cy="361121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just" defTabSz="1911350" rtl="1">
              <a:lnSpc>
                <a:spcPct val="200000"/>
              </a:lnSpc>
              <a:spcBef>
                <a:spcPts val="600"/>
              </a:spcBef>
              <a:spcAft>
                <a:spcPts val="600"/>
              </a:spcAft>
              <a:buNone/>
              <a:defRPr/>
            </a:pPr>
            <a:r>
              <a:rPr kumimoji="0" lang="ar-LB" sz="3600" b="0" i="0" u="none" strike="noStrike" kern="1200" cap="none" spc="10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rPr>
              <a:t>حَمَلَ الإِخْوَةُ الـ.....</a:t>
            </a:r>
            <a:r>
              <a:rPr lang="ar-LB" sz="3600" spc="100" dirty="0">
                <a:solidFill>
                  <a:schemeClr val="tx1">
                    <a:lumMod val="65000"/>
                    <a:lumOff val="35000"/>
                  </a:schemeClr>
                </a:solidFill>
                <a:latin typeface="Adobe Arabic" panose="02040503050201020203" pitchFamily="18" charset="-78"/>
                <a:cs typeface="Adobe Arabic" panose="02040503050201020203" pitchFamily="18" charset="-78"/>
              </a:rPr>
              <a:t>ـلا.....ـةُ رُفو.....ـهُمْ</a:t>
            </a:r>
            <a:r>
              <a:rPr kumimoji="0" lang="ar-LB" sz="3600" b="0" i="0" u="none" strike="noStrike" kern="1200" cap="none" spc="10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rPr>
              <a:t>، </a:t>
            </a:r>
            <a:r>
              <a:rPr lang="ar-LB" sz="3600" spc="100" dirty="0">
                <a:solidFill>
                  <a:schemeClr val="tx1">
                    <a:lumMod val="65000"/>
                    <a:lumOff val="35000"/>
                  </a:schemeClr>
                </a:solidFill>
                <a:latin typeface="Adobe Arabic" panose="02040503050201020203" pitchFamily="18" charset="-78"/>
                <a:cs typeface="Adobe Arabic" panose="02040503050201020203" pitchFamily="18" charset="-78"/>
              </a:rPr>
              <a:t>وَ .....ـرحوا </a:t>
            </a:r>
            <a:r>
              <a:rPr kumimoji="0" lang="ar-LB" sz="3600" b="0" i="0" u="none" strike="noStrike" kern="1200" cap="none" spc="10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rPr>
              <a:t>في الحَقْلِ. </a:t>
            </a:r>
            <a:r>
              <a:rPr lang="ar-LB" sz="3600" spc="100" dirty="0">
                <a:solidFill>
                  <a:schemeClr val="tx1">
                    <a:lumMod val="65000"/>
                    <a:lumOff val="35000"/>
                  </a:schemeClr>
                </a:solidFill>
                <a:latin typeface="Adobe Arabic" panose="02040503050201020203" pitchFamily="18" charset="-78"/>
                <a:cs typeface="Adobe Arabic" panose="02040503050201020203" pitchFamily="18" charset="-78"/>
              </a:rPr>
              <a:t>قَـ.....ـمَ </a:t>
            </a:r>
            <a:r>
              <a:rPr kumimoji="0" lang="ar-LB" sz="3600" b="0" i="0" u="none" strike="noStrike" kern="1200" cap="none" spc="10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rPr>
              <a:t>مَنْصورٌ </a:t>
            </a:r>
            <a:r>
              <a:rPr lang="ar-LB" sz="3600" spc="100" dirty="0">
                <a:solidFill>
                  <a:schemeClr val="tx1">
                    <a:lumMod val="65000"/>
                    <a:lumOff val="35000"/>
                  </a:schemeClr>
                </a:solidFill>
                <a:latin typeface="Adobe Arabic" panose="02040503050201020203" pitchFamily="18" charset="-78"/>
                <a:cs typeface="Adobe Arabic" panose="02040503050201020203" pitchFamily="18" charset="-78"/>
              </a:rPr>
              <a:t>الْمِـ.....ـاحَةَ </a:t>
            </a:r>
            <a:r>
              <a:rPr kumimoji="0" lang="ar-LB" sz="3600" b="0" i="0" u="none" strike="noStrike" kern="1200" cap="none" spc="10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rPr>
              <a:t>إِلى </a:t>
            </a:r>
            <a:r>
              <a:rPr lang="ar-LB" sz="3600" spc="100" dirty="0">
                <a:solidFill>
                  <a:schemeClr val="tx1">
                    <a:lumMod val="65000"/>
                    <a:lumOff val="35000"/>
                  </a:schemeClr>
                </a:solidFill>
                <a:latin typeface="Adobe Arabic" panose="02040503050201020203" pitchFamily="18" charset="-78"/>
                <a:cs typeface="Adobe Arabic" panose="02040503050201020203" pitchFamily="18" charset="-78"/>
              </a:rPr>
              <a:t>.....ـلا..... </a:t>
            </a:r>
            <a:r>
              <a:rPr kumimoji="0" lang="ar-LB" sz="3600" b="0" i="0" u="none" strike="noStrike" kern="1200" cap="none" spc="10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rPr>
              <a:t>مَناطِقَ. اِرْتَمَى مَرْوانُ فَوْقَ </a:t>
            </a:r>
            <a:r>
              <a:rPr lang="ar-LB" sz="3600" spc="100" dirty="0">
                <a:solidFill>
                  <a:schemeClr val="tx1">
                    <a:lumMod val="65000"/>
                    <a:lumOff val="35000"/>
                  </a:schemeClr>
                </a:solidFill>
                <a:latin typeface="Adobe Arabic" panose="02040503050201020203" pitchFamily="18" charset="-78"/>
                <a:cs typeface="Adobe Arabic" panose="02040503050201020203" pitchFamily="18" charset="-78"/>
              </a:rPr>
              <a:t>الْأَعْـ.....ـابِ</a:t>
            </a:r>
            <a:r>
              <a:rPr kumimoji="0" lang="ar-LB" sz="3600" b="0" i="0" u="none" strike="noStrike" kern="1200" cap="none" spc="10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rPr>
              <a:t>، وَراحَ </a:t>
            </a:r>
            <a:r>
              <a:rPr lang="ar-LB" sz="3600" spc="100" dirty="0">
                <a:solidFill>
                  <a:schemeClr val="tx1">
                    <a:lumMod val="65000"/>
                    <a:lumOff val="35000"/>
                  </a:schemeClr>
                </a:solidFill>
                <a:latin typeface="Adobe Arabic" panose="02040503050201020203" pitchFamily="18" charset="-78"/>
                <a:cs typeface="Adobe Arabic" panose="02040503050201020203" pitchFamily="18" charset="-78"/>
              </a:rPr>
              <a:t>يَـ.....ـتَمْتِعُ بِخَـ.....ـخَـ.....ـةِ الْيابِـ..... </a:t>
            </a:r>
            <a:r>
              <a:rPr kumimoji="0" lang="ar-LB" sz="3600" b="0" i="0" u="none" strike="noStrike" kern="1200" cap="none" spc="10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rPr>
              <a:t>مِنْ أَوْراقِها، عِنْدَما يَحْتَكُّ بَعْضُها بِبَعْضٍ.</a:t>
            </a:r>
            <a:endParaRPr kumimoji="0" lang="en-US" sz="3600" b="0" i="0" u="none" strike="noStrike" kern="1200" cap="none" spc="100" normalizeH="0" baseline="0" noProof="0" dirty="0">
              <a:ln>
                <a:noFill/>
              </a:ln>
              <a:solidFill>
                <a:schemeClr val="tx1">
                  <a:lumMod val="65000"/>
                  <a:lumOff val="35000"/>
                </a:schemeClr>
              </a:solidFill>
              <a:effectLst/>
              <a:uLnTx/>
              <a:uFillTx/>
              <a:latin typeface="Adobe Arabic" panose="02040503050201020203" pitchFamily="18" charset="-78"/>
              <a:cs typeface="Adobe Arabic" panose="02040503050201020203" pitchFamily="18" charset="-78"/>
            </a:endParaRPr>
          </a:p>
        </p:txBody>
      </p:sp>
      <p:sp>
        <p:nvSpPr>
          <p:cNvPr id="17" name="Title 1">
            <a:extLst>
              <a:ext uri="{FF2B5EF4-FFF2-40B4-BE49-F238E27FC236}">
                <a16:creationId xmlns:a16="http://schemas.microsoft.com/office/drawing/2014/main" id="{26C4A6BB-E392-4AA7-B357-E0E280A4B8F7}"/>
              </a:ext>
            </a:extLst>
          </p:cNvPr>
          <p:cNvSpPr txBox="1">
            <a:spLocks/>
          </p:cNvSpPr>
          <p:nvPr/>
        </p:nvSpPr>
        <p:spPr>
          <a:xfrm>
            <a:off x="0" y="206402"/>
            <a:ext cx="2681921" cy="351391"/>
          </a:xfrm>
          <a:prstGeom prst="rect">
            <a:avLst/>
          </a:prstGeom>
          <a:solidFill>
            <a:schemeClr val="accent5">
              <a:lumMod val="20000"/>
              <a:lumOff val="80000"/>
            </a:schemeClr>
          </a:solidFill>
        </p:spPr>
        <p:txBody>
          <a:bodyPr vert="horz" lIns="91440" tIns="45720" rIns="91440" bIns="45720" rtlCol="0" anchor="ctr">
            <a:noAutofit/>
          </a:bodyPr>
          <a:lstStyle>
            <a:lvl1pPr algn="l" defTabSz="914400" rtl="0" eaLnBrk="1" latinLnBrk="0" hangingPunct="1">
              <a:lnSpc>
                <a:spcPct val="80000"/>
              </a:lnSpc>
              <a:spcBef>
                <a:spcPct val="0"/>
              </a:spcBef>
              <a:buNone/>
              <a:defRPr sz="4000" kern="1200" cap="all" spc="100" baseline="0">
                <a:solidFill>
                  <a:schemeClr val="accent1">
                    <a:lumMod val="50000"/>
                  </a:schemeClr>
                </a:solidFill>
                <a:latin typeface="+mj-lt"/>
                <a:ea typeface="+mj-ea"/>
                <a:cs typeface="+mj-cs"/>
              </a:defRPr>
            </a:lvl1pPr>
          </a:lstStyle>
          <a:p>
            <a:pPr marL="0" marR="0" lvl="0" indent="0" algn="ctr" defTabSz="914400" rtl="1" eaLnBrk="1" fontAlgn="auto" latinLnBrk="0" hangingPunct="1">
              <a:lnSpc>
                <a:spcPct val="80000"/>
              </a:lnSpc>
              <a:spcBef>
                <a:spcPct val="0"/>
              </a:spcBef>
              <a:spcAft>
                <a:spcPts val="0"/>
              </a:spcAft>
              <a:buClrTx/>
              <a:buSzTx/>
              <a:buFontTx/>
              <a:buNone/>
              <a:tabLst/>
              <a:defRPr/>
            </a:pPr>
            <a:r>
              <a:rPr kumimoji="0" lang="ar-LB" sz="2000" b="0" i="0" u="none" strike="noStrike" kern="1200" cap="all" spc="0" normalizeH="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تَمارينٌ إضافِيَّةٌ</a:t>
            </a:r>
            <a:endParaRPr kumimoji="0" lang="en-US" sz="2000" b="0" i="0" u="none" strike="noStrike" kern="1200" cap="all" spc="0" normalizeH="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endParaRPr>
          </a:p>
        </p:txBody>
      </p:sp>
      <p:sp>
        <p:nvSpPr>
          <p:cNvPr id="14" name="Content Placeholder 1">
            <a:extLst>
              <a:ext uri="{FF2B5EF4-FFF2-40B4-BE49-F238E27FC236}">
                <a16:creationId xmlns:a16="http://schemas.microsoft.com/office/drawing/2014/main" id="{DA809E6A-D694-47EA-BE02-65F1623FB880}"/>
              </a:ext>
            </a:extLst>
          </p:cNvPr>
          <p:cNvSpPr txBox="1">
            <a:spLocks/>
          </p:cNvSpPr>
          <p:nvPr/>
        </p:nvSpPr>
        <p:spPr>
          <a:xfrm>
            <a:off x="0" y="722830"/>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ar-LB" dirty="0">
                <a:solidFill>
                  <a:sysClr val="window" lastClr="FFFFFF"/>
                </a:solidFill>
                <a:latin typeface="Adobe Arabic" panose="02040503050201020203" pitchFamily="18" charset="-78"/>
                <a:cs typeface="Adobe Arabic" panose="02040503050201020203" pitchFamily="18" charset="-78"/>
              </a:rPr>
              <a:t>أَكْتُبُ شَكْلَ الْحَرْفِ الْمُناسِبِ «ث» وَ«س» وَ«ش» لِأُكْمِلَ الْكَلِمَةَ. </a:t>
            </a:r>
          </a:p>
        </p:txBody>
      </p:sp>
      <p:sp>
        <p:nvSpPr>
          <p:cNvPr id="15" name="Rounded Rectangle 4">
            <a:extLst>
              <a:ext uri="{FF2B5EF4-FFF2-40B4-BE49-F238E27FC236}">
                <a16:creationId xmlns:a16="http://schemas.microsoft.com/office/drawing/2014/main" id="{665BF8A1-466C-4A8F-AF86-EA87996B7328}"/>
              </a:ext>
            </a:extLst>
          </p:cNvPr>
          <p:cNvSpPr txBox="1"/>
          <p:nvPr/>
        </p:nvSpPr>
        <p:spPr>
          <a:xfrm>
            <a:off x="8161788"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kumimoji="0" lang="ar-LB" sz="54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ث</a:t>
            </a:r>
            <a:endParaRPr kumimoji="0" lang="en-US" sz="54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16" name="Rounded Rectangle 4">
            <a:extLst>
              <a:ext uri="{FF2B5EF4-FFF2-40B4-BE49-F238E27FC236}">
                <a16:creationId xmlns:a16="http://schemas.microsoft.com/office/drawing/2014/main" id="{5EFC464C-CD81-4817-AA5D-8A514BAE376F}"/>
              </a:ext>
            </a:extLst>
          </p:cNvPr>
          <p:cNvSpPr txBox="1"/>
          <p:nvPr/>
        </p:nvSpPr>
        <p:spPr>
          <a:xfrm>
            <a:off x="9419695"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kumimoji="0" lang="ar-LB" sz="54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ـثـ</a:t>
            </a:r>
            <a:endParaRPr kumimoji="0" lang="en-US" sz="54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20" name="Rounded Rectangle 4">
            <a:extLst>
              <a:ext uri="{FF2B5EF4-FFF2-40B4-BE49-F238E27FC236}">
                <a16:creationId xmlns:a16="http://schemas.microsoft.com/office/drawing/2014/main" id="{FC182DC7-A879-48BF-9988-9555248111AE}"/>
              </a:ext>
            </a:extLst>
          </p:cNvPr>
          <p:cNvSpPr txBox="1"/>
          <p:nvPr/>
        </p:nvSpPr>
        <p:spPr>
          <a:xfrm>
            <a:off x="10677605"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sz="5400" kern="0" dirty="0">
                <a:solidFill>
                  <a:prstClr val="black">
                    <a:lumMod val="65000"/>
                    <a:lumOff val="35000"/>
                  </a:prstClr>
                </a:solidFill>
              </a:rPr>
              <a:t>ثـ</a:t>
            </a:r>
            <a:endParaRPr kumimoji="0" lang="en-US" sz="54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29" name="Rounded Rectangle 4">
            <a:extLst>
              <a:ext uri="{FF2B5EF4-FFF2-40B4-BE49-F238E27FC236}">
                <a16:creationId xmlns:a16="http://schemas.microsoft.com/office/drawing/2014/main" id="{665BF8A1-466C-4A8F-AF86-EA87996B7328}"/>
              </a:ext>
            </a:extLst>
          </p:cNvPr>
          <p:cNvSpPr txBox="1"/>
          <p:nvPr/>
        </p:nvSpPr>
        <p:spPr>
          <a:xfrm>
            <a:off x="4388067"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sz="5400" kern="0" dirty="0">
                <a:solidFill>
                  <a:prstClr val="black">
                    <a:lumMod val="65000"/>
                    <a:lumOff val="35000"/>
                  </a:prstClr>
                </a:solidFill>
              </a:rPr>
              <a:t>ـس</a:t>
            </a:r>
            <a:endParaRPr kumimoji="0" lang="en-US" sz="54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0" name="Rounded Rectangle 4">
            <a:extLst>
              <a:ext uri="{FF2B5EF4-FFF2-40B4-BE49-F238E27FC236}">
                <a16:creationId xmlns:a16="http://schemas.microsoft.com/office/drawing/2014/main" id="{5EFC464C-CD81-4817-AA5D-8A514BAE376F}"/>
              </a:ext>
            </a:extLst>
          </p:cNvPr>
          <p:cNvSpPr txBox="1"/>
          <p:nvPr/>
        </p:nvSpPr>
        <p:spPr>
          <a:xfrm>
            <a:off x="5645974"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sz="5400" kern="0" noProof="0" dirty="0">
                <a:solidFill>
                  <a:prstClr val="black">
                    <a:lumMod val="65000"/>
                    <a:lumOff val="35000"/>
                  </a:prstClr>
                </a:solidFill>
              </a:rPr>
              <a:t>ـسـ</a:t>
            </a:r>
            <a:endParaRPr kumimoji="0" lang="en-US" sz="54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1" name="Rounded Rectangle 4">
            <a:extLst>
              <a:ext uri="{FF2B5EF4-FFF2-40B4-BE49-F238E27FC236}">
                <a16:creationId xmlns:a16="http://schemas.microsoft.com/office/drawing/2014/main" id="{FC182DC7-A879-48BF-9988-9555248111AE}"/>
              </a:ext>
            </a:extLst>
          </p:cNvPr>
          <p:cNvSpPr txBox="1"/>
          <p:nvPr/>
        </p:nvSpPr>
        <p:spPr>
          <a:xfrm>
            <a:off x="6903881"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sz="5400" kern="0" dirty="0">
                <a:solidFill>
                  <a:prstClr val="black">
                    <a:lumMod val="65000"/>
                    <a:lumOff val="35000"/>
                  </a:prstClr>
                </a:solidFill>
              </a:rPr>
              <a:t>سـ</a:t>
            </a:r>
            <a:endParaRPr kumimoji="0" lang="en-US" sz="54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2" name="Rounded Rectangle 4">
            <a:extLst>
              <a:ext uri="{FF2B5EF4-FFF2-40B4-BE49-F238E27FC236}">
                <a16:creationId xmlns:a16="http://schemas.microsoft.com/office/drawing/2014/main" id="{665BF8A1-466C-4A8F-AF86-EA87996B7328}"/>
              </a:ext>
            </a:extLst>
          </p:cNvPr>
          <p:cNvSpPr txBox="1"/>
          <p:nvPr/>
        </p:nvSpPr>
        <p:spPr>
          <a:xfrm>
            <a:off x="614346"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sz="5400" kern="0" dirty="0">
                <a:solidFill>
                  <a:prstClr val="black">
                    <a:lumMod val="65000"/>
                    <a:lumOff val="35000"/>
                  </a:prstClr>
                </a:solidFill>
              </a:rPr>
              <a:t>ـش</a:t>
            </a:r>
            <a:endParaRPr kumimoji="0" lang="en-US" sz="54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3" name="Rounded Rectangle 4">
            <a:extLst>
              <a:ext uri="{FF2B5EF4-FFF2-40B4-BE49-F238E27FC236}">
                <a16:creationId xmlns:a16="http://schemas.microsoft.com/office/drawing/2014/main" id="{5EFC464C-CD81-4817-AA5D-8A514BAE376F}"/>
              </a:ext>
            </a:extLst>
          </p:cNvPr>
          <p:cNvSpPr txBox="1"/>
          <p:nvPr/>
        </p:nvSpPr>
        <p:spPr>
          <a:xfrm>
            <a:off x="1872253"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kumimoji="0" lang="ar-LB" sz="54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ـشـ</a:t>
            </a:r>
            <a:endParaRPr kumimoji="0" lang="en-US" sz="54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4" name="Rounded Rectangle 4">
            <a:extLst>
              <a:ext uri="{FF2B5EF4-FFF2-40B4-BE49-F238E27FC236}">
                <a16:creationId xmlns:a16="http://schemas.microsoft.com/office/drawing/2014/main" id="{FC182DC7-A879-48BF-9988-9555248111AE}"/>
              </a:ext>
            </a:extLst>
          </p:cNvPr>
          <p:cNvSpPr txBox="1"/>
          <p:nvPr/>
        </p:nvSpPr>
        <p:spPr>
          <a:xfrm>
            <a:off x="3130160" y="1782548"/>
            <a:ext cx="914400" cy="731520"/>
          </a:xfrm>
          <a:prstGeom prst="rect">
            <a:avLst/>
          </a:prstGeom>
          <a:solidFill>
            <a:sysClr val="window" lastClr="FFFFFF">
              <a:lumMod val="95000"/>
            </a:sysClr>
          </a:solid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6000">
                <a:solidFill>
                  <a:schemeClr val="tx1">
                    <a:lumMod val="65000"/>
                    <a:lumOff val="35000"/>
                  </a:schemeClr>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eaLnBrk="1" fontAlgn="auto" latinLnBrk="0" hangingPunct="1">
              <a:lnSpc>
                <a:spcPct val="90000"/>
              </a:lnSpc>
              <a:spcBef>
                <a:spcPct val="0"/>
              </a:spcBef>
              <a:spcAft>
                <a:spcPct val="35000"/>
              </a:spcAft>
              <a:buClrTx/>
              <a:buSzTx/>
              <a:buFontTx/>
              <a:buNone/>
              <a:tabLst/>
              <a:defRPr/>
            </a:pPr>
            <a:r>
              <a:rPr lang="ar-LB" sz="5400" kern="0" dirty="0">
                <a:solidFill>
                  <a:prstClr val="black">
                    <a:lumMod val="65000"/>
                    <a:lumOff val="35000"/>
                  </a:prstClr>
                </a:solidFill>
              </a:rPr>
              <a:t>شـ</a:t>
            </a:r>
            <a:endParaRPr kumimoji="0" lang="en-US" sz="5400" b="0" i="0" u="none" strike="noStrike" kern="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35" name="Rounded Rectangle 4">
            <a:extLst>
              <a:ext uri="{FF2B5EF4-FFF2-40B4-BE49-F238E27FC236}">
                <a16:creationId xmlns:a16="http://schemas.microsoft.com/office/drawing/2014/main" id="{81C43092-B8F3-40DC-88D8-0A26553E3986}"/>
              </a:ext>
            </a:extLst>
          </p:cNvPr>
          <p:cNvSpPr txBox="1"/>
          <p:nvPr/>
        </p:nvSpPr>
        <p:spPr>
          <a:xfrm>
            <a:off x="8711584" y="3050941"/>
            <a:ext cx="800707" cy="877321"/>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kern="0" spc="100" dirty="0"/>
              <a:t>ـثَّـ</a:t>
            </a:r>
            <a:endParaRPr kumimoji="0" lang="ar-LB" sz="4000" b="1" i="0" u="none" strike="noStrike" kern="0" cap="none" spc="100" normalizeH="0" baseline="0" noProof="0" dirty="0">
              <a:ln>
                <a:noFill/>
              </a:ln>
              <a:solidFill>
                <a:srgbClr val="74C274"/>
              </a:solidFill>
              <a:effectLst/>
              <a:uLnTx/>
              <a:uFillTx/>
            </a:endParaRPr>
          </a:p>
        </p:txBody>
      </p:sp>
      <p:sp>
        <p:nvSpPr>
          <p:cNvPr id="36" name="Rounded Rectangle 4">
            <a:extLst>
              <a:ext uri="{FF2B5EF4-FFF2-40B4-BE49-F238E27FC236}">
                <a16:creationId xmlns:a16="http://schemas.microsoft.com/office/drawing/2014/main" id="{81C43092-B8F3-40DC-88D8-0A26553E3986}"/>
              </a:ext>
            </a:extLst>
          </p:cNvPr>
          <p:cNvSpPr txBox="1"/>
          <p:nvPr/>
        </p:nvSpPr>
        <p:spPr>
          <a:xfrm>
            <a:off x="7880134" y="3052872"/>
            <a:ext cx="800707" cy="877321"/>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kern="0" spc="100" dirty="0"/>
              <a:t>ثَـ</a:t>
            </a:r>
            <a:endParaRPr kumimoji="0" lang="ar-LB" sz="4000" b="1" i="0" u="none" strike="noStrike" kern="0" cap="none" spc="100" normalizeH="0" baseline="0" noProof="0" dirty="0">
              <a:ln>
                <a:noFill/>
              </a:ln>
              <a:solidFill>
                <a:srgbClr val="74C274"/>
              </a:solidFill>
              <a:effectLst/>
              <a:uLnTx/>
              <a:uFillTx/>
            </a:endParaRPr>
          </a:p>
        </p:txBody>
      </p:sp>
      <p:sp>
        <p:nvSpPr>
          <p:cNvPr id="37" name="Rounded Rectangle 4">
            <a:extLst>
              <a:ext uri="{FF2B5EF4-FFF2-40B4-BE49-F238E27FC236}">
                <a16:creationId xmlns:a16="http://schemas.microsoft.com/office/drawing/2014/main" id="{81C43092-B8F3-40DC-88D8-0A26553E3986}"/>
              </a:ext>
            </a:extLst>
          </p:cNvPr>
          <p:cNvSpPr txBox="1"/>
          <p:nvPr/>
        </p:nvSpPr>
        <p:spPr>
          <a:xfrm>
            <a:off x="6585703" y="3054801"/>
            <a:ext cx="800707" cy="877321"/>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kern="0" spc="100" dirty="0"/>
              <a:t>شَـ</a:t>
            </a:r>
            <a:endParaRPr kumimoji="0" lang="ar-LB" sz="4000" b="1" i="0" u="none" strike="noStrike" kern="0" cap="none" spc="100" normalizeH="0" baseline="0" noProof="0" dirty="0">
              <a:ln>
                <a:noFill/>
              </a:ln>
              <a:solidFill>
                <a:srgbClr val="74C274"/>
              </a:solidFill>
              <a:effectLst/>
              <a:uLnTx/>
              <a:uFillTx/>
            </a:endParaRPr>
          </a:p>
        </p:txBody>
      </p:sp>
      <p:sp>
        <p:nvSpPr>
          <p:cNvPr id="38" name="Rounded Rectangle 4">
            <a:extLst>
              <a:ext uri="{FF2B5EF4-FFF2-40B4-BE49-F238E27FC236}">
                <a16:creationId xmlns:a16="http://schemas.microsoft.com/office/drawing/2014/main" id="{81C43092-B8F3-40DC-88D8-0A26553E3986}"/>
              </a:ext>
            </a:extLst>
          </p:cNvPr>
          <p:cNvSpPr txBox="1"/>
          <p:nvPr/>
        </p:nvSpPr>
        <p:spPr>
          <a:xfrm>
            <a:off x="4983138" y="3056732"/>
            <a:ext cx="800707" cy="877321"/>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kern="0" spc="100" dirty="0"/>
              <a:t>سَـ</a:t>
            </a:r>
            <a:endParaRPr kumimoji="0" lang="ar-LB" sz="4000" b="1" i="0" u="none" strike="noStrike" kern="0" cap="none" spc="100" normalizeH="0" baseline="0" noProof="0" dirty="0">
              <a:ln>
                <a:noFill/>
              </a:ln>
              <a:solidFill>
                <a:srgbClr val="74C274"/>
              </a:solidFill>
              <a:effectLst/>
              <a:uLnTx/>
              <a:uFillTx/>
            </a:endParaRPr>
          </a:p>
        </p:txBody>
      </p:sp>
      <p:sp>
        <p:nvSpPr>
          <p:cNvPr id="39" name="Rounded Rectangle 4">
            <a:extLst>
              <a:ext uri="{FF2B5EF4-FFF2-40B4-BE49-F238E27FC236}">
                <a16:creationId xmlns:a16="http://schemas.microsoft.com/office/drawing/2014/main" id="{81C43092-B8F3-40DC-88D8-0A26553E3986}"/>
              </a:ext>
            </a:extLst>
          </p:cNvPr>
          <p:cNvSpPr txBox="1"/>
          <p:nvPr/>
        </p:nvSpPr>
        <p:spPr>
          <a:xfrm>
            <a:off x="1813599" y="3058660"/>
            <a:ext cx="800707" cy="877321"/>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kern="0" spc="100" dirty="0"/>
              <a:t>ـسَّـ</a:t>
            </a:r>
            <a:endParaRPr kumimoji="0" lang="ar-LB" sz="4000" b="1" i="0" u="none" strike="noStrike" kern="0" cap="none" spc="100" normalizeH="0" baseline="0" noProof="0" dirty="0">
              <a:ln>
                <a:noFill/>
              </a:ln>
              <a:solidFill>
                <a:srgbClr val="74C274"/>
              </a:solidFill>
              <a:effectLst/>
              <a:uLnTx/>
              <a:uFillTx/>
            </a:endParaRPr>
          </a:p>
        </p:txBody>
      </p:sp>
      <p:sp>
        <p:nvSpPr>
          <p:cNvPr id="40" name="Rounded Rectangle 4">
            <a:extLst>
              <a:ext uri="{FF2B5EF4-FFF2-40B4-BE49-F238E27FC236}">
                <a16:creationId xmlns:a16="http://schemas.microsoft.com/office/drawing/2014/main" id="{81C43092-B8F3-40DC-88D8-0A26553E3986}"/>
              </a:ext>
            </a:extLst>
          </p:cNvPr>
          <p:cNvSpPr txBox="1"/>
          <p:nvPr/>
        </p:nvSpPr>
        <p:spPr>
          <a:xfrm>
            <a:off x="10378871" y="4158255"/>
            <a:ext cx="800707" cy="877321"/>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kern="0" spc="100" dirty="0"/>
              <a:t>ـسـ</a:t>
            </a:r>
            <a:endParaRPr kumimoji="0" lang="ar-LB" sz="4000" b="1" i="0" u="none" strike="noStrike" kern="0" cap="none" spc="100" normalizeH="0" baseline="0" noProof="0" dirty="0">
              <a:ln>
                <a:noFill/>
              </a:ln>
              <a:solidFill>
                <a:srgbClr val="74C274"/>
              </a:solidFill>
              <a:effectLst/>
              <a:uLnTx/>
              <a:uFillTx/>
            </a:endParaRPr>
          </a:p>
        </p:txBody>
      </p:sp>
      <p:sp>
        <p:nvSpPr>
          <p:cNvPr id="41" name="Rounded Rectangle 4">
            <a:extLst>
              <a:ext uri="{FF2B5EF4-FFF2-40B4-BE49-F238E27FC236}">
                <a16:creationId xmlns:a16="http://schemas.microsoft.com/office/drawing/2014/main" id="{81C43092-B8F3-40DC-88D8-0A26553E3986}"/>
              </a:ext>
            </a:extLst>
          </p:cNvPr>
          <p:cNvSpPr txBox="1"/>
          <p:nvPr/>
        </p:nvSpPr>
        <p:spPr>
          <a:xfrm>
            <a:off x="8679325" y="4148608"/>
            <a:ext cx="800707" cy="877321"/>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kern="0" spc="100" dirty="0"/>
              <a:t>ثَـ</a:t>
            </a:r>
            <a:endParaRPr kumimoji="0" lang="ar-LB" sz="4000" b="1" i="0" u="none" strike="noStrike" kern="0" cap="none" spc="100" normalizeH="0" baseline="0" noProof="0" dirty="0">
              <a:ln>
                <a:noFill/>
              </a:ln>
              <a:solidFill>
                <a:srgbClr val="74C274"/>
              </a:solidFill>
              <a:effectLst/>
              <a:uLnTx/>
              <a:uFillTx/>
            </a:endParaRPr>
          </a:p>
        </p:txBody>
      </p:sp>
      <p:sp>
        <p:nvSpPr>
          <p:cNvPr id="42" name="Rounded Rectangle 4">
            <a:extLst>
              <a:ext uri="{FF2B5EF4-FFF2-40B4-BE49-F238E27FC236}">
                <a16:creationId xmlns:a16="http://schemas.microsoft.com/office/drawing/2014/main" id="{81C43092-B8F3-40DC-88D8-0A26553E3986}"/>
              </a:ext>
            </a:extLst>
          </p:cNvPr>
          <p:cNvSpPr txBox="1"/>
          <p:nvPr/>
        </p:nvSpPr>
        <p:spPr>
          <a:xfrm>
            <a:off x="8009921" y="4138963"/>
            <a:ext cx="800707" cy="877321"/>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kern="0" spc="100" dirty="0"/>
              <a:t>ثِ</a:t>
            </a:r>
            <a:endParaRPr kumimoji="0" lang="ar-LB" sz="4000" b="1" i="0" u="none" strike="noStrike" kern="0" cap="none" spc="100" normalizeH="0" baseline="0" noProof="0" dirty="0">
              <a:ln>
                <a:noFill/>
              </a:ln>
              <a:solidFill>
                <a:srgbClr val="74C274"/>
              </a:solidFill>
              <a:effectLst/>
              <a:uLnTx/>
              <a:uFillTx/>
            </a:endParaRPr>
          </a:p>
        </p:txBody>
      </p:sp>
      <p:sp>
        <p:nvSpPr>
          <p:cNvPr id="43" name="Rounded Rectangle 4">
            <a:extLst>
              <a:ext uri="{FF2B5EF4-FFF2-40B4-BE49-F238E27FC236}">
                <a16:creationId xmlns:a16="http://schemas.microsoft.com/office/drawing/2014/main" id="{81C43092-B8F3-40DC-88D8-0A26553E3986}"/>
              </a:ext>
            </a:extLst>
          </p:cNvPr>
          <p:cNvSpPr txBox="1"/>
          <p:nvPr/>
        </p:nvSpPr>
        <p:spPr>
          <a:xfrm>
            <a:off x="3393547" y="4152466"/>
            <a:ext cx="800707" cy="877321"/>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kern="0" spc="100" dirty="0"/>
              <a:t>ـشـ</a:t>
            </a:r>
            <a:endParaRPr kumimoji="0" lang="ar-LB" sz="4000" b="1" i="0" u="none" strike="noStrike" kern="0" cap="none" spc="100" normalizeH="0" baseline="0" noProof="0" dirty="0">
              <a:ln>
                <a:noFill/>
              </a:ln>
              <a:solidFill>
                <a:srgbClr val="74C274"/>
              </a:solidFill>
              <a:effectLst/>
              <a:uLnTx/>
              <a:uFillTx/>
            </a:endParaRPr>
          </a:p>
        </p:txBody>
      </p:sp>
      <p:sp>
        <p:nvSpPr>
          <p:cNvPr id="44" name="Rounded Rectangle 4">
            <a:extLst>
              <a:ext uri="{FF2B5EF4-FFF2-40B4-BE49-F238E27FC236}">
                <a16:creationId xmlns:a16="http://schemas.microsoft.com/office/drawing/2014/main" id="{81C43092-B8F3-40DC-88D8-0A26553E3986}"/>
              </a:ext>
            </a:extLst>
          </p:cNvPr>
          <p:cNvSpPr txBox="1"/>
          <p:nvPr/>
        </p:nvSpPr>
        <p:spPr>
          <a:xfrm>
            <a:off x="1231012" y="4154396"/>
            <a:ext cx="800707" cy="877321"/>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kern="0" spc="100" dirty="0"/>
              <a:t>ـسْـ</a:t>
            </a:r>
            <a:endParaRPr kumimoji="0" lang="ar-LB" sz="4000" b="1" i="0" u="none" strike="noStrike" kern="0" cap="none" spc="100" normalizeH="0" baseline="0" noProof="0" dirty="0">
              <a:ln>
                <a:noFill/>
              </a:ln>
              <a:solidFill>
                <a:srgbClr val="74C274"/>
              </a:solidFill>
              <a:effectLst/>
              <a:uLnTx/>
              <a:uFillTx/>
            </a:endParaRPr>
          </a:p>
        </p:txBody>
      </p:sp>
      <p:sp>
        <p:nvSpPr>
          <p:cNvPr id="45" name="Rounded Rectangle 4">
            <a:extLst>
              <a:ext uri="{FF2B5EF4-FFF2-40B4-BE49-F238E27FC236}">
                <a16:creationId xmlns:a16="http://schemas.microsoft.com/office/drawing/2014/main" id="{81C43092-B8F3-40DC-88D8-0A26553E3986}"/>
              </a:ext>
            </a:extLst>
          </p:cNvPr>
          <p:cNvSpPr txBox="1"/>
          <p:nvPr/>
        </p:nvSpPr>
        <p:spPr>
          <a:xfrm>
            <a:off x="10446398" y="5244347"/>
            <a:ext cx="800707" cy="877321"/>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kern="0" spc="100" dirty="0"/>
              <a:t>ـشْـ</a:t>
            </a:r>
            <a:endParaRPr kumimoji="0" lang="ar-LB" sz="4000" b="1" i="0" u="none" strike="noStrike" kern="0" cap="none" spc="100" normalizeH="0" baseline="0" noProof="0" dirty="0">
              <a:ln>
                <a:noFill/>
              </a:ln>
              <a:solidFill>
                <a:srgbClr val="74C274"/>
              </a:solidFill>
              <a:effectLst/>
              <a:uLnTx/>
              <a:uFillTx/>
            </a:endParaRPr>
          </a:p>
        </p:txBody>
      </p:sp>
      <p:sp>
        <p:nvSpPr>
          <p:cNvPr id="46" name="Rounded Rectangle 4">
            <a:extLst>
              <a:ext uri="{FF2B5EF4-FFF2-40B4-BE49-F238E27FC236}">
                <a16:creationId xmlns:a16="http://schemas.microsoft.com/office/drawing/2014/main" id="{81C43092-B8F3-40DC-88D8-0A26553E3986}"/>
              </a:ext>
            </a:extLst>
          </p:cNvPr>
          <p:cNvSpPr txBox="1"/>
          <p:nvPr/>
        </p:nvSpPr>
        <p:spPr>
          <a:xfrm>
            <a:off x="9649674" y="5257849"/>
            <a:ext cx="800707" cy="877321"/>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kern="0" spc="100" dirty="0"/>
              <a:t>ـشَـ</a:t>
            </a:r>
            <a:endParaRPr kumimoji="0" lang="ar-LB" sz="4000" b="1" i="0" u="none" strike="noStrike" kern="0" cap="none" spc="100" normalizeH="0" baseline="0" noProof="0" dirty="0">
              <a:ln>
                <a:noFill/>
              </a:ln>
              <a:solidFill>
                <a:srgbClr val="74C274"/>
              </a:solidFill>
              <a:effectLst/>
              <a:uLnTx/>
              <a:uFillTx/>
            </a:endParaRPr>
          </a:p>
        </p:txBody>
      </p:sp>
      <p:sp>
        <p:nvSpPr>
          <p:cNvPr id="47" name="Rounded Rectangle 4">
            <a:extLst>
              <a:ext uri="{FF2B5EF4-FFF2-40B4-BE49-F238E27FC236}">
                <a16:creationId xmlns:a16="http://schemas.microsoft.com/office/drawing/2014/main" id="{81C43092-B8F3-40DC-88D8-0A26553E3986}"/>
              </a:ext>
            </a:extLst>
          </p:cNvPr>
          <p:cNvSpPr txBox="1"/>
          <p:nvPr/>
        </p:nvSpPr>
        <p:spPr>
          <a:xfrm>
            <a:off x="8216346" y="5248202"/>
            <a:ext cx="800707" cy="877321"/>
          </a:xfrm>
          <a:prstGeom prst="rect">
            <a:avLst/>
          </a:prstGeom>
          <a:noFill/>
          <a:ln>
            <a:noFill/>
          </a:ln>
          <a:effectLst/>
        </p:spPr>
        <p:txBody>
          <a:bodyPr spcFirstLastPara="0" vert="horz" wrap="square" lIns="109220" tIns="81915" rIns="109220" bIns="81915" numCol="1" spcCol="1270" anchor="ctr" anchorCtr="0">
            <a:noAutofit/>
          </a:bodyPr>
          <a:lstStyle>
            <a:defPPr>
              <a:defRPr lang="en-US"/>
            </a:defPPr>
            <a:lvl1pPr lvl="0" algn="ctr" defTabSz="1911350" rtl="1">
              <a:lnSpc>
                <a:spcPct val="90000"/>
              </a:lnSpc>
              <a:spcBef>
                <a:spcPct val="0"/>
              </a:spcBef>
              <a:spcAft>
                <a:spcPct val="35000"/>
              </a:spcAft>
              <a:defRPr sz="4000" b="1">
                <a:solidFill>
                  <a:srgbClr val="74C274"/>
                </a:solidFill>
                <a:latin typeface="Adobe Arabic" panose="02040503050201020203" pitchFamily="18" charset="-78"/>
                <a:cs typeface="Adobe Arabic" panose="02040503050201020203" pitchFamily="18" charset="-78"/>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kern="0" spc="100" dirty="0"/>
              <a:t>ـسِ</a:t>
            </a:r>
            <a:endParaRPr kumimoji="0" lang="ar-LB" sz="4000" b="1" i="0" u="none" strike="noStrike" kern="0" cap="none" spc="100" normalizeH="0" baseline="0" noProof="0" dirty="0">
              <a:ln>
                <a:noFill/>
              </a:ln>
              <a:solidFill>
                <a:srgbClr val="74C274"/>
              </a:solidFill>
              <a:effectLst/>
              <a:uLnTx/>
              <a:uFillTx/>
            </a:endParaRPr>
          </a:p>
        </p:txBody>
      </p:sp>
    </p:spTree>
    <p:custDataLst>
      <p:tags r:id="rId1"/>
    </p:custDataLst>
    <p:extLst>
      <p:ext uri="{BB962C8B-B14F-4D97-AF65-F5344CB8AC3E}">
        <p14:creationId xmlns:p14="http://schemas.microsoft.com/office/powerpoint/2010/main" val="3646409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childTnLst>
                                </p:cTn>
                              </p:par>
                              <p:par>
                                <p:cTn id="8" presetID="26" presetClass="emph" presetSubtype="0" fill="hold" grpId="0" nodeType="withEffect">
                                  <p:stCondLst>
                                    <p:cond delay="0"/>
                                  </p:stCondLst>
                                  <p:childTnLst>
                                    <p:animEffect transition="out" filter="fade">
                                      <p:cBhvr>
                                        <p:cTn id="9" dur="500" tmFilter="0, 0; .2, .5; .8, .5; 1, 0"/>
                                        <p:tgtEl>
                                          <p:spTgt spid="16"/>
                                        </p:tgtEl>
                                      </p:cBhvr>
                                    </p:animEffect>
                                    <p:animScale>
                                      <p:cBhvr>
                                        <p:cTn id="10" dur="250" autoRev="1" fill="hold"/>
                                        <p:tgtEl>
                                          <p:spTgt spid="16"/>
                                        </p:tgtEl>
                                      </p:cBhvr>
                                      <p:by x="105000" y="105000"/>
                                    </p:animScale>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1000"/>
                                        <p:tgtEl>
                                          <p:spTgt spid="36"/>
                                        </p:tgtEl>
                                      </p:cBhvr>
                                    </p:animEffect>
                                  </p:childTnLst>
                                </p:cTn>
                              </p:par>
                              <p:par>
                                <p:cTn id="16" presetID="26" presetClass="emph" presetSubtype="0" fill="hold" grpId="0" nodeType="withEffect">
                                  <p:stCondLst>
                                    <p:cond delay="0"/>
                                  </p:stCondLst>
                                  <p:childTnLst>
                                    <p:animEffect transition="out" filter="fade">
                                      <p:cBhvr>
                                        <p:cTn id="17" dur="500" tmFilter="0, 0; .2, .5; .8, .5; 1, 0"/>
                                        <p:tgtEl>
                                          <p:spTgt spid="20"/>
                                        </p:tgtEl>
                                      </p:cBhvr>
                                    </p:animEffect>
                                    <p:animScale>
                                      <p:cBhvr>
                                        <p:cTn id="18" dur="250" autoRev="1" fill="hold"/>
                                        <p:tgtEl>
                                          <p:spTgt spid="20"/>
                                        </p:tgtEl>
                                      </p:cBhvr>
                                      <p:by x="105000" y="105000"/>
                                    </p:animScale>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1000"/>
                                        <p:tgtEl>
                                          <p:spTgt spid="37"/>
                                        </p:tgtEl>
                                      </p:cBhvr>
                                    </p:animEffect>
                                  </p:childTnLst>
                                </p:cTn>
                              </p:par>
                              <p:par>
                                <p:cTn id="24" presetID="26" presetClass="emph" presetSubtype="0" fill="hold" grpId="0" nodeType="withEffect">
                                  <p:stCondLst>
                                    <p:cond delay="0"/>
                                  </p:stCondLst>
                                  <p:childTnLst>
                                    <p:animEffect transition="out" filter="fade">
                                      <p:cBhvr>
                                        <p:cTn id="25" dur="500" tmFilter="0, 0; .2, .5; .8, .5; 1, 0"/>
                                        <p:tgtEl>
                                          <p:spTgt spid="34"/>
                                        </p:tgtEl>
                                      </p:cBhvr>
                                    </p:animEffect>
                                    <p:animScale>
                                      <p:cBhvr>
                                        <p:cTn id="26" dur="250" autoRev="1" fill="hold"/>
                                        <p:tgtEl>
                                          <p:spTgt spid="34"/>
                                        </p:tgtEl>
                                      </p:cBhvr>
                                      <p:by x="105000" y="105000"/>
                                    </p:animScale>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1000"/>
                                        <p:tgtEl>
                                          <p:spTgt spid="38"/>
                                        </p:tgtEl>
                                      </p:cBhvr>
                                    </p:animEffect>
                                  </p:childTnLst>
                                </p:cTn>
                              </p:par>
                              <p:par>
                                <p:cTn id="32" presetID="26" presetClass="emph" presetSubtype="0" fill="hold" grpId="0" nodeType="withEffect">
                                  <p:stCondLst>
                                    <p:cond delay="0"/>
                                  </p:stCondLst>
                                  <p:childTnLst>
                                    <p:animEffect transition="out" filter="fade">
                                      <p:cBhvr>
                                        <p:cTn id="33" dur="500" tmFilter="0, 0; .2, .5; .8, .5; 1, 0"/>
                                        <p:tgtEl>
                                          <p:spTgt spid="31"/>
                                        </p:tgtEl>
                                      </p:cBhvr>
                                    </p:animEffect>
                                    <p:animScale>
                                      <p:cBhvr>
                                        <p:cTn id="34" dur="250" autoRev="1" fill="hold"/>
                                        <p:tgtEl>
                                          <p:spTgt spid="31"/>
                                        </p:tgtEl>
                                      </p:cBhvr>
                                      <p:by x="105000" y="105000"/>
                                    </p:animScale>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fade">
                                      <p:cBhvr>
                                        <p:cTn id="39" dur="1000"/>
                                        <p:tgtEl>
                                          <p:spTgt spid="39"/>
                                        </p:tgtEl>
                                      </p:cBhvr>
                                    </p:animEffect>
                                  </p:childTnLst>
                                </p:cTn>
                              </p:par>
                              <p:par>
                                <p:cTn id="40" presetID="26" presetClass="emph" presetSubtype="0" fill="hold" grpId="0" nodeType="withEffect">
                                  <p:stCondLst>
                                    <p:cond delay="0"/>
                                  </p:stCondLst>
                                  <p:childTnLst>
                                    <p:animEffect transition="out" filter="fade">
                                      <p:cBhvr>
                                        <p:cTn id="41" dur="500" tmFilter="0, 0; .2, .5; .8, .5; 1, 0"/>
                                        <p:tgtEl>
                                          <p:spTgt spid="30"/>
                                        </p:tgtEl>
                                      </p:cBhvr>
                                    </p:animEffect>
                                    <p:animScale>
                                      <p:cBhvr>
                                        <p:cTn id="42" dur="250" autoRev="1" fill="hold"/>
                                        <p:tgtEl>
                                          <p:spTgt spid="30"/>
                                        </p:tgtEl>
                                      </p:cBhvr>
                                      <p:by x="105000" y="105000"/>
                                    </p:animScale>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1000"/>
                                        <p:tgtEl>
                                          <p:spTgt spid="40"/>
                                        </p:tgtEl>
                                      </p:cBhvr>
                                    </p:animEffect>
                                  </p:childTnLst>
                                </p:cTn>
                              </p:par>
                              <p:par>
                                <p:cTn id="48" presetID="26" presetClass="emph" presetSubtype="0" fill="hold" grpId="1" nodeType="withEffect">
                                  <p:stCondLst>
                                    <p:cond delay="0"/>
                                  </p:stCondLst>
                                  <p:childTnLst>
                                    <p:animEffect transition="out" filter="fade">
                                      <p:cBhvr>
                                        <p:cTn id="49" dur="500" tmFilter="0, 0; .2, .5; .8, .5; 1, 0"/>
                                        <p:tgtEl>
                                          <p:spTgt spid="30"/>
                                        </p:tgtEl>
                                      </p:cBhvr>
                                    </p:animEffect>
                                    <p:animScale>
                                      <p:cBhvr>
                                        <p:cTn id="50" dur="250" autoRev="1" fill="hold"/>
                                        <p:tgtEl>
                                          <p:spTgt spid="30"/>
                                        </p:tgtEl>
                                      </p:cBhvr>
                                      <p:by x="105000" y="105000"/>
                                    </p:animScale>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fade">
                                      <p:cBhvr>
                                        <p:cTn id="55" dur="1000"/>
                                        <p:tgtEl>
                                          <p:spTgt spid="41"/>
                                        </p:tgtEl>
                                      </p:cBhvr>
                                    </p:animEffect>
                                  </p:childTnLst>
                                </p:cTn>
                              </p:par>
                              <p:par>
                                <p:cTn id="56" presetID="26" presetClass="emph" presetSubtype="0" fill="hold" grpId="1" nodeType="withEffect">
                                  <p:stCondLst>
                                    <p:cond delay="0"/>
                                  </p:stCondLst>
                                  <p:childTnLst>
                                    <p:animEffect transition="out" filter="fade">
                                      <p:cBhvr>
                                        <p:cTn id="57" dur="500" tmFilter="0, 0; .2, .5; .8, .5; 1, 0"/>
                                        <p:tgtEl>
                                          <p:spTgt spid="20"/>
                                        </p:tgtEl>
                                      </p:cBhvr>
                                    </p:animEffect>
                                    <p:animScale>
                                      <p:cBhvr>
                                        <p:cTn id="58" dur="250" autoRev="1" fill="hold"/>
                                        <p:tgtEl>
                                          <p:spTgt spid="20"/>
                                        </p:tgtEl>
                                      </p:cBhvr>
                                      <p:by x="105000" y="105000"/>
                                    </p:animScale>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fade">
                                      <p:cBhvr>
                                        <p:cTn id="63" dur="1000"/>
                                        <p:tgtEl>
                                          <p:spTgt spid="42"/>
                                        </p:tgtEl>
                                      </p:cBhvr>
                                    </p:animEffect>
                                  </p:childTnLst>
                                </p:cTn>
                              </p:par>
                              <p:par>
                                <p:cTn id="64" presetID="26" presetClass="emph" presetSubtype="0" fill="hold" grpId="0" nodeType="withEffect">
                                  <p:stCondLst>
                                    <p:cond delay="0"/>
                                  </p:stCondLst>
                                  <p:childTnLst>
                                    <p:animEffect transition="out" filter="fade">
                                      <p:cBhvr>
                                        <p:cTn id="65" dur="500" tmFilter="0, 0; .2, .5; .8, .5; 1, 0"/>
                                        <p:tgtEl>
                                          <p:spTgt spid="15"/>
                                        </p:tgtEl>
                                      </p:cBhvr>
                                    </p:animEffect>
                                    <p:animScale>
                                      <p:cBhvr>
                                        <p:cTn id="66" dur="250" autoRev="1" fill="hold"/>
                                        <p:tgtEl>
                                          <p:spTgt spid="15"/>
                                        </p:tgtEl>
                                      </p:cBhvr>
                                      <p:by x="105000" y="105000"/>
                                    </p:animScale>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43"/>
                                        </p:tgtEl>
                                        <p:attrNameLst>
                                          <p:attrName>style.visibility</p:attrName>
                                        </p:attrNameLst>
                                      </p:cBhvr>
                                      <p:to>
                                        <p:strVal val="visible"/>
                                      </p:to>
                                    </p:set>
                                    <p:animEffect transition="in" filter="fade">
                                      <p:cBhvr>
                                        <p:cTn id="71" dur="1000"/>
                                        <p:tgtEl>
                                          <p:spTgt spid="43"/>
                                        </p:tgtEl>
                                      </p:cBhvr>
                                    </p:animEffect>
                                  </p:childTnLst>
                                </p:cTn>
                              </p:par>
                              <p:par>
                                <p:cTn id="72" presetID="26" presetClass="emph" presetSubtype="0" fill="hold" grpId="0" nodeType="withEffect">
                                  <p:stCondLst>
                                    <p:cond delay="0"/>
                                  </p:stCondLst>
                                  <p:childTnLst>
                                    <p:animEffect transition="out" filter="fade">
                                      <p:cBhvr>
                                        <p:cTn id="73" dur="500" tmFilter="0, 0; .2, .5; .8, .5; 1, 0"/>
                                        <p:tgtEl>
                                          <p:spTgt spid="33"/>
                                        </p:tgtEl>
                                      </p:cBhvr>
                                    </p:animEffect>
                                    <p:animScale>
                                      <p:cBhvr>
                                        <p:cTn id="74" dur="250" autoRev="1" fill="hold"/>
                                        <p:tgtEl>
                                          <p:spTgt spid="33"/>
                                        </p:tgtEl>
                                      </p:cBhvr>
                                      <p:by x="105000" y="105000"/>
                                    </p:animScale>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fade">
                                      <p:cBhvr>
                                        <p:cTn id="79" dur="1000"/>
                                        <p:tgtEl>
                                          <p:spTgt spid="44"/>
                                        </p:tgtEl>
                                      </p:cBhvr>
                                    </p:animEffect>
                                  </p:childTnLst>
                                </p:cTn>
                              </p:par>
                              <p:par>
                                <p:cTn id="80" presetID="26" presetClass="emph" presetSubtype="0" fill="hold" grpId="2" nodeType="withEffect">
                                  <p:stCondLst>
                                    <p:cond delay="0"/>
                                  </p:stCondLst>
                                  <p:childTnLst>
                                    <p:animEffect transition="out" filter="fade">
                                      <p:cBhvr>
                                        <p:cTn id="81" dur="500" tmFilter="0, 0; .2, .5; .8, .5; 1, 0"/>
                                        <p:tgtEl>
                                          <p:spTgt spid="30"/>
                                        </p:tgtEl>
                                      </p:cBhvr>
                                    </p:animEffect>
                                    <p:animScale>
                                      <p:cBhvr>
                                        <p:cTn id="82" dur="250" autoRev="1" fill="hold"/>
                                        <p:tgtEl>
                                          <p:spTgt spid="30"/>
                                        </p:tgtEl>
                                      </p:cBhvr>
                                      <p:by x="105000" y="105000"/>
                                    </p:animScale>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fade">
                                      <p:cBhvr>
                                        <p:cTn id="87" dur="1000"/>
                                        <p:tgtEl>
                                          <p:spTgt spid="45"/>
                                        </p:tgtEl>
                                      </p:cBhvr>
                                    </p:animEffect>
                                  </p:childTnLst>
                                </p:cTn>
                              </p:par>
                              <p:par>
                                <p:cTn id="88" presetID="26" presetClass="emph" presetSubtype="0" fill="hold" grpId="1" nodeType="withEffect">
                                  <p:stCondLst>
                                    <p:cond delay="0"/>
                                  </p:stCondLst>
                                  <p:childTnLst>
                                    <p:animEffect transition="out" filter="fade">
                                      <p:cBhvr>
                                        <p:cTn id="89" dur="500" tmFilter="0, 0; .2, .5; .8, .5; 1, 0"/>
                                        <p:tgtEl>
                                          <p:spTgt spid="33"/>
                                        </p:tgtEl>
                                      </p:cBhvr>
                                    </p:animEffect>
                                    <p:animScale>
                                      <p:cBhvr>
                                        <p:cTn id="90" dur="250" autoRev="1" fill="hold"/>
                                        <p:tgtEl>
                                          <p:spTgt spid="33"/>
                                        </p:tgtEl>
                                      </p:cBhvr>
                                      <p:by x="105000" y="105000"/>
                                    </p:animScale>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46"/>
                                        </p:tgtEl>
                                        <p:attrNameLst>
                                          <p:attrName>style.visibility</p:attrName>
                                        </p:attrNameLst>
                                      </p:cBhvr>
                                      <p:to>
                                        <p:strVal val="visible"/>
                                      </p:to>
                                    </p:set>
                                    <p:animEffect transition="in" filter="fade">
                                      <p:cBhvr>
                                        <p:cTn id="95" dur="1000"/>
                                        <p:tgtEl>
                                          <p:spTgt spid="46"/>
                                        </p:tgtEl>
                                      </p:cBhvr>
                                    </p:animEffect>
                                  </p:childTnLst>
                                </p:cTn>
                              </p:par>
                              <p:par>
                                <p:cTn id="96" presetID="26" presetClass="emph" presetSubtype="0" fill="hold" grpId="2" nodeType="withEffect">
                                  <p:stCondLst>
                                    <p:cond delay="0"/>
                                  </p:stCondLst>
                                  <p:childTnLst>
                                    <p:animEffect transition="out" filter="fade">
                                      <p:cBhvr>
                                        <p:cTn id="97" dur="500" tmFilter="0, 0; .2, .5; .8, .5; 1, 0"/>
                                        <p:tgtEl>
                                          <p:spTgt spid="33"/>
                                        </p:tgtEl>
                                      </p:cBhvr>
                                    </p:animEffect>
                                    <p:animScale>
                                      <p:cBhvr>
                                        <p:cTn id="98" dur="250" autoRev="1" fill="hold"/>
                                        <p:tgtEl>
                                          <p:spTgt spid="33"/>
                                        </p:tgtEl>
                                      </p:cBhvr>
                                      <p:by x="105000" y="105000"/>
                                    </p:animScale>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47"/>
                                        </p:tgtEl>
                                        <p:attrNameLst>
                                          <p:attrName>style.visibility</p:attrName>
                                        </p:attrNameLst>
                                      </p:cBhvr>
                                      <p:to>
                                        <p:strVal val="visible"/>
                                      </p:to>
                                    </p:set>
                                    <p:animEffect transition="in" filter="fade">
                                      <p:cBhvr>
                                        <p:cTn id="103" dur="1000"/>
                                        <p:tgtEl>
                                          <p:spTgt spid="47"/>
                                        </p:tgtEl>
                                      </p:cBhvr>
                                    </p:animEffect>
                                  </p:childTnLst>
                                </p:cTn>
                              </p:par>
                              <p:par>
                                <p:cTn id="104" presetID="26" presetClass="emph" presetSubtype="0" fill="hold" grpId="0" nodeType="withEffect">
                                  <p:stCondLst>
                                    <p:cond delay="0"/>
                                  </p:stCondLst>
                                  <p:childTnLst>
                                    <p:animEffect transition="out" filter="fade">
                                      <p:cBhvr>
                                        <p:cTn id="105" dur="500" tmFilter="0, 0; .2, .5; .8, .5; 1, 0"/>
                                        <p:tgtEl>
                                          <p:spTgt spid="29"/>
                                        </p:tgtEl>
                                      </p:cBhvr>
                                    </p:animEffect>
                                    <p:animScale>
                                      <p:cBhvr>
                                        <p:cTn id="106" dur="250" autoRev="1" fill="hold"/>
                                        <p:tgtEl>
                                          <p:spTgt spid="2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20" grpId="0" animBg="1"/>
      <p:bldP spid="20" grpId="1" animBg="1"/>
      <p:bldP spid="29" grpId="0" animBg="1"/>
      <p:bldP spid="30" grpId="0" animBg="1"/>
      <p:bldP spid="30" grpId="1" animBg="1"/>
      <p:bldP spid="30" grpId="2" animBg="1"/>
      <p:bldP spid="31" grpId="0" animBg="1"/>
      <p:bldP spid="33" grpId="0" animBg="1"/>
      <p:bldP spid="33" grpId="1" animBg="1"/>
      <p:bldP spid="33" grpId="2" animBg="1"/>
      <p:bldP spid="34" grpId="0" animBg="1"/>
      <p:bldP spid="35" grpId="0"/>
      <p:bldP spid="36" grpId="0"/>
      <p:bldP spid="37" grpId="0"/>
      <p:bldP spid="38" grpId="0"/>
      <p:bldP spid="39" grpId="0"/>
      <p:bldP spid="40" grpId="0"/>
      <p:bldP spid="41" grpId="0"/>
      <p:bldP spid="42" grpId="0"/>
      <p:bldP spid="43" grpId="0"/>
      <p:bldP spid="44" grpId="0"/>
      <p:bldP spid="45" grpId="0"/>
      <p:bldP spid="46" grpId="0"/>
      <p:bldP spid="4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6">
            <a:extLst>
              <a:ext uri="{FF2B5EF4-FFF2-40B4-BE49-F238E27FC236}">
                <a16:creationId xmlns:a16="http://schemas.microsoft.com/office/drawing/2014/main" id="{0B19E855-3485-4276-9F57-AF12D87AE958}"/>
              </a:ext>
            </a:extLst>
          </p:cNvPr>
          <p:cNvSpPr>
            <a:spLocks noChangeArrowheads="1"/>
          </p:cNvSpPr>
          <p:nvPr/>
        </p:nvSpPr>
        <p:spPr bwMode="gray">
          <a:xfrm>
            <a:off x="2739239" y="3581399"/>
            <a:ext cx="7271657" cy="1968007"/>
          </a:xfrm>
          <a:prstGeom prst="rect">
            <a:avLst/>
          </a:prstGeom>
          <a:solidFill>
            <a:schemeClr val="accent5">
              <a:lumMod val="20000"/>
              <a:lumOff val="80000"/>
            </a:schemeClr>
          </a:solidFill>
          <a:ln w="9525">
            <a:solidFill>
              <a:schemeClr val="accent5">
                <a:lumMod val="40000"/>
                <a:lumOff val="60000"/>
              </a:schemeClr>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marR="0" lvl="0" indent="0" algn="ct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ar-LB" sz="54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panose="02040503050201020203" pitchFamily="18" charset="-78"/>
              </a:rPr>
              <a:t> الْمَجالُ: الْإمْلاءُ</a:t>
            </a:r>
            <a:endParaRPr kumimoji="0" lang="en-US" sz="2400" b="0" i="0" u="none" strike="noStrike" kern="1200" cap="none" spc="0" normalizeH="0" baseline="0" noProof="0" dirty="0">
              <a:ln>
                <a:noFill/>
              </a:ln>
              <a:solidFill>
                <a:prstClr val="black">
                  <a:lumMod val="65000"/>
                  <a:lumOff val="35000"/>
                </a:prstClr>
              </a:solidFill>
              <a:effectLst/>
              <a:uLnTx/>
              <a:uFillTx/>
              <a:latin typeface="Adobe Arabic" panose="02040503050201090203" pitchFamily="18" charset="-78"/>
              <a:ea typeface="+mn-ea"/>
              <a:cs typeface="Adobe Arabic" panose="02040503050201090203" pitchFamily="18" charset="-78"/>
            </a:endParaRPr>
          </a:p>
        </p:txBody>
      </p:sp>
      <p:pic>
        <p:nvPicPr>
          <p:cNvPr id="5" name="Graphic 4">
            <a:extLst>
              <a:ext uri="{FF2B5EF4-FFF2-40B4-BE49-F238E27FC236}">
                <a16:creationId xmlns:a16="http://schemas.microsoft.com/office/drawing/2014/main" id="{E88E9A86-EFCE-4B02-AC20-6AAA983170BC}"/>
              </a:ext>
            </a:extLst>
          </p:cNvPr>
          <p:cNvPicPr>
            <a:picLocks noChangeAspect="1"/>
          </p:cNvPicPr>
          <p:nvPr/>
        </p:nvPicPr>
        <p:blipFill>
          <a:blip r:embed="rId4" cstate="print">
            <a:extLst>
              <a:ext uri="{96DAC541-7B7A-43D3-8B79-37D633B846F1}">
                <asvg:svgBlip xmlns:asvg="http://schemas.microsoft.com/office/drawing/2016/SVG/main" r:embed="rId5"/>
              </a:ext>
            </a:extLst>
          </a:blip>
          <a:stretch>
            <a:fillRect/>
          </a:stretch>
        </p:blipFill>
        <p:spPr>
          <a:xfrm>
            <a:off x="5216764" y="439258"/>
            <a:ext cx="1543263" cy="2981164"/>
          </a:xfrm>
          <a:prstGeom prst="rect">
            <a:avLst/>
          </a:prstGeom>
        </p:spPr>
      </p:pic>
    </p:spTree>
    <p:custDataLst>
      <p:tags r:id="rId1"/>
    </p:custDataLst>
    <p:extLst>
      <p:ext uri="{BB962C8B-B14F-4D97-AF65-F5344CB8AC3E}">
        <p14:creationId xmlns:p14="http://schemas.microsoft.com/office/powerpoint/2010/main" val="4346869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42C158E4-3F07-411E-B538-D32D79457880}"/>
              </a:ext>
            </a:extLst>
          </p:cNvPr>
          <p:cNvSpPr txBox="1"/>
          <p:nvPr/>
        </p:nvSpPr>
        <p:spPr>
          <a:xfrm>
            <a:off x="0" y="744438"/>
            <a:ext cx="12192000" cy="646331"/>
          </a:xfrm>
          <a:prstGeom prst="rect">
            <a:avLst/>
          </a:prstGeom>
          <a:solidFill>
            <a:srgbClr val="658DCD"/>
          </a:solidFill>
          <a:ln>
            <a:noFill/>
          </a:ln>
        </p:spPr>
        <p:txBody>
          <a:bodyPr vert="horz" lIns="0" tIns="0" rIns="640080" bIns="0" rtlCol="0" anchor="ctr" anchorCtr="0">
            <a:noAutofit/>
          </a:bodyPr>
          <a:lstStyle>
            <a:defPPr>
              <a:defRPr lang="en-US"/>
            </a:defPPr>
            <a:lvl1pPr lvl="0" indent="0" algn="r" rtl="1">
              <a:lnSpc>
                <a:spcPct val="100000"/>
              </a:lnSpc>
              <a:spcBef>
                <a:spcPts val="0"/>
              </a:spcBef>
              <a:buFont typeface="Arial" panose="020B0604020202020204" pitchFamily="34" charset="0"/>
              <a:buNone/>
              <a:defRPr sz="3600" b="1">
                <a:solidFill>
                  <a:sysClr val="window" lastClr="FFFFFF"/>
                </a:solidFill>
                <a:latin typeface="Adobe Arabic" panose="02040503050201020203" pitchFamily="18" charset="-78"/>
                <a:cs typeface="Adobe Arabic" panose="0204050305020102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ar-LB" dirty="0">
                <a:solidFill>
                  <a:schemeClr val="bg1"/>
                </a:solidFill>
              </a:rPr>
              <a:t> أَقْرَأُ الْجُمَلَ ثُمَّ أَكْتُبُ الْحَرفَ الْمُناسِبَ في مَكانِهِ في الْكَلِماتِ:</a:t>
            </a:r>
          </a:p>
        </p:txBody>
      </p:sp>
      <p:sp>
        <p:nvSpPr>
          <p:cNvPr id="18" name="Rectangle 17">
            <a:extLst>
              <a:ext uri="{FF2B5EF4-FFF2-40B4-BE49-F238E27FC236}">
                <a16:creationId xmlns:a16="http://schemas.microsoft.com/office/drawing/2014/main" id="{1664456D-A12A-499F-8A87-796592BAE4B5}"/>
              </a:ext>
            </a:extLst>
          </p:cNvPr>
          <p:cNvSpPr/>
          <p:nvPr/>
        </p:nvSpPr>
        <p:spPr>
          <a:xfrm>
            <a:off x="7114738" y="2785772"/>
            <a:ext cx="4708081" cy="1323439"/>
          </a:xfrm>
          <a:prstGeom prst="rect">
            <a:avLst/>
          </a:prstGeom>
        </p:spPr>
        <p:txBody>
          <a:bodyPr wrap="square">
            <a:spAutoFit/>
          </a:bodyPr>
          <a:lstStyle/>
          <a:p>
            <a:pPr algn="r" rtl="1"/>
            <a:r>
              <a:rPr lang="ar-LB" sz="4000" dirty="0">
                <a:solidFill>
                  <a:schemeClr val="tx1">
                    <a:lumMod val="65000"/>
                    <a:lumOff val="35000"/>
                  </a:schemeClr>
                </a:solidFill>
                <a:latin typeface="Adobe Arabic" panose="02040703060201020203" pitchFamily="18" charset="-78"/>
                <a:cs typeface="Adobe Arabic" panose="02040703060201020203" pitchFamily="18" charset="-78"/>
              </a:rPr>
              <a:t>وَضَعَ زِيادٌ نَفْنوفًا في حَقيبَةٍ عَلى ...ـهْرِهِ، وَأَخَـ.... يَتَزَلَّجُ. </a:t>
            </a:r>
            <a:endParaRPr lang="en-US" sz="4000" dirty="0">
              <a:solidFill>
                <a:schemeClr val="tx1">
                  <a:lumMod val="65000"/>
                  <a:lumOff val="35000"/>
                </a:schemeClr>
              </a:solidFill>
            </a:endParaRPr>
          </a:p>
        </p:txBody>
      </p:sp>
      <p:sp>
        <p:nvSpPr>
          <p:cNvPr id="19" name="Rectangle 18">
            <a:extLst>
              <a:ext uri="{FF2B5EF4-FFF2-40B4-BE49-F238E27FC236}">
                <a16:creationId xmlns:a16="http://schemas.microsoft.com/office/drawing/2014/main" id="{2801BAF1-6F40-43C0-9F0C-CD5B88A2EAD5}"/>
              </a:ext>
            </a:extLst>
          </p:cNvPr>
          <p:cNvSpPr/>
          <p:nvPr/>
        </p:nvSpPr>
        <p:spPr>
          <a:xfrm>
            <a:off x="-21456" y="2562582"/>
            <a:ext cx="6209737" cy="1446550"/>
          </a:xfrm>
          <a:prstGeom prst="rect">
            <a:avLst/>
          </a:prstGeom>
        </p:spPr>
        <p:txBody>
          <a:bodyPr wrap="square">
            <a:spAutoFit/>
          </a:bodyPr>
          <a:lstStyle/>
          <a:p>
            <a:pPr algn="r" rtl="1"/>
            <a:r>
              <a:rPr lang="ar-LB" sz="4400" dirty="0">
                <a:solidFill>
                  <a:schemeClr val="tx1">
                    <a:lumMod val="65000"/>
                    <a:lumOff val="35000"/>
                  </a:schemeClr>
                </a:solidFill>
                <a:latin typeface="Adobe Arabic" panose="02040703060201020203" pitchFamily="18" charset="-78"/>
                <a:cs typeface="Adobe Arabic" panose="02040703060201020203" pitchFamily="18" charset="-78"/>
              </a:rPr>
              <a:t>راحَ نَفْنوفٌ يَدورُ حَوْلَهُ وَيَهُزُّ أُ...نَيْهِ كَأَنَّهُ يُحَدِّ...ـهُ عَمّا جَرى، وَيَحُـ...ـهُ عَلى النُّهوضِ.</a:t>
            </a:r>
          </a:p>
        </p:txBody>
      </p:sp>
      <p:sp>
        <p:nvSpPr>
          <p:cNvPr id="22" name="Rectangle 21">
            <a:extLst>
              <a:ext uri="{FF2B5EF4-FFF2-40B4-BE49-F238E27FC236}">
                <a16:creationId xmlns:a16="http://schemas.microsoft.com/office/drawing/2014/main" id="{B776DEDE-AF58-4CA5-8CB6-369431925815}"/>
              </a:ext>
            </a:extLst>
          </p:cNvPr>
          <p:cNvSpPr/>
          <p:nvPr/>
        </p:nvSpPr>
        <p:spPr>
          <a:xfrm>
            <a:off x="189781" y="5504214"/>
            <a:ext cx="11779522" cy="707886"/>
          </a:xfrm>
          <a:prstGeom prst="rect">
            <a:avLst/>
          </a:prstGeom>
        </p:spPr>
        <p:txBody>
          <a:bodyPr wrap="square">
            <a:spAutoFit/>
          </a:bodyPr>
          <a:lstStyle/>
          <a:p>
            <a:pPr algn="r" rtl="1"/>
            <a:r>
              <a:rPr lang="ar-LB" sz="4000" dirty="0">
                <a:solidFill>
                  <a:schemeClr val="tx1">
                    <a:lumMod val="65000"/>
                    <a:lumOff val="35000"/>
                  </a:schemeClr>
                </a:solidFill>
                <a:latin typeface="Adobe Arabic" panose="02040703060201020203" pitchFamily="18" charset="-78"/>
                <a:cs typeface="Adobe Arabic" panose="02040703060201020203" pitchFamily="18" charset="-78"/>
              </a:rPr>
              <a:t>أُنْـ...ـرْ إِنَّني أُسْرِعُ كَالصَّاروخِ. نَبَحَ نَفْنوفٌ عالِيًا هَذِهِ الْمَرَّةَ وَمُحَـ....رًا.</a:t>
            </a:r>
          </a:p>
        </p:txBody>
      </p:sp>
      <p:sp>
        <p:nvSpPr>
          <p:cNvPr id="24" name="Rectangle 23">
            <a:extLst>
              <a:ext uri="{FF2B5EF4-FFF2-40B4-BE49-F238E27FC236}">
                <a16:creationId xmlns:a16="http://schemas.microsoft.com/office/drawing/2014/main" id="{38E37350-411A-4131-9F91-4893DB1CF6AD}"/>
              </a:ext>
            </a:extLst>
          </p:cNvPr>
          <p:cNvSpPr/>
          <p:nvPr/>
        </p:nvSpPr>
        <p:spPr>
          <a:xfrm>
            <a:off x="9193703" y="1937456"/>
            <a:ext cx="550152" cy="769441"/>
          </a:xfrm>
          <a:prstGeom prst="rect">
            <a:avLst/>
          </a:prstGeom>
        </p:spPr>
        <p:txBody>
          <a:bodyPr wrap="none">
            <a:spAutoFit/>
          </a:bodyPr>
          <a:lstStyle/>
          <a:p>
            <a:pPr lvl="0" algn="ctr" rtl="1">
              <a:defRPr/>
            </a:pPr>
            <a:r>
              <a:rPr lang="ar-LB" sz="4400" dirty="0">
                <a:solidFill>
                  <a:schemeClr val="tx1">
                    <a:lumMod val="65000"/>
                    <a:lumOff val="35000"/>
                  </a:schemeClr>
                </a:solidFill>
                <a:latin typeface="Adobe Arabic" panose="02040503050201020203" pitchFamily="18" charset="-78"/>
                <a:cs typeface="Adobe Arabic" panose="02040503050201020203" pitchFamily="18" charset="-78"/>
              </a:rPr>
              <a:t>ظـ</a:t>
            </a:r>
            <a:endParaRPr lang="en-US" sz="44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25" name="Rectangle 24">
            <a:extLst>
              <a:ext uri="{FF2B5EF4-FFF2-40B4-BE49-F238E27FC236}">
                <a16:creationId xmlns:a16="http://schemas.microsoft.com/office/drawing/2014/main" id="{0AEB6CBB-74BD-4F1D-B4F7-519C836DE1ED}"/>
              </a:ext>
            </a:extLst>
          </p:cNvPr>
          <p:cNvSpPr/>
          <p:nvPr/>
        </p:nvSpPr>
        <p:spPr>
          <a:xfrm>
            <a:off x="10670312" y="1989003"/>
            <a:ext cx="508473" cy="769441"/>
          </a:xfrm>
          <a:prstGeom prst="rect">
            <a:avLst/>
          </a:prstGeom>
        </p:spPr>
        <p:txBody>
          <a:bodyPr wrap="none">
            <a:spAutoFit/>
          </a:bodyPr>
          <a:lstStyle/>
          <a:p>
            <a:pPr lvl="0" algn="ctr" rtl="1">
              <a:defRPr/>
            </a:pPr>
            <a:r>
              <a:rPr lang="ar-LB" sz="4400" dirty="0">
                <a:solidFill>
                  <a:schemeClr val="tx1">
                    <a:lumMod val="65000"/>
                    <a:lumOff val="35000"/>
                  </a:schemeClr>
                </a:solidFill>
                <a:latin typeface="Adobe Arabic" panose="02040503050201020203" pitchFamily="18" charset="-78"/>
                <a:cs typeface="Adobe Arabic" panose="02040503050201020203" pitchFamily="18" charset="-78"/>
              </a:rPr>
              <a:t>ـذ</a:t>
            </a:r>
            <a:endParaRPr lang="en-US" sz="44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26" name="Rectangle 25">
            <a:extLst>
              <a:ext uri="{FF2B5EF4-FFF2-40B4-BE49-F238E27FC236}">
                <a16:creationId xmlns:a16="http://schemas.microsoft.com/office/drawing/2014/main" id="{0B67B18C-EA71-463B-8A10-05EFEBDA6783}"/>
              </a:ext>
            </a:extLst>
          </p:cNvPr>
          <p:cNvSpPr/>
          <p:nvPr/>
        </p:nvSpPr>
        <p:spPr>
          <a:xfrm>
            <a:off x="7903190" y="4605355"/>
            <a:ext cx="543739" cy="846386"/>
          </a:xfrm>
          <a:prstGeom prst="rect">
            <a:avLst/>
          </a:prstGeom>
        </p:spPr>
        <p:txBody>
          <a:bodyPr wrap="none">
            <a:spAutoFit/>
          </a:bodyPr>
          <a:lstStyle/>
          <a:p>
            <a:pPr lvl="0" algn="ctr" rtl="1">
              <a:defRPr/>
            </a:pPr>
            <a:r>
              <a:rPr lang="ar-LB" sz="4900" dirty="0">
                <a:solidFill>
                  <a:schemeClr val="tx1">
                    <a:lumMod val="65000"/>
                    <a:lumOff val="35000"/>
                  </a:schemeClr>
                </a:solidFill>
                <a:latin typeface="Adobe Arabic" panose="02040503050201020203" pitchFamily="18" charset="-78"/>
                <a:cs typeface="Adobe Arabic" panose="02040503050201020203" pitchFamily="18" charset="-78"/>
              </a:rPr>
              <a:t>ـذ</a:t>
            </a:r>
            <a:endParaRPr lang="en-US" sz="49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27" name="Rectangle 26">
            <a:extLst>
              <a:ext uri="{FF2B5EF4-FFF2-40B4-BE49-F238E27FC236}">
                <a16:creationId xmlns:a16="http://schemas.microsoft.com/office/drawing/2014/main" id="{CD4188A3-C7A1-40BD-9500-ABDEC830A248}"/>
              </a:ext>
            </a:extLst>
          </p:cNvPr>
          <p:cNvSpPr/>
          <p:nvPr/>
        </p:nvSpPr>
        <p:spPr>
          <a:xfrm>
            <a:off x="2461227" y="1976771"/>
            <a:ext cx="375424" cy="769441"/>
          </a:xfrm>
          <a:prstGeom prst="rect">
            <a:avLst/>
          </a:prstGeom>
        </p:spPr>
        <p:txBody>
          <a:bodyPr wrap="none">
            <a:spAutoFit/>
          </a:bodyPr>
          <a:lstStyle/>
          <a:p>
            <a:pPr lvl="0" algn="ctr" rtl="1">
              <a:defRPr/>
            </a:pPr>
            <a:r>
              <a:rPr lang="ar-LB" sz="4400" dirty="0">
                <a:solidFill>
                  <a:schemeClr val="tx1">
                    <a:lumMod val="65000"/>
                    <a:lumOff val="35000"/>
                  </a:schemeClr>
                </a:solidFill>
                <a:latin typeface="Adobe Arabic" panose="02040503050201020203" pitchFamily="18" charset="-78"/>
                <a:cs typeface="Adobe Arabic" panose="02040503050201020203" pitchFamily="18" charset="-78"/>
              </a:rPr>
              <a:t>ذ</a:t>
            </a:r>
            <a:endParaRPr lang="en-US" sz="44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28" name="Rectangle 27">
            <a:extLst>
              <a:ext uri="{FF2B5EF4-FFF2-40B4-BE49-F238E27FC236}">
                <a16:creationId xmlns:a16="http://schemas.microsoft.com/office/drawing/2014/main" id="{55D5096A-3703-40DB-BAD7-5073D2333D3D}"/>
              </a:ext>
            </a:extLst>
          </p:cNvPr>
          <p:cNvSpPr/>
          <p:nvPr/>
        </p:nvSpPr>
        <p:spPr>
          <a:xfrm>
            <a:off x="3747741" y="1976771"/>
            <a:ext cx="534122" cy="769441"/>
          </a:xfrm>
          <a:prstGeom prst="rect">
            <a:avLst/>
          </a:prstGeom>
        </p:spPr>
        <p:txBody>
          <a:bodyPr wrap="none">
            <a:spAutoFit/>
          </a:bodyPr>
          <a:lstStyle/>
          <a:p>
            <a:pPr lvl="0" algn="ctr" rtl="1">
              <a:defRPr/>
            </a:pPr>
            <a:r>
              <a:rPr lang="ar-LB" sz="4400" dirty="0">
                <a:solidFill>
                  <a:schemeClr val="tx1">
                    <a:lumMod val="65000"/>
                    <a:lumOff val="35000"/>
                  </a:schemeClr>
                </a:solidFill>
                <a:latin typeface="Adobe Arabic" panose="02040503050201020203" pitchFamily="18" charset="-78"/>
                <a:cs typeface="Adobe Arabic" panose="02040503050201020203" pitchFamily="18" charset="-78"/>
              </a:rPr>
              <a:t>ـثـ</a:t>
            </a:r>
            <a:endParaRPr lang="en-US" sz="44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29" name="Rectangle 28">
            <a:extLst>
              <a:ext uri="{FF2B5EF4-FFF2-40B4-BE49-F238E27FC236}">
                <a16:creationId xmlns:a16="http://schemas.microsoft.com/office/drawing/2014/main" id="{FDEF0D70-0494-4C01-8964-5130ACFDC6A3}"/>
              </a:ext>
            </a:extLst>
          </p:cNvPr>
          <p:cNvSpPr/>
          <p:nvPr/>
        </p:nvSpPr>
        <p:spPr>
          <a:xfrm>
            <a:off x="5958691" y="4619347"/>
            <a:ext cx="720070" cy="846386"/>
          </a:xfrm>
          <a:prstGeom prst="rect">
            <a:avLst/>
          </a:prstGeom>
        </p:spPr>
        <p:txBody>
          <a:bodyPr wrap="none">
            <a:spAutoFit/>
          </a:bodyPr>
          <a:lstStyle/>
          <a:p>
            <a:pPr lvl="0" algn="ctr" rtl="1">
              <a:defRPr/>
            </a:pPr>
            <a:r>
              <a:rPr lang="ar-LB" sz="4900" dirty="0">
                <a:solidFill>
                  <a:schemeClr val="tx1">
                    <a:lumMod val="65000"/>
                    <a:lumOff val="35000"/>
                  </a:schemeClr>
                </a:solidFill>
                <a:latin typeface="Adobe Arabic" panose="02040503050201020203" pitchFamily="18" charset="-78"/>
                <a:cs typeface="Adobe Arabic" panose="02040503050201020203" pitchFamily="18" charset="-78"/>
              </a:rPr>
              <a:t>ـظـ</a:t>
            </a:r>
            <a:endParaRPr lang="en-US" sz="49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30" name="Rectangle 29">
            <a:extLst>
              <a:ext uri="{FF2B5EF4-FFF2-40B4-BE49-F238E27FC236}">
                <a16:creationId xmlns:a16="http://schemas.microsoft.com/office/drawing/2014/main" id="{D7D1A02C-6470-44B8-A6EA-C1C35A1CC7CC}"/>
              </a:ext>
            </a:extLst>
          </p:cNvPr>
          <p:cNvSpPr/>
          <p:nvPr/>
        </p:nvSpPr>
        <p:spPr>
          <a:xfrm>
            <a:off x="1086771" y="1937456"/>
            <a:ext cx="420308" cy="769441"/>
          </a:xfrm>
          <a:prstGeom prst="rect">
            <a:avLst/>
          </a:prstGeom>
        </p:spPr>
        <p:txBody>
          <a:bodyPr wrap="none">
            <a:spAutoFit/>
          </a:bodyPr>
          <a:lstStyle/>
          <a:p>
            <a:pPr lvl="0" algn="ctr" rtl="1">
              <a:defRPr/>
            </a:pPr>
            <a:r>
              <a:rPr lang="ar-LB" sz="4400" dirty="0">
                <a:solidFill>
                  <a:schemeClr val="tx1">
                    <a:lumMod val="65000"/>
                    <a:lumOff val="35000"/>
                  </a:schemeClr>
                </a:solidFill>
                <a:latin typeface="Adobe Arabic" panose="02040503050201020203" pitchFamily="18" charset="-78"/>
                <a:cs typeface="Adobe Arabic" panose="02040503050201020203" pitchFamily="18" charset="-78"/>
              </a:rPr>
              <a:t>ثـ</a:t>
            </a:r>
            <a:endParaRPr lang="en-US" sz="44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Tree>
    <p:custDataLst>
      <p:tags r:id="rId1"/>
    </p:custDataLst>
    <p:extLst>
      <p:ext uri="{BB962C8B-B14F-4D97-AF65-F5344CB8AC3E}">
        <p14:creationId xmlns:p14="http://schemas.microsoft.com/office/powerpoint/2010/main" val="38962121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F699CD3-FC26-4C81-A484-447A40E86188}"/>
              </a:ext>
            </a:extLst>
          </p:cNvPr>
          <p:cNvSpPr txBox="1"/>
          <p:nvPr/>
        </p:nvSpPr>
        <p:spPr>
          <a:xfrm>
            <a:off x="0" y="744438"/>
            <a:ext cx="12192000" cy="646331"/>
          </a:xfrm>
          <a:prstGeom prst="rect">
            <a:avLst/>
          </a:prstGeom>
          <a:solidFill>
            <a:srgbClr val="658DCD"/>
          </a:solidFill>
          <a:ln>
            <a:noFill/>
          </a:ln>
        </p:spPr>
        <p:txBody>
          <a:bodyPr vert="horz" lIns="0" tIns="0" rIns="640080" bIns="0" rtlCol="0" anchor="ctr" anchorCtr="0">
            <a:noAutofit/>
          </a:bodyPr>
          <a:lstStyle>
            <a:defPPr>
              <a:defRPr lang="en-US"/>
            </a:defPPr>
            <a:lvl1pPr lvl="0" indent="0" algn="r" rtl="1">
              <a:lnSpc>
                <a:spcPct val="100000"/>
              </a:lnSpc>
              <a:spcBef>
                <a:spcPts val="0"/>
              </a:spcBef>
              <a:buFont typeface="Arial" panose="020B0604020202020204" pitchFamily="34" charset="0"/>
              <a:buNone/>
              <a:defRPr sz="3600" b="1">
                <a:solidFill>
                  <a:sysClr val="window" lastClr="FFFFFF"/>
                </a:solidFill>
                <a:latin typeface="Adobe Arabic" panose="02040503050201020203" pitchFamily="18" charset="-78"/>
                <a:cs typeface="Adobe Arabic" panose="0204050305020102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ar-LB" dirty="0"/>
              <a:t> أَقْرَأُ الْجُمَلَ ثُمَّ أَكْتُبُ الْحَرفَ الْمُناسِبَ في مَكانِهِ في الْكَلِماتِ:</a:t>
            </a:r>
          </a:p>
        </p:txBody>
      </p:sp>
      <p:sp>
        <p:nvSpPr>
          <p:cNvPr id="11" name="Rectangle 10"/>
          <p:cNvSpPr/>
          <p:nvPr/>
        </p:nvSpPr>
        <p:spPr>
          <a:xfrm>
            <a:off x="7114738" y="2785772"/>
            <a:ext cx="4708081" cy="1323439"/>
          </a:xfrm>
          <a:prstGeom prst="rect">
            <a:avLst/>
          </a:prstGeom>
        </p:spPr>
        <p:txBody>
          <a:bodyPr wrap="square">
            <a:spAutoFit/>
          </a:bodyPr>
          <a:lstStyle/>
          <a:p>
            <a:pPr algn="r" rtl="1"/>
            <a:r>
              <a:rPr lang="ar-LB" sz="4000" dirty="0">
                <a:solidFill>
                  <a:schemeClr val="tx1">
                    <a:lumMod val="65000"/>
                    <a:lumOff val="35000"/>
                  </a:schemeClr>
                </a:solidFill>
                <a:latin typeface="Adobe Arabic" panose="02040703060201020203" pitchFamily="18" charset="-78"/>
                <a:cs typeface="Adobe Arabic" panose="02040703060201020203" pitchFamily="18" charset="-78"/>
              </a:rPr>
              <a:t>وَضَعَ زِيادٌ نَفْنوفًا في حَقيبَةٍ عَلى </a:t>
            </a:r>
            <a:r>
              <a:rPr lang="ar-LB" sz="4000" dirty="0">
                <a:solidFill>
                  <a:srgbClr val="FF0000"/>
                </a:solidFill>
                <a:latin typeface="Adobe Arabic" panose="02040703060201020203" pitchFamily="18" charset="-78"/>
                <a:cs typeface="Adobe Arabic" panose="02040703060201020203" pitchFamily="18" charset="-78"/>
              </a:rPr>
              <a:t>ظَـ</a:t>
            </a:r>
            <a:r>
              <a:rPr lang="ar-LB" sz="4000" dirty="0">
                <a:solidFill>
                  <a:schemeClr val="tx1">
                    <a:lumMod val="65000"/>
                    <a:lumOff val="35000"/>
                  </a:schemeClr>
                </a:solidFill>
                <a:latin typeface="Adobe Arabic" panose="02040703060201020203" pitchFamily="18" charset="-78"/>
                <a:cs typeface="Adobe Arabic" panose="02040703060201020203" pitchFamily="18" charset="-78"/>
              </a:rPr>
              <a:t>هْرِهِ، وَأَخَـ</a:t>
            </a:r>
            <a:r>
              <a:rPr lang="ar-LB" sz="4000" dirty="0">
                <a:solidFill>
                  <a:srgbClr val="FF0000"/>
                </a:solidFill>
                <a:latin typeface="Adobe Arabic" panose="02040703060201020203" pitchFamily="18" charset="-78"/>
                <a:cs typeface="Adobe Arabic" panose="02040703060201020203" pitchFamily="18" charset="-78"/>
              </a:rPr>
              <a:t>ذَ </a:t>
            </a:r>
            <a:r>
              <a:rPr lang="ar-LB" sz="4000" dirty="0">
                <a:solidFill>
                  <a:schemeClr val="tx1">
                    <a:lumMod val="65000"/>
                    <a:lumOff val="35000"/>
                  </a:schemeClr>
                </a:solidFill>
                <a:latin typeface="Adobe Arabic" panose="02040703060201020203" pitchFamily="18" charset="-78"/>
                <a:cs typeface="Adobe Arabic" panose="02040703060201020203" pitchFamily="18" charset="-78"/>
              </a:rPr>
              <a:t>يَتَزَلَّجُ. </a:t>
            </a:r>
            <a:endParaRPr lang="en-US" sz="4000" dirty="0">
              <a:solidFill>
                <a:schemeClr val="tx1">
                  <a:lumMod val="65000"/>
                  <a:lumOff val="35000"/>
                </a:schemeClr>
              </a:solidFill>
            </a:endParaRPr>
          </a:p>
        </p:txBody>
      </p:sp>
      <p:sp>
        <p:nvSpPr>
          <p:cNvPr id="13" name="Rectangle 12"/>
          <p:cNvSpPr/>
          <p:nvPr/>
        </p:nvSpPr>
        <p:spPr>
          <a:xfrm>
            <a:off x="-21456" y="2562582"/>
            <a:ext cx="6209737" cy="1446550"/>
          </a:xfrm>
          <a:prstGeom prst="rect">
            <a:avLst/>
          </a:prstGeom>
        </p:spPr>
        <p:txBody>
          <a:bodyPr wrap="square">
            <a:spAutoFit/>
          </a:bodyPr>
          <a:lstStyle/>
          <a:p>
            <a:pPr algn="r" rtl="1"/>
            <a:r>
              <a:rPr lang="ar-LB" sz="4400" dirty="0">
                <a:solidFill>
                  <a:schemeClr val="tx1">
                    <a:lumMod val="65000"/>
                    <a:lumOff val="35000"/>
                  </a:schemeClr>
                </a:solidFill>
                <a:latin typeface="Adobe Arabic" panose="02040703060201020203" pitchFamily="18" charset="-78"/>
                <a:cs typeface="Adobe Arabic" panose="02040703060201020203" pitchFamily="18" charset="-78"/>
              </a:rPr>
              <a:t>راحَ نَفْنوفٌ يَدورُ حَوْلَهُ وَيَهُزُّ أ</a:t>
            </a:r>
            <a:r>
              <a:rPr lang="ar-LB" sz="4400" dirty="0">
                <a:solidFill>
                  <a:schemeClr val="tx1">
                    <a:lumMod val="85000"/>
                    <a:lumOff val="15000"/>
                  </a:schemeClr>
                </a:solidFill>
                <a:latin typeface="Adobe Arabic" panose="02040703060201020203" pitchFamily="18" charset="-78"/>
                <a:cs typeface="Adobe Arabic" panose="02040703060201020203" pitchFamily="18" charset="-78"/>
              </a:rPr>
              <a:t>ُ</a:t>
            </a:r>
            <a:r>
              <a:rPr lang="ar-LB" sz="4400" dirty="0">
                <a:solidFill>
                  <a:srgbClr val="FF0000"/>
                </a:solidFill>
                <a:latin typeface="Adobe Arabic" panose="02040703060201020203" pitchFamily="18" charset="-78"/>
                <a:cs typeface="Adobe Arabic" panose="02040703060201020203" pitchFamily="18" charset="-78"/>
              </a:rPr>
              <a:t>ذُ</a:t>
            </a:r>
            <a:r>
              <a:rPr lang="ar-LB" sz="4400" dirty="0">
                <a:solidFill>
                  <a:schemeClr val="tx1">
                    <a:lumMod val="65000"/>
                    <a:lumOff val="35000"/>
                  </a:schemeClr>
                </a:solidFill>
                <a:latin typeface="Adobe Arabic" panose="02040703060201020203" pitchFamily="18" charset="-78"/>
                <a:cs typeface="Adobe Arabic" panose="02040703060201020203" pitchFamily="18" charset="-78"/>
              </a:rPr>
              <a:t>نَيْهِ كَأَنَّهُ</a:t>
            </a:r>
            <a:r>
              <a:rPr lang="ar-LB" sz="4400" dirty="0">
                <a:latin typeface="Adobe Arabic" panose="02040703060201020203" pitchFamily="18" charset="-78"/>
                <a:cs typeface="Adobe Arabic" panose="02040703060201020203" pitchFamily="18" charset="-78"/>
              </a:rPr>
              <a:t> ي</a:t>
            </a:r>
            <a:r>
              <a:rPr lang="ar-LB" sz="4400" dirty="0">
                <a:solidFill>
                  <a:schemeClr val="tx1">
                    <a:lumMod val="65000"/>
                    <a:lumOff val="35000"/>
                  </a:schemeClr>
                </a:solidFill>
                <a:latin typeface="Adobe Arabic" panose="02040703060201020203" pitchFamily="18" charset="-78"/>
                <a:cs typeface="Adobe Arabic" panose="02040703060201020203" pitchFamily="18" charset="-78"/>
              </a:rPr>
              <a:t>ُحَدّ</a:t>
            </a:r>
            <a:r>
              <a:rPr lang="ar-LB" sz="4400" dirty="0">
                <a:latin typeface="Adobe Arabic" panose="02040703060201020203" pitchFamily="18" charset="-78"/>
                <a:cs typeface="Adobe Arabic" panose="02040703060201020203" pitchFamily="18" charset="-78"/>
              </a:rPr>
              <a:t>ِ</a:t>
            </a:r>
            <a:r>
              <a:rPr lang="ar-LB" sz="4400" dirty="0">
                <a:solidFill>
                  <a:srgbClr val="FF0000"/>
                </a:solidFill>
                <a:latin typeface="Adobe Arabic" panose="02040703060201020203" pitchFamily="18" charset="-78"/>
                <a:cs typeface="Adobe Arabic" panose="02040703060201020203" pitchFamily="18" charset="-78"/>
              </a:rPr>
              <a:t>ثُـ</a:t>
            </a:r>
            <a:r>
              <a:rPr lang="ar-LB" sz="4400" dirty="0">
                <a:solidFill>
                  <a:schemeClr val="tx1">
                    <a:lumMod val="75000"/>
                    <a:lumOff val="25000"/>
                  </a:schemeClr>
                </a:solidFill>
                <a:latin typeface="Adobe Arabic" panose="02040703060201020203" pitchFamily="18" charset="-78"/>
                <a:cs typeface="Adobe Arabic" panose="02040703060201020203" pitchFamily="18" charset="-78"/>
              </a:rPr>
              <a:t>هُ</a:t>
            </a:r>
            <a:r>
              <a:rPr lang="ar-LB" sz="4400" dirty="0">
                <a:latin typeface="Adobe Arabic" panose="02040703060201020203" pitchFamily="18" charset="-78"/>
                <a:cs typeface="Adobe Arabic" panose="02040703060201020203" pitchFamily="18" charset="-78"/>
              </a:rPr>
              <a:t> ع</a:t>
            </a:r>
            <a:r>
              <a:rPr lang="ar-LB" sz="4400" dirty="0">
                <a:solidFill>
                  <a:schemeClr val="tx1">
                    <a:lumMod val="65000"/>
                    <a:lumOff val="35000"/>
                  </a:schemeClr>
                </a:solidFill>
                <a:latin typeface="Adobe Arabic" panose="02040703060201020203" pitchFamily="18" charset="-78"/>
                <a:cs typeface="Adobe Arabic" panose="02040703060201020203" pitchFamily="18" charset="-78"/>
              </a:rPr>
              <a:t>َمّا جَرى، وَيَحُـ</a:t>
            </a:r>
            <a:r>
              <a:rPr lang="ar-LB" sz="4400" dirty="0">
                <a:solidFill>
                  <a:srgbClr val="FF0000"/>
                </a:solidFill>
                <a:latin typeface="Adobe Arabic" panose="02040703060201020203" pitchFamily="18" charset="-78"/>
                <a:cs typeface="Adobe Arabic" panose="02040703060201020203" pitchFamily="18" charset="-78"/>
              </a:rPr>
              <a:t>ثُّـ</a:t>
            </a:r>
            <a:r>
              <a:rPr lang="ar-LB" sz="4400" dirty="0">
                <a:solidFill>
                  <a:schemeClr val="tx1">
                    <a:lumMod val="65000"/>
                    <a:lumOff val="35000"/>
                  </a:schemeClr>
                </a:solidFill>
                <a:latin typeface="Adobe Arabic" panose="02040703060201020203" pitchFamily="18" charset="-78"/>
                <a:cs typeface="Adobe Arabic" panose="02040703060201020203" pitchFamily="18" charset="-78"/>
              </a:rPr>
              <a:t>هُ</a:t>
            </a:r>
            <a:r>
              <a:rPr lang="ar-LB" sz="4400" dirty="0">
                <a:latin typeface="Adobe Arabic" panose="02040703060201020203" pitchFamily="18" charset="-78"/>
                <a:cs typeface="Adobe Arabic" panose="02040703060201020203" pitchFamily="18" charset="-78"/>
              </a:rPr>
              <a:t> </a:t>
            </a:r>
            <a:r>
              <a:rPr lang="ar-LB" sz="4400" dirty="0">
                <a:solidFill>
                  <a:schemeClr val="tx1">
                    <a:lumMod val="65000"/>
                    <a:lumOff val="35000"/>
                  </a:schemeClr>
                </a:solidFill>
                <a:latin typeface="Adobe Arabic" panose="02040703060201020203" pitchFamily="18" charset="-78"/>
                <a:cs typeface="Adobe Arabic" panose="02040703060201020203" pitchFamily="18" charset="-78"/>
              </a:rPr>
              <a:t>عَلى النُّهوضِ.</a:t>
            </a:r>
          </a:p>
        </p:txBody>
      </p:sp>
      <p:sp>
        <p:nvSpPr>
          <p:cNvPr id="14" name="Rectangle 13"/>
          <p:cNvSpPr/>
          <p:nvPr/>
        </p:nvSpPr>
        <p:spPr>
          <a:xfrm>
            <a:off x="-971507" y="5504214"/>
            <a:ext cx="11779522" cy="707886"/>
          </a:xfrm>
          <a:prstGeom prst="rect">
            <a:avLst/>
          </a:prstGeom>
        </p:spPr>
        <p:txBody>
          <a:bodyPr wrap="square">
            <a:spAutoFit/>
          </a:bodyPr>
          <a:lstStyle/>
          <a:p>
            <a:pPr algn="r" rtl="1"/>
            <a:r>
              <a:rPr lang="ar-LB" sz="4000" dirty="0">
                <a:solidFill>
                  <a:schemeClr val="tx1">
                    <a:lumMod val="65000"/>
                    <a:lumOff val="35000"/>
                  </a:schemeClr>
                </a:solidFill>
                <a:latin typeface="Adobe Arabic" panose="02040703060201020203" pitchFamily="18" charset="-78"/>
                <a:cs typeface="Adobe Arabic" panose="02040703060201020203" pitchFamily="18" charset="-78"/>
              </a:rPr>
              <a:t>أُنْـظُـرْ إِنَّني أُسْرِعُ كَالصَّاروخِ. نَبَحَ نَفْنوفٌ عالِيًا هَذِهِ الْمَرَّةَ وَمُحَـ</a:t>
            </a:r>
            <a:r>
              <a:rPr lang="ar-LB" sz="4000" dirty="0">
                <a:solidFill>
                  <a:srgbClr val="FF0000"/>
                </a:solidFill>
                <a:latin typeface="Adobe Arabic" panose="02040703060201020203" pitchFamily="18" charset="-78"/>
                <a:cs typeface="Adobe Arabic" panose="02040703060201020203" pitchFamily="18" charset="-78"/>
              </a:rPr>
              <a:t>ذِّ</a:t>
            </a:r>
            <a:r>
              <a:rPr lang="ar-LB" sz="4000" dirty="0">
                <a:solidFill>
                  <a:schemeClr val="tx1">
                    <a:lumMod val="65000"/>
                    <a:lumOff val="35000"/>
                  </a:schemeClr>
                </a:solidFill>
                <a:latin typeface="Adobe Arabic" panose="02040703060201020203" pitchFamily="18" charset="-78"/>
                <a:cs typeface="Adobe Arabic" panose="02040703060201020203" pitchFamily="18" charset="-78"/>
              </a:rPr>
              <a:t>رًا.</a:t>
            </a:r>
          </a:p>
        </p:txBody>
      </p:sp>
      <p:sp>
        <p:nvSpPr>
          <p:cNvPr id="2" name="Rectangle 1"/>
          <p:cNvSpPr/>
          <p:nvPr/>
        </p:nvSpPr>
        <p:spPr>
          <a:xfrm>
            <a:off x="9193703" y="1937456"/>
            <a:ext cx="550152" cy="769441"/>
          </a:xfrm>
          <a:prstGeom prst="rect">
            <a:avLst/>
          </a:prstGeom>
        </p:spPr>
        <p:txBody>
          <a:bodyPr wrap="none">
            <a:spAutoFit/>
          </a:bodyPr>
          <a:lstStyle/>
          <a:p>
            <a:pPr lvl="0" algn="ctr" rtl="1">
              <a:defRPr/>
            </a:pPr>
            <a:r>
              <a:rPr lang="ar-LB" sz="4400" dirty="0">
                <a:solidFill>
                  <a:schemeClr val="tx1">
                    <a:lumMod val="65000"/>
                    <a:lumOff val="35000"/>
                  </a:schemeClr>
                </a:solidFill>
                <a:latin typeface="Adobe Arabic" panose="02040503050201020203" pitchFamily="18" charset="-78"/>
                <a:cs typeface="Adobe Arabic" panose="02040503050201020203" pitchFamily="18" charset="-78"/>
              </a:rPr>
              <a:t>ظـ</a:t>
            </a:r>
            <a:endParaRPr lang="en-US" sz="44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3" name="Rectangle 2"/>
          <p:cNvSpPr/>
          <p:nvPr/>
        </p:nvSpPr>
        <p:spPr>
          <a:xfrm>
            <a:off x="10670312" y="1989003"/>
            <a:ext cx="508473" cy="769441"/>
          </a:xfrm>
          <a:prstGeom prst="rect">
            <a:avLst/>
          </a:prstGeom>
        </p:spPr>
        <p:txBody>
          <a:bodyPr wrap="none">
            <a:spAutoFit/>
          </a:bodyPr>
          <a:lstStyle/>
          <a:p>
            <a:pPr lvl="0" algn="ctr" rtl="1">
              <a:defRPr/>
            </a:pPr>
            <a:r>
              <a:rPr lang="ar-LB" sz="4400" dirty="0">
                <a:solidFill>
                  <a:schemeClr val="tx1">
                    <a:lumMod val="65000"/>
                    <a:lumOff val="35000"/>
                  </a:schemeClr>
                </a:solidFill>
                <a:latin typeface="Adobe Arabic" panose="02040503050201020203" pitchFamily="18" charset="-78"/>
                <a:cs typeface="Adobe Arabic" panose="02040503050201020203" pitchFamily="18" charset="-78"/>
              </a:rPr>
              <a:t>ـذ</a:t>
            </a:r>
            <a:endParaRPr lang="en-US" sz="44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17" name="Rectangle 16"/>
          <p:cNvSpPr/>
          <p:nvPr/>
        </p:nvSpPr>
        <p:spPr>
          <a:xfrm>
            <a:off x="6759535" y="4605355"/>
            <a:ext cx="508473" cy="769441"/>
          </a:xfrm>
          <a:prstGeom prst="rect">
            <a:avLst/>
          </a:prstGeom>
        </p:spPr>
        <p:txBody>
          <a:bodyPr wrap="none">
            <a:spAutoFit/>
          </a:bodyPr>
          <a:lstStyle/>
          <a:p>
            <a:pPr lvl="0" algn="ctr" rtl="1">
              <a:defRPr/>
            </a:pPr>
            <a:r>
              <a:rPr lang="ar-LB" sz="4400" dirty="0">
                <a:solidFill>
                  <a:schemeClr val="tx1">
                    <a:lumMod val="65000"/>
                    <a:lumOff val="35000"/>
                  </a:schemeClr>
                </a:solidFill>
                <a:latin typeface="Adobe Arabic" panose="02040503050201020203" pitchFamily="18" charset="-78"/>
                <a:cs typeface="Adobe Arabic" panose="02040503050201020203" pitchFamily="18" charset="-78"/>
              </a:rPr>
              <a:t>ـذ</a:t>
            </a:r>
            <a:endParaRPr lang="en-US" sz="44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20" name="Rectangle 19"/>
          <p:cNvSpPr/>
          <p:nvPr/>
        </p:nvSpPr>
        <p:spPr>
          <a:xfrm>
            <a:off x="2461227" y="1976771"/>
            <a:ext cx="375424" cy="769441"/>
          </a:xfrm>
          <a:prstGeom prst="rect">
            <a:avLst/>
          </a:prstGeom>
        </p:spPr>
        <p:txBody>
          <a:bodyPr wrap="none">
            <a:spAutoFit/>
          </a:bodyPr>
          <a:lstStyle/>
          <a:p>
            <a:pPr lvl="0" algn="ctr" rtl="1">
              <a:defRPr/>
            </a:pPr>
            <a:r>
              <a:rPr lang="ar-LB" sz="4400" dirty="0">
                <a:solidFill>
                  <a:schemeClr val="tx1">
                    <a:lumMod val="65000"/>
                    <a:lumOff val="35000"/>
                  </a:schemeClr>
                </a:solidFill>
                <a:latin typeface="Adobe Arabic" panose="02040503050201020203" pitchFamily="18" charset="-78"/>
                <a:cs typeface="Adobe Arabic" panose="02040503050201020203" pitchFamily="18" charset="-78"/>
              </a:rPr>
              <a:t>ذ</a:t>
            </a:r>
            <a:endParaRPr lang="en-US" sz="44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21" name="Rectangle 20"/>
          <p:cNvSpPr/>
          <p:nvPr/>
        </p:nvSpPr>
        <p:spPr>
          <a:xfrm>
            <a:off x="3747741" y="1976771"/>
            <a:ext cx="534122" cy="769441"/>
          </a:xfrm>
          <a:prstGeom prst="rect">
            <a:avLst/>
          </a:prstGeom>
        </p:spPr>
        <p:txBody>
          <a:bodyPr wrap="none">
            <a:spAutoFit/>
          </a:bodyPr>
          <a:lstStyle/>
          <a:p>
            <a:pPr lvl="0" algn="ctr" rtl="1">
              <a:defRPr/>
            </a:pPr>
            <a:r>
              <a:rPr lang="ar-LB" sz="4400" dirty="0">
                <a:solidFill>
                  <a:schemeClr val="tx1">
                    <a:lumMod val="65000"/>
                    <a:lumOff val="35000"/>
                  </a:schemeClr>
                </a:solidFill>
                <a:latin typeface="Adobe Arabic" panose="02040503050201020203" pitchFamily="18" charset="-78"/>
                <a:cs typeface="Adobe Arabic" panose="02040503050201020203" pitchFamily="18" charset="-78"/>
              </a:rPr>
              <a:t>ـثـ</a:t>
            </a:r>
            <a:endParaRPr lang="en-US" sz="44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23" name="Rectangle 22"/>
          <p:cNvSpPr/>
          <p:nvPr/>
        </p:nvSpPr>
        <p:spPr>
          <a:xfrm>
            <a:off x="4824654" y="4619347"/>
            <a:ext cx="665567" cy="769441"/>
          </a:xfrm>
          <a:prstGeom prst="rect">
            <a:avLst/>
          </a:prstGeom>
        </p:spPr>
        <p:txBody>
          <a:bodyPr wrap="none">
            <a:spAutoFit/>
          </a:bodyPr>
          <a:lstStyle/>
          <a:p>
            <a:pPr lvl="0" algn="ctr" rtl="1">
              <a:defRPr/>
            </a:pPr>
            <a:r>
              <a:rPr lang="ar-LB" sz="4400" dirty="0">
                <a:solidFill>
                  <a:schemeClr val="tx1">
                    <a:lumMod val="65000"/>
                    <a:lumOff val="35000"/>
                  </a:schemeClr>
                </a:solidFill>
                <a:latin typeface="Adobe Arabic" panose="02040503050201020203" pitchFamily="18" charset="-78"/>
                <a:cs typeface="Adobe Arabic" panose="02040503050201020203" pitchFamily="18" charset="-78"/>
              </a:rPr>
              <a:t>ـظـ</a:t>
            </a:r>
            <a:endParaRPr lang="en-US" sz="44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15" name="Rectangle 14"/>
          <p:cNvSpPr/>
          <p:nvPr/>
        </p:nvSpPr>
        <p:spPr>
          <a:xfrm>
            <a:off x="1086771" y="1937456"/>
            <a:ext cx="420308" cy="769441"/>
          </a:xfrm>
          <a:prstGeom prst="rect">
            <a:avLst/>
          </a:prstGeom>
        </p:spPr>
        <p:txBody>
          <a:bodyPr wrap="none">
            <a:spAutoFit/>
          </a:bodyPr>
          <a:lstStyle/>
          <a:p>
            <a:pPr lvl="0" algn="ctr" rtl="1">
              <a:defRPr/>
            </a:pPr>
            <a:r>
              <a:rPr lang="ar-LB" sz="4400" dirty="0">
                <a:solidFill>
                  <a:schemeClr val="tx1">
                    <a:lumMod val="65000"/>
                    <a:lumOff val="35000"/>
                  </a:schemeClr>
                </a:solidFill>
                <a:latin typeface="Adobe Arabic" panose="02040503050201020203" pitchFamily="18" charset="-78"/>
                <a:cs typeface="Adobe Arabic" panose="02040503050201020203" pitchFamily="18" charset="-78"/>
              </a:rPr>
              <a:t>ثـ</a:t>
            </a:r>
            <a:endParaRPr lang="en-US" sz="44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Tree>
    <p:custDataLst>
      <p:tags r:id="rId1"/>
    </p:custDataLst>
    <p:extLst>
      <p:ext uri="{BB962C8B-B14F-4D97-AF65-F5344CB8AC3E}">
        <p14:creationId xmlns:p14="http://schemas.microsoft.com/office/powerpoint/2010/main" val="4472011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F699CD3-FC26-4C81-A484-447A40E86188}"/>
              </a:ext>
            </a:extLst>
          </p:cNvPr>
          <p:cNvSpPr txBox="1"/>
          <p:nvPr/>
        </p:nvSpPr>
        <p:spPr>
          <a:xfrm>
            <a:off x="0" y="891441"/>
            <a:ext cx="12192000" cy="707886"/>
          </a:xfrm>
          <a:prstGeom prst="rect">
            <a:avLst/>
          </a:prstGeom>
          <a:solidFill>
            <a:srgbClr val="658DCD"/>
          </a:solidFill>
          <a:ln>
            <a:noFill/>
          </a:ln>
        </p:spPr>
        <p:txBody>
          <a:bodyPr vert="horz" lIns="0" tIns="0" rIns="640080" bIns="0" rtlCol="0" anchor="ctr" anchorCtr="0">
            <a:noAutofit/>
          </a:bodyPr>
          <a:lstStyle>
            <a:defPPr>
              <a:defRPr lang="en-US"/>
            </a:defPPr>
            <a:lvl1pPr lvl="0" indent="0" algn="r" rtl="1">
              <a:lnSpc>
                <a:spcPct val="100000"/>
              </a:lnSpc>
              <a:spcBef>
                <a:spcPts val="0"/>
              </a:spcBef>
              <a:buFont typeface="Arial" panose="020B0604020202020204" pitchFamily="34" charset="0"/>
              <a:buNone/>
              <a:defRPr sz="3600" b="1">
                <a:solidFill>
                  <a:sysClr val="window" lastClr="FFFFFF"/>
                </a:solidFill>
                <a:latin typeface="Adobe Arabic" panose="02040503050201020203" pitchFamily="18" charset="-78"/>
                <a:cs typeface="Adobe Arabic" panose="0204050305020102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ar-LB" dirty="0"/>
              <a:t> أكْتُبُ شَكْلَ الْحَرْفِ لِيُناسِبَ مَوْقِعَهُ في الْكَلِمَةِ:</a:t>
            </a:r>
          </a:p>
        </p:txBody>
      </p:sp>
      <p:sp>
        <p:nvSpPr>
          <p:cNvPr id="12" name="TextBox 11"/>
          <p:cNvSpPr txBox="1"/>
          <p:nvPr/>
        </p:nvSpPr>
        <p:spPr>
          <a:xfrm>
            <a:off x="8518672" y="2403909"/>
            <a:ext cx="710192" cy="646331"/>
          </a:xfrm>
          <a:prstGeom prst="rect">
            <a:avLst/>
          </a:prstGeom>
          <a:solidFill>
            <a:schemeClr val="bg1"/>
          </a:solidFill>
          <a:ln>
            <a:solidFill>
              <a:schemeClr val="accent1">
                <a:lumMod val="20000"/>
                <a:lumOff val="80000"/>
              </a:schemeClr>
            </a:solidFill>
          </a:ln>
        </p:spPr>
        <p:txBody>
          <a:bodyPr wrap="square" rtlCol="0">
            <a:spAutoFit/>
          </a:bodyPr>
          <a:lstStyle/>
          <a:p>
            <a:pPr algn="ctr" rtl="1"/>
            <a:r>
              <a:rPr lang="ar-LB" sz="3600" dirty="0">
                <a:solidFill>
                  <a:schemeClr val="bg2">
                    <a:lumMod val="25000"/>
                  </a:schemeClr>
                </a:solidFill>
                <a:latin typeface="Adobe Arabic" panose="02040503050201020203" pitchFamily="18" charset="-78"/>
                <a:cs typeface="Adobe Arabic" panose="02040503050201020203" pitchFamily="18" charset="-78"/>
              </a:rPr>
              <a:t>ثـ</a:t>
            </a:r>
            <a:endParaRPr lang="en-US" sz="3600" dirty="0">
              <a:solidFill>
                <a:schemeClr val="bg2">
                  <a:lumMod val="25000"/>
                </a:schemeClr>
              </a:solidFill>
              <a:latin typeface="Adobe Arabic" panose="02040503050201020203" pitchFamily="18" charset="-78"/>
              <a:cs typeface="Adobe Arabic" panose="02040503050201020203" pitchFamily="18" charset="-78"/>
            </a:endParaRPr>
          </a:p>
        </p:txBody>
      </p:sp>
      <p:sp>
        <p:nvSpPr>
          <p:cNvPr id="10" name="TextBox 9"/>
          <p:cNvSpPr txBox="1"/>
          <p:nvPr/>
        </p:nvSpPr>
        <p:spPr>
          <a:xfrm>
            <a:off x="10111983" y="2403909"/>
            <a:ext cx="710192" cy="646331"/>
          </a:xfrm>
          <a:prstGeom prst="rect">
            <a:avLst/>
          </a:prstGeom>
          <a:solidFill>
            <a:schemeClr val="bg1"/>
          </a:solidFill>
          <a:ln>
            <a:solidFill>
              <a:schemeClr val="accent1">
                <a:lumMod val="20000"/>
                <a:lumOff val="80000"/>
              </a:schemeClr>
            </a:solidFill>
          </a:ln>
        </p:spPr>
        <p:txBody>
          <a:bodyPr wrap="square" rtlCol="0">
            <a:spAutoFit/>
          </a:bodyPr>
          <a:lstStyle/>
          <a:p>
            <a:pPr algn="ctr" rtl="1"/>
            <a:r>
              <a:rPr lang="ar-LB" sz="3600" dirty="0">
                <a:solidFill>
                  <a:schemeClr val="bg2">
                    <a:lumMod val="25000"/>
                  </a:schemeClr>
                </a:solidFill>
                <a:latin typeface="Adobe Arabic" panose="02040503050201020203" pitchFamily="18" charset="-78"/>
                <a:cs typeface="Adobe Arabic" panose="02040503050201020203" pitchFamily="18" charset="-78"/>
              </a:rPr>
              <a:t>ـذ</a:t>
            </a:r>
            <a:endParaRPr lang="en-US" sz="3600" dirty="0">
              <a:solidFill>
                <a:schemeClr val="bg2">
                  <a:lumMod val="25000"/>
                </a:schemeClr>
              </a:solidFill>
              <a:latin typeface="Adobe Arabic" panose="02040503050201020203" pitchFamily="18" charset="-78"/>
              <a:cs typeface="Adobe Arabic" panose="02040503050201020203" pitchFamily="18" charset="-78"/>
            </a:endParaRPr>
          </a:p>
        </p:txBody>
      </p:sp>
      <p:sp>
        <p:nvSpPr>
          <p:cNvPr id="14" name="TextBox 13"/>
          <p:cNvSpPr txBox="1"/>
          <p:nvPr/>
        </p:nvSpPr>
        <p:spPr>
          <a:xfrm>
            <a:off x="6672408" y="2408625"/>
            <a:ext cx="710192" cy="646331"/>
          </a:xfrm>
          <a:prstGeom prst="rect">
            <a:avLst/>
          </a:prstGeom>
          <a:solidFill>
            <a:schemeClr val="bg1"/>
          </a:solidFill>
          <a:ln>
            <a:solidFill>
              <a:schemeClr val="accent1">
                <a:lumMod val="20000"/>
                <a:lumOff val="80000"/>
              </a:schemeClr>
            </a:solidFill>
          </a:ln>
        </p:spPr>
        <p:txBody>
          <a:bodyPr wrap="square" rtlCol="0">
            <a:spAutoFit/>
          </a:bodyPr>
          <a:lstStyle/>
          <a:p>
            <a:pPr algn="ctr" rtl="1"/>
            <a:r>
              <a:rPr lang="ar-LB" sz="3600" dirty="0">
                <a:solidFill>
                  <a:schemeClr val="bg2">
                    <a:lumMod val="25000"/>
                  </a:schemeClr>
                </a:solidFill>
                <a:latin typeface="Adobe Arabic" panose="02040503050201020203" pitchFamily="18" charset="-78"/>
                <a:cs typeface="Adobe Arabic" panose="02040503050201020203" pitchFamily="18" charset="-78"/>
              </a:rPr>
              <a:t>ـظ</a:t>
            </a:r>
            <a:endParaRPr lang="en-US" sz="3600" dirty="0">
              <a:solidFill>
                <a:schemeClr val="bg2">
                  <a:lumMod val="25000"/>
                </a:schemeClr>
              </a:solidFill>
              <a:latin typeface="Adobe Arabic" panose="02040503050201020203" pitchFamily="18" charset="-78"/>
              <a:cs typeface="Adobe Arabic" panose="02040503050201020203" pitchFamily="18" charset="-78"/>
            </a:endParaRPr>
          </a:p>
        </p:txBody>
      </p:sp>
      <p:sp>
        <p:nvSpPr>
          <p:cNvPr id="17" name="TextBox 16"/>
          <p:cNvSpPr txBox="1"/>
          <p:nvPr/>
        </p:nvSpPr>
        <p:spPr>
          <a:xfrm>
            <a:off x="1453344" y="2408621"/>
            <a:ext cx="710192" cy="646331"/>
          </a:xfrm>
          <a:prstGeom prst="rect">
            <a:avLst/>
          </a:prstGeom>
          <a:solidFill>
            <a:schemeClr val="bg1"/>
          </a:solidFill>
          <a:ln>
            <a:solidFill>
              <a:schemeClr val="accent1">
                <a:lumMod val="20000"/>
                <a:lumOff val="80000"/>
              </a:schemeClr>
            </a:solidFill>
          </a:ln>
        </p:spPr>
        <p:txBody>
          <a:bodyPr wrap="square" rtlCol="0">
            <a:spAutoFit/>
          </a:bodyPr>
          <a:lstStyle/>
          <a:p>
            <a:pPr algn="just" rtl="1"/>
            <a:r>
              <a:rPr lang="ar-LB" sz="3600" dirty="0">
                <a:solidFill>
                  <a:schemeClr val="bg2">
                    <a:lumMod val="25000"/>
                  </a:schemeClr>
                </a:solidFill>
                <a:latin typeface="Adobe Arabic" panose="02040503050201020203" pitchFamily="18" charset="-78"/>
                <a:cs typeface="Adobe Arabic" panose="02040503050201020203" pitchFamily="18" charset="-78"/>
              </a:rPr>
              <a:t>ظ</a:t>
            </a:r>
            <a:endParaRPr lang="en-US" sz="3600" dirty="0">
              <a:solidFill>
                <a:schemeClr val="bg2">
                  <a:lumMod val="25000"/>
                </a:schemeClr>
              </a:solidFill>
              <a:latin typeface="Adobe Arabic" panose="02040503050201020203" pitchFamily="18" charset="-78"/>
              <a:cs typeface="Adobe Arabic" panose="02040503050201020203" pitchFamily="18" charset="-78"/>
            </a:endParaRPr>
          </a:p>
        </p:txBody>
      </p:sp>
      <p:sp>
        <p:nvSpPr>
          <p:cNvPr id="3" name="Oval 2"/>
          <p:cNvSpPr/>
          <p:nvPr/>
        </p:nvSpPr>
        <p:spPr>
          <a:xfrm>
            <a:off x="10242078" y="4727276"/>
            <a:ext cx="1759374" cy="167674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8283755" y="4727276"/>
            <a:ext cx="1759374" cy="167674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303246" y="4727275"/>
            <a:ext cx="1759374" cy="167674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3043111" y="2408621"/>
            <a:ext cx="710192" cy="646331"/>
          </a:xfrm>
          <a:prstGeom prst="rect">
            <a:avLst/>
          </a:prstGeom>
          <a:solidFill>
            <a:schemeClr val="bg1"/>
          </a:solidFill>
          <a:ln>
            <a:solidFill>
              <a:schemeClr val="accent1">
                <a:lumMod val="20000"/>
                <a:lumOff val="80000"/>
              </a:schemeClr>
            </a:solidFill>
          </a:ln>
        </p:spPr>
        <p:txBody>
          <a:bodyPr wrap="square" rtlCol="0">
            <a:spAutoFit/>
          </a:bodyPr>
          <a:lstStyle/>
          <a:p>
            <a:pPr algn="ctr" rtl="1"/>
            <a:r>
              <a:rPr lang="ar-LB" sz="3600" dirty="0">
                <a:solidFill>
                  <a:schemeClr val="bg2">
                    <a:lumMod val="25000"/>
                  </a:schemeClr>
                </a:solidFill>
                <a:latin typeface="Adobe Arabic" panose="02040503050201020203" pitchFamily="18" charset="-78"/>
                <a:cs typeface="Adobe Arabic" panose="02040503050201020203" pitchFamily="18" charset="-78"/>
              </a:rPr>
              <a:t>ـثـ</a:t>
            </a:r>
            <a:endParaRPr lang="en-US" sz="3600" dirty="0">
              <a:solidFill>
                <a:schemeClr val="bg2">
                  <a:lumMod val="25000"/>
                </a:schemeClr>
              </a:solidFill>
              <a:latin typeface="Adobe Arabic" panose="02040503050201020203" pitchFamily="18" charset="-78"/>
              <a:cs typeface="Adobe Arabic" panose="02040503050201020203" pitchFamily="18" charset="-78"/>
            </a:endParaRPr>
          </a:p>
        </p:txBody>
      </p:sp>
      <p:sp>
        <p:nvSpPr>
          <p:cNvPr id="22" name="Oval 21"/>
          <p:cNvSpPr/>
          <p:nvPr/>
        </p:nvSpPr>
        <p:spPr>
          <a:xfrm>
            <a:off x="6325432" y="4727276"/>
            <a:ext cx="1759374" cy="167674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3160556" y="4727275"/>
            <a:ext cx="1759374" cy="167674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2956062" y="3635018"/>
            <a:ext cx="884289" cy="646331"/>
          </a:xfrm>
          <a:prstGeom prst="rect">
            <a:avLst/>
          </a:prstGeom>
          <a:solidFill>
            <a:schemeClr val="bg1"/>
          </a:solidFill>
          <a:ln>
            <a:solidFill>
              <a:schemeClr val="accent1">
                <a:lumMod val="20000"/>
                <a:lumOff val="80000"/>
              </a:schemeClr>
            </a:solidFill>
          </a:ln>
        </p:spPr>
        <p:txBody>
          <a:bodyPr wrap="square" rtlCol="0">
            <a:spAutoFit/>
          </a:bodyPr>
          <a:lstStyle/>
          <a:p>
            <a:pPr algn="ctr" rtl="1"/>
            <a:r>
              <a:rPr lang="ar-LB" sz="3600" dirty="0">
                <a:solidFill>
                  <a:schemeClr val="bg2">
                    <a:lumMod val="25000"/>
                  </a:schemeClr>
                </a:solidFill>
                <a:latin typeface="Adobe Arabic" panose="02040503050201020203" pitchFamily="18" charset="-78"/>
                <a:cs typeface="Adobe Arabic" panose="02040503050201020203" pitchFamily="18" charset="-78"/>
              </a:rPr>
              <a:t>...ـلٌّ</a:t>
            </a:r>
            <a:endParaRPr lang="en-US" sz="3600" dirty="0">
              <a:solidFill>
                <a:schemeClr val="bg2">
                  <a:lumMod val="25000"/>
                </a:schemeClr>
              </a:solidFill>
              <a:latin typeface="Adobe Arabic" panose="02040503050201020203" pitchFamily="18" charset="-78"/>
              <a:cs typeface="Adobe Arabic" panose="02040503050201020203" pitchFamily="18" charset="-78"/>
            </a:endParaRPr>
          </a:p>
        </p:txBody>
      </p:sp>
      <p:sp>
        <p:nvSpPr>
          <p:cNvPr id="42" name="TextBox 41"/>
          <p:cNvSpPr txBox="1"/>
          <p:nvPr/>
        </p:nvSpPr>
        <p:spPr>
          <a:xfrm>
            <a:off x="651489" y="3691853"/>
            <a:ext cx="1062888" cy="646331"/>
          </a:xfrm>
          <a:prstGeom prst="rect">
            <a:avLst/>
          </a:prstGeom>
          <a:solidFill>
            <a:schemeClr val="bg1"/>
          </a:solidFill>
          <a:ln>
            <a:solidFill>
              <a:schemeClr val="accent1">
                <a:lumMod val="20000"/>
                <a:lumOff val="80000"/>
              </a:schemeClr>
            </a:solidFill>
          </a:ln>
        </p:spPr>
        <p:txBody>
          <a:bodyPr wrap="square" rtlCol="0">
            <a:spAutoFit/>
          </a:bodyPr>
          <a:lstStyle/>
          <a:p>
            <a:pPr algn="ctr" rtl="1"/>
            <a:r>
              <a:rPr lang="ar-LB" sz="3600" dirty="0">
                <a:solidFill>
                  <a:schemeClr val="bg2">
                    <a:lumMod val="25000"/>
                  </a:schemeClr>
                </a:solidFill>
                <a:latin typeface="Adobe Arabic" panose="02040503050201020203" pitchFamily="18" charset="-78"/>
                <a:cs typeface="Adobe Arabic" panose="02040503050201020203" pitchFamily="18" charset="-78"/>
              </a:rPr>
              <a:t>أُنْـ...ـى</a:t>
            </a:r>
            <a:endParaRPr lang="en-US" sz="3600" dirty="0">
              <a:solidFill>
                <a:schemeClr val="bg2">
                  <a:lumMod val="25000"/>
                </a:schemeClr>
              </a:solidFill>
              <a:latin typeface="Adobe Arabic" panose="02040503050201020203" pitchFamily="18" charset="-78"/>
              <a:cs typeface="Adobe Arabic" panose="02040503050201020203" pitchFamily="18" charset="-78"/>
            </a:endParaRPr>
          </a:p>
        </p:txBody>
      </p:sp>
      <p:sp>
        <p:nvSpPr>
          <p:cNvPr id="43" name="TextBox 42"/>
          <p:cNvSpPr txBox="1"/>
          <p:nvPr/>
        </p:nvSpPr>
        <p:spPr>
          <a:xfrm>
            <a:off x="10467079" y="3691854"/>
            <a:ext cx="1318241" cy="646331"/>
          </a:xfrm>
          <a:prstGeom prst="rect">
            <a:avLst/>
          </a:prstGeom>
          <a:solidFill>
            <a:schemeClr val="bg1"/>
          </a:solidFill>
          <a:ln>
            <a:solidFill>
              <a:schemeClr val="accent1">
                <a:lumMod val="20000"/>
                <a:lumOff val="80000"/>
              </a:schemeClr>
            </a:solidFill>
          </a:ln>
        </p:spPr>
        <p:txBody>
          <a:bodyPr wrap="square" rtlCol="0">
            <a:spAutoFit/>
          </a:bodyPr>
          <a:lstStyle/>
          <a:p>
            <a:pPr algn="ctr" rtl="1"/>
            <a:r>
              <a:rPr lang="ar-LB" sz="3600" dirty="0">
                <a:solidFill>
                  <a:schemeClr val="bg2">
                    <a:lumMod val="25000"/>
                  </a:schemeClr>
                </a:solidFill>
                <a:latin typeface="Adobe Arabic" panose="02040503050201020203" pitchFamily="18" charset="-78"/>
                <a:cs typeface="Adobe Arabic" panose="02040503050201020203" pitchFamily="18" charset="-78"/>
              </a:rPr>
              <a:t>مِحْفَـ...ـةٌ</a:t>
            </a:r>
            <a:endParaRPr lang="en-US" sz="3600" dirty="0">
              <a:solidFill>
                <a:schemeClr val="bg2">
                  <a:lumMod val="25000"/>
                </a:schemeClr>
              </a:solidFill>
              <a:latin typeface="Adobe Arabic" panose="02040503050201020203" pitchFamily="18" charset="-78"/>
              <a:cs typeface="Adobe Arabic" panose="02040503050201020203" pitchFamily="18" charset="-78"/>
            </a:endParaRPr>
          </a:p>
        </p:txBody>
      </p:sp>
      <p:sp>
        <p:nvSpPr>
          <p:cNvPr id="44" name="TextBox 43"/>
          <p:cNvSpPr txBox="1"/>
          <p:nvPr/>
        </p:nvSpPr>
        <p:spPr>
          <a:xfrm>
            <a:off x="8378345" y="3691854"/>
            <a:ext cx="1475786" cy="646331"/>
          </a:xfrm>
          <a:prstGeom prst="rect">
            <a:avLst/>
          </a:prstGeom>
          <a:solidFill>
            <a:schemeClr val="bg1"/>
          </a:solidFill>
          <a:ln>
            <a:solidFill>
              <a:schemeClr val="accent1">
                <a:lumMod val="20000"/>
                <a:lumOff val="80000"/>
              </a:schemeClr>
            </a:solidFill>
          </a:ln>
        </p:spPr>
        <p:txBody>
          <a:bodyPr wrap="square" rtlCol="0">
            <a:spAutoFit/>
          </a:bodyPr>
          <a:lstStyle/>
          <a:p>
            <a:pPr algn="ctr" rtl="1"/>
            <a:r>
              <a:rPr lang="ar-LB" sz="3600" dirty="0">
                <a:solidFill>
                  <a:schemeClr val="bg2">
                    <a:lumMod val="25000"/>
                  </a:schemeClr>
                </a:solidFill>
                <a:latin typeface="Adobe Arabic" panose="02040503050201020203" pitchFamily="18" charset="-78"/>
                <a:cs typeface="Adobe Arabic" panose="02040503050201020203" pitchFamily="18" charset="-78"/>
              </a:rPr>
              <a:t>بِـ...لَةٌ</a:t>
            </a:r>
            <a:endParaRPr lang="en-US" sz="3600" dirty="0">
              <a:solidFill>
                <a:schemeClr val="bg2">
                  <a:lumMod val="25000"/>
                </a:schemeClr>
              </a:solidFill>
              <a:latin typeface="Adobe Arabic" panose="02040503050201020203" pitchFamily="18" charset="-78"/>
              <a:cs typeface="Adobe Arabic" panose="02040503050201020203" pitchFamily="18" charset="-78"/>
            </a:endParaRPr>
          </a:p>
        </p:txBody>
      </p:sp>
      <p:sp>
        <p:nvSpPr>
          <p:cNvPr id="45" name="TextBox 44"/>
          <p:cNvSpPr txBox="1"/>
          <p:nvPr/>
        </p:nvSpPr>
        <p:spPr>
          <a:xfrm>
            <a:off x="6289611" y="3691854"/>
            <a:ext cx="1475786" cy="646331"/>
          </a:xfrm>
          <a:prstGeom prst="rect">
            <a:avLst/>
          </a:prstGeom>
          <a:solidFill>
            <a:schemeClr val="bg1"/>
          </a:solidFill>
          <a:ln>
            <a:solidFill>
              <a:schemeClr val="accent1">
                <a:lumMod val="20000"/>
                <a:lumOff val="80000"/>
              </a:schemeClr>
            </a:solidFill>
          </a:ln>
        </p:spPr>
        <p:txBody>
          <a:bodyPr wrap="square" rtlCol="0">
            <a:spAutoFit/>
          </a:bodyPr>
          <a:lstStyle/>
          <a:p>
            <a:pPr algn="ctr" rtl="1"/>
            <a:r>
              <a:rPr lang="ar-LB" sz="3600" dirty="0">
                <a:solidFill>
                  <a:schemeClr val="bg2">
                    <a:lumMod val="25000"/>
                  </a:schemeClr>
                </a:solidFill>
                <a:latin typeface="Adobe Arabic" panose="02040503050201020203" pitchFamily="18" charset="-78"/>
                <a:cs typeface="Adobe Arabic" panose="02040503050201020203" pitchFamily="18" charset="-78"/>
              </a:rPr>
              <a:t>...ـمارٌ</a:t>
            </a:r>
            <a:endParaRPr lang="en-US" sz="3600" dirty="0">
              <a:solidFill>
                <a:schemeClr val="bg2">
                  <a:lumMod val="25000"/>
                </a:schemeClr>
              </a:solidFill>
              <a:latin typeface="Adobe Arabic" panose="02040503050201020203" pitchFamily="18" charset="-78"/>
              <a:cs typeface="Adobe Arabic" panose="02040503050201020203" pitchFamily="18" charset="-78"/>
            </a:endParaRPr>
          </a:p>
        </p:txBody>
      </p:sp>
      <p:pic>
        <p:nvPicPr>
          <p:cNvPr id="24" name="Picture 23"/>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613265" y="4956575"/>
            <a:ext cx="1017000" cy="1205785"/>
          </a:xfrm>
          <a:prstGeom prst="rect">
            <a:avLst/>
          </a:prstGeom>
        </p:spPr>
      </p:pic>
      <p:pic>
        <p:nvPicPr>
          <p:cNvPr id="30" name="Picture 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66415" y="4817595"/>
            <a:ext cx="1032654" cy="1283897"/>
          </a:xfrm>
          <a:prstGeom prst="rect">
            <a:avLst/>
          </a:prstGeom>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69090" y="5009372"/>
            <a:ext cx="1326598" cy="1112246"/>
          </a:xfrm>
          <a:prstGeom prst="rect">
            <a:avLst/>
          </a:prstGeom>
        </p:spPr>
      </p:pic>
      <p:pic>
        <p:nvPicPr>
          <p:cNvPr id="31" name="Picture 3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55779" y="5040446"/>
            <a:ext cx="1160951" cy="1142622"/>
          </a:xfrm>
          <a:prstGeom prst="rect">
            <a:avLst/>
          </a:prstGeom>
        </p:spPr>
      </p:pic>
      <p:pic>
        <p:nvPicPr>
          <p:cNvPr id="32" name="Picture 31"/>
          <p:cNvPicPr>
            <a:picLocks noChangeAspect="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01763" y="4929971"/>
            <a:ext cx="1212614" cy="1363571"/>
          </a:xfrm>
          <a:prstGeom prst="rect">
            <a:avLst/>
          </a:prstGeom>
        </p:spPr>
      </p:pic>
    </p:spTree>
    <p:custDataLst>
      <p:tags r:id="rId1"/>
    </p:custDataLst>
    <p:extLst>
      <p:ext uri="{BB962C8B-B14F-4D97-AF65-F5344CB8AC3E}">
        <p14:creationId xmlns:p14="http://schemas.microsoft.com/office/powerpoint/2010/main" val="41940196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F699CD3-FC26-4C81-A484-447A40E86188}"/>
              </a:ext>
            </a:extLst>
          </p:cNvPr>
          <p:cNvSpPr txBox="1"/>
          <p:nvPr/>
        </p:nvSpPr>
        <p:spPr>
          <a:xfrm>
            <a:off x="0" y="891441"/>
            <a:ext cx="12192000" cy="707886"/>
          </a:xfrm>
          <a:prstGeom prst="rect">
            <a:avLst/>
          </a:prstGeom>
          <a:solidFill>
            <a:srgbClr val="658DCD"/>
          </a:solidFill>
          <a:ln>
            <a:noFill/>
          </a:ln>
        </p:spPr>
        <p:txBody>
          <a:bodyPr vert="horz" lIns="0" tIns="0" rIns="640080" bIns="0" rtlCol="0" anchor="ctr" anchorCtr="0">
            <a:noAutofit/>
          </a:bodyPr>
          <a:lstStyle>
            <a:defPPr>
              <a:defRPr lang="en-US"/>
            </a:defPPr>
            <a:lvl1pPr lvl="0" indent="0" algn="r" rtl="1">
              <a:lnSpc>
                <a:spcPct val="100000"/>
              </a:lnSpc>
              <a:spcBef>
                <a:spcPts val="0"/>
              </a:spcBef>
              <a:buFont typeface="Arial" panose="020B0604020202020204" pitchFamily="34" charset="0"/>
              <a:buNone/>
              <a:defRPr sz="3600" b="1">
                <a:solidFill>
                  <a:sysClr val="window" lastClr="FFFFFF"/>
                </a:solidFill>
                <a:latin typeface="Adobe Arabic" panose="02040503050201020203" pitchFamily="18" charset="-78"/>
                <a:cs typeface="Adobe Arabic" panose="0204050305020102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ar-LB" dirty="0"/>
              <a:t>أكْتُبُ شَكْلَ الْحَرْفِ لِيُناسِبَ مَوْقِعَهُ في الْكَلِمَةِ:</a:t>
            </a:r>
          </a:p>
        </p:txBody>
      </p:sp>
      <p:sp>
        <p:nvSpPr>
          <p:cNvPr id="12" name="TextBox 11"/>
          <p:cNvSpPr txBox="1"/>
          <p:nvPr/>
        </p:nvSpPr>
        <p:spPr>
          <a:xfrm>
            <a:off x="8518672" y="2403909"/>
            <a:ext cx="710192" cy="646331"/>
          </a:xfrm>
          <a:prstGeom prst="rect">
            <a:avLst/>
          </a:prstGeom>
          <a:solidFill>
            <a:schemeClr val="bg1"/>
          </a:solidFill>
          <a:ln>
            <a:solidFill>
              <a:schemeClr val="accent1">
                <a:lumMod val="20000"/>
                <a:lumOff val="80000"/>
              </a:schemeClr>
            </a:solidFill>
          </a:ln>
        </p:spPr>
        <p:txBody>
          <a:bodyPr wrap="square" rtlCol="0">
            <a:spAutoFit/>
          </a:bodyPr>
          <a:lstStyle/>
          <a:p>
            <a:pPr algn="ctr" rtl="1"/>
            <a:r>
              <a:rPr lang="ar-LB" sz="3600" dirty="0">
                <a:solidFill>
                  <a:schemeClr val="bg2">
                    <a:lumMod val="25000"/>
                  </a:schemeClr>
                </a:solidFill>
                <a:latin typeface="Adobe Arabic" panose="02040503050201020203" pitchFamily="18" charset="-78"/>
                <a:cs typeface="Adobe Arabic" panose="02040503050201020203" pitchFamily="18" charset="-78"/>
              </a:rPr>
              <a:t>ثـ</a:t>
            </a:r>
            <a:endParaRPr lang="en-US" sz="3600" dirty="0">
              <a:solidFill>
                <a:schemeClr val="bg2">
                  <a:lumMod val="25000"/>
                </a:schemeClr>
              </a:solidFill>
              <a:latin typeface="Adobe Arabic" panose="02040503050201020203" pitchFamily="18" charset="-78"/>
              <a:cs typeface="Adobe Arabic" panose="02040503050201020203" pitchFamily="18" charset="-78"/>
            </a:endParaRPr>
          </a:p>
        </p:txBody>
      </p:sp>
      <p:sp>
        <p:nvSpPr>
          <p:cNvPr id="10" name="TextBox 9"/>
          <p:cNvSpPr txBox="1"/>
          <p:nvPr/>
        </p:nvSpPr>
        <p:spPr>
          <a:xfrm>
            <a:off x="10111983" y="2403909"/>
            <a:ext cx="710192" cy="646331"/>
          </a:xfrm>
          <a:prstGeom prst="rect">
            <a:avLst/>
          </a:prstGeom>
          <a:solidFill>
            <a:schemeClr val="bg1"/>
          </a:solidFill>
          <a:ln>
            <a:solidFill>
              <a:schemeClr val="accent1">
                <a:lumMod val="20000"/>
                <a:lumOff val="80000"/>
              </a:schemeClr>
            </a:solidFill>
          </a:ln>
        </p:spPr>
        <p:txBody>
          <a:bodyPr wrap="square" rtlCol="0">
            <a:spAutoFit/>
          </a:bodyPr>
          <a:lstStyle/>
          <a:p>
            <a:pPr algn="ctr" rtl="1"/>
            <a:r>
              <a:rPr lang="ar-LB" sz="3600" dirty="0">
                <a:solidFill>
                  <a:schemeClr val="bg2">
                    <a:lumMod val="25000"/>
                  </a:schemeClr>
                </a:solidFill>
                <a:latin typeface="Adobe Arabic" panose="02040503050201020203" pitchFamily="18" charset="-78"/>
                <a:cs typeface="Adobe Arabic" panose="02040503050201020203" pitchFamily="18" charset="-78"/>
              </a:rPr>
              <a:t>ـذ</a:t>
            </a:r>
            <a:endParaRPr lang="en-US" sz="3600" dirty="0">
              <a:solidFill>
                <a:schemeClr val="bg2">
                  <a:lumMod val="25000"/>
                </a:schemeClr>
              </a:solidFill>
              <a:latin typeface="Adobe Arabic" panose="02040503050201020203" pitchFamily="18" charset="-78"/>
              <a:cs typeface="Adobe Arabic" panose="02040503050201020203" pitchFamily="18" charset="-78"/>
            </a:endParaRPr>
          </a:p>
        </p:txBody>
      </p:sp>
      <p:sp>
        <p:nvSpPr>
          <p:cNvPr id="14" name="TextBox 13"/>
          <p:cNvSpPr txBox="1"/>
          <p:nvPr/>
        </p:nvSpPr>
        <p:spPr>
          <a:xfrm>
            <a:off x="6672408" y="2408625"/>
            <a:ext cx="710192" cy="646331"/>
          </a:xfrm>
          <a:prstGeom prst="rect">
            <a:avLst/>
          </a:prstGeom>
          <a:solidFill>
            <a:schemeClr val="bg1"/>
          </a:solidFill>
          <a:ln>
            <a:solidFill>
              <a:schemeClr val="accent1">
                <a:lumMod val="20000"/>
                <a:lumOff val="80000"/>
              </a:schemeClr>
            </a:solidFill>
          </a:ln>
        </p:spPr>
        <p:txBody>
          <a:bodyPr wrap="square" rtlCol="0">
            <a:spAutoFit/>
          </a:bodyPr>
          <a:lstStyle/>
          <a:p>
            <a:pPr algn="ctr" rtl="1"/>
            <a:r>
              <a:rPr lang="ar-LB" sz="3600" dirty="0">
                <a:solidFill>
                  <a:schemeClr val="bg2">
                    <a:lumMod val="25000"/>
                  </a:schemeClr>
                </a:solidFill>
                <a:latin typeface="Adobe Arabic" panose="02040503050201020203" pitchFamily="18" charset="-78"/>
                <a:cs typeface="Adobe Arabic" panose="02040503050201020203" pitchFamily="18" charset="-78"/>
              </a:rPr>
              <a:t>ـظ</a:t>
            </a:r>
            <a:endParaRPr lang="en-US" sz="3600" dirty="0">
              <a:solidFill>
                <a:schemeClr val="bg2">
                  <a:lumMod val="25000"/>
                </a:schemeClr>
              </a:solidFill>
              <a:latin typeface="Adobe Arabic" panose="02040503050201020203" pitchFamily="18" charset="-78"/>
              <a:cs typeface="Adobe Arabic" panose="02040503050201020203" pitchFamily="18" charset="-78"/>
            </a:endParaRPr>
          </a:p>
        </p:txBody>
      </p:sp>
      <p:sp>
        <p:nvSpPr>
          <p:cNvPr id="17" name="TextBox 16"/>
          <p:cNvSpPr txBox="1"/>
          <p:nvPr/>
        </p:nvSpPr>
        <p:spPr>
          <a:xfrm>
            <a:off x="1453344" y="2408621"/>
            <a:ext cx="710192" cy="646331"/>
          </a:xfrm>
          <a:prstGeom prst="rect">
            <a:avLst/>
          </a:prstGeom>
          <a:solidFill>
            <a:schemeClr val="bg1"/>
          </a:solidFill>
          <a:ln>
            <a:solidFill>
              <a:schemeClr val="accent1">
                <a:lumMod val="20000"/>
                <a:lumOff val="80000"/>
              </a:schemeClr>
            </a:solidFill>
          </a:ln>
        </p:spPr>
        <p:txBody>
          <a:bodyPr wrap="square" rtlCol="0">
            <a:spAutoFit/>
          </a:bodyPr>
          <a:lstStyle/>
          <a:p>
            <a:pPr algn="just" rtl="1"/>
            <a:r>
              <a:rPr lang="ar-LB" sz="3600" dirty="0">
                <a:solidFill>
                  <a:schemeClr val="bg2">
                    <a:lumMod val="25000"/>
                  </a:schemeClr>
                </a:solidFill>
                <a:latin typeface="Adobe Arabic" panose="02040503050201020203" pitchFamily="18" charset="-78"/>
                <a:cs typeface="Adobe Arabic" panose="02040503050201020203" pitchFamily="18" charset="-78"/>
              </a:rPr>
              <a:t>ظ</a:t>
            </a:r>
            <a:endParaRPr lang="en-US" sz="3600" dirty="0">
              <a:solidFill>
                <a:schemeClr val="bg2">
                  <a:lumMod val="25000"/>
                </a:schemeClr>
              </a:solidFill>
              <a:latin typeface="Adobe Arabic" panose="02040503050201020203" pitchFamily="18" charset="-78"/>
              <a:cs typeface="Adobe Arabic" panose="02040503050201020203" pitchFamily="18" charset="-78"/>
            </a:endParaRPr>
          </a:p>
        </p:txBody>
      </p:sp>
      <p:sp>
        <p:nvSpPr>
          <p:cNvPr id="3" name="Oval 2"/>
          <p:cNvSpPr/>
          <p:nvPr/>
        </p:nvSpPr>
        <p:spPr>
          <a:xfrm>
            <a:off x="10242078" y="4727276"/>
            <a:ext cx="1759374" cy="167674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8283755" y="4727276"/>
            <a:ext cx="1759374" cy="167674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303246" y="4727275"/>
            <a:ext cx="1759374" cy="167674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3043111" y="2408621"/>
            <a:ext cx="710192" cy="646331"/>
          </a:xfrm>
          <a:prstGeom prst="rect">
            <a:avLst/>
          </a:prstGeom>
          <a:solidFill>
            <a:schemeClr val="bg1"/>
          </a:solidFill>
          <a:ln>
            <a:solidFill>
              <a:schemeClr val="accent1">
                <a:lumMod val="20000"/>
                <a:lumOff val="80000"/>
              </a:schemeClr>
            </a:solidFill>
          </a:ln>
        </p:spPr>
        <p:txBody>
          <a:bodyPr wrap="square" rtlCol="0">
            <a:spAutoFit/>
          </a:bodyPr>
          <a:lstStyle/>
          <a:p>
            <a:pPr algn="ctr" rtl="1"/>
            <a:r>
              <a:rPr lang="ar-LB" sz="3600" dirty="0">
                <a:solidFill>
                  <a:schemeClr val="bg2">
                    <a:lumMod val="25000"/>
                  </a:schemeClr>
                </a:solidFill>
                <a:latin typeface="Adobe Arabic" panose="02040503050201020203" pitchFamily="18" charset="-78"/>
                <a:cs typeface="Adobe Arabic" panose="02040503050201020203" pitchFamily="18" charset="-78"/>
              </a:rPr>
              <a:t>ـثـ</a:t>
            </a:r>
            <a:endParaRPr lang="en-US" sz="3600" dirty="0">
              <a:solidFill>
                <a:schemeClr val="bg2">
                  <a:lumMod val="25000"/>
                </a:schemeClr>
              </a:solidFill>
              <a:latin typeface="Adobe Arabic" panose="02040503050201020203" pitchFamily="18" charset="-78"/>
              <a:cs typeface="Adobe Arabic" panose="02040503050201020203" pitchFamily="18" charset="-78"/>
            </a:endParaRPr>
          </a:p>
        </p:txBody>
      </p:sp>
      <p:sp>
        <p:nvSpPr>
          <p:cNvPr id="22" name="Oval 21"/>
          <p:cNvSpPr/>
          <p:nvPr/>
        </p:nvSpPr>
        <p:spPr>
          <a:xfrm>
            <a:off x="6325432" y="4727276"/>
            <a:ext cx="1759374" cy="167674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3160556" y="4727275"/>
            <a:ext cx="1759374" cy="167674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3398207" y="3584821"/>
            <a:ext cx="1284071" cy="646331"/>
          </a:xfrm>
          <a:prstGeom prst="rect">
            <a:avLst/>
          </a:prstGeom>
          <a:solidFill>
            <a:schemeClr val="bg1"/>
          </a:solidFill>
          <a:ln>
            <a:solidFill>
              <a:schemeClr val="accent1">
                <a:lumMod val="20000"/>
                <a:lumOff val="80000"/>
              </a:schemeClr>
            </a:solidFill>
          </a:ln>
        </p:spPr>
        <p:txBody>
          <a:bodyPr wrap="square" rtlCol="0">
            <a:spAutoFit/>
          </a:bodyPr>
          <a:lstStyle/>
          <a:p>
            <a:pPr algn="ctr" rtl="1"/>
            <a:r>
              <a:rPr lang="ar-LB" sz="3600" dirty="0">
                <a:solidFill>
                  <a:srgbClr val="FF0000"/>
                </a:solidFill>
                <a:latin typeface="Adobe Arabic" panose="02040503050201020203" pitchFamily="18" charset="-78"/>
                <a:cs typeface="Adobe Arabic" panose="02040503050201020203" pitchFamily="18" charset="-78"/>
              </a:rPr>
              <a:t>ظِـ</a:t>
            </a:r>
            <a:r>
              <a:rPr lang="ar-LB" sz="3600" dirty="0">
                <a:latin typeface="Adobe Arabic" panose="02040503050201020203" pitchFamily="18" charset="-78"/>
                <a:cs typeface="Adobe Arabic" panose="02040503050201020203" pitchFamily="18" charset="-78"/>
              </a:rPr>
              <a:t>لٌّ</a:t>
            </a:r>
            <a:endParaRPr lang="en-US" sz="3600" dirty="0">
              <a:latin typeface="Adobe Arabic" panose="02040503050201020203" pitchFamily="18" charset="-78"/>
              <a:cs typeface="Adobe Arabic" panose="02040503050201020203" pitchFamily="18" charset="-78"/>
            </a:endParaRPr>
          </a:p>
        </p:txBody>
      </p:sp>
      <p:sp>
        <p:nvSpPr>
          <p:cNvPr id="42" name="TextBox 41"/>
          <p:cNvSpPr txBox="1"/>
          <p:nvPr/>
        </p:nvSpPr>
        <p:spPr>
          <a:xfrm>
            <a:off x="651489" y="3584821"/>
            <a:ext cx="1062888" cy="646331"/>
          </a:xfrm>
          <a:prstGeom prst="rect">
            <a:avLst/>
          </a:prstGeom>
          <a:solidFill>
            <a:schemeClr val="bg1"/>
          </a:solidFill>
          <a:ln>
            <a:solidFill>
              <a:schemeClr val="accent1">
                <a:lumMod val="20000"/>
                <a:lumOff val="80000"/>
              </a:schemeClr>
            </a:solidFill>
          </a:ln>
        </p:spPr>
        <p:txBody>
          <a:bodyPr wrap="square" rtlCol="0">
            <a:spAutoFit/>
          </a:bodyPr>
          <a:lstStyle/>
          <a:p>
            <a:pPr algn="ctr" rtl="1"/>
            <a:r>
              <a:rPr lang="ar-LB" sz="3600" dirty="0">
                <a:solidFill>
                  <a:schemeClr val="bg2">
                    <a:lumMod val="25000"/>
                  </a:schemeClr>
                </a:solidFill>
                <a:latin typeface="Adobe Arabic" panose="02040503050201020203" pitchFamily="18" charset="-78"/>
                <a:cs typeface="Adobe Arabic" panose="02040503050201020203" pitchFamily="18" charset="-78"/>
              </a:rPr>
              <a:t>أُنْـ</a:t>
            </a:r>
            <a:r>
              <a:rPr lang="ar-LB" sz="3600" dirty="0">
                <a:solidFill>
                  <a:srgbClr val="FF0000"/>
                </a:solidFill>
                <a:latin typeface="Adobe Arabic" panose="02040503050201020203" pitchFamily="18" charset="-78"/>
                <a:cs typeface="Adobe Arabic" panose="02040503050201020203" pitchFamily="18" charset="-78"/>
              </a:rPr>
              <a:t>ثَـ</a:t>
            </a:r>
            <a:r>
              <a:rPr lang="ar-LB" sz="3600" dirty="0">
                <a:solidFill>
                  <a:schemeClr val="bg2">
                    <a:lumMod val="25000"/>
                  </a:schemeClr>
                </a:solidFill>
                <a:latin typeface="Adobe Arabic" panose="02040503050201020203" pitchFamily="18" charset="-78"/>
                <a:cs typeface="Adobe Arabic" panose="02040503050201020203" pitchFamily="18" charset="-78"/>
              </a:rPr>
              <a:t>ى</a:t>
            </a:r>
            <a:endParaRPr lang="en-US" sz="3600" dirty="0">
              <a:solidFill>
                <a:schemeClr val="bg2">
                  <a:lumMod val="25000"/>
                </a:schemeClr>
              </a:solidFill>
              <a:latin typeface="Adobe Arabic" panose="02040503050201020203" pitchFamily="18" charset="-78"/>
              <a:cs typeface="Adobe Arabic" panose="02040503050201020203" pitchFamily="18" charset="-78"/>
            </a:endParaRPr>
          </a:p>
        </p:txBody>
      </p:sp>
      <p:sp>
        <p:nvSpPr>
          <p:cNvPr id="43" name="TextBox 42"/>
          <p:cNvSpPr txBox="1"/>
          <p:nvPr/>
        </p:nvSpPr>
        <p:spPr>
          <a:xfrm>
            <a:off x="10467079" y="3691854"/>
            <a:ext cx="1318241" cy="646331"/>
          </a:xfrm>
          <a:prstGeom prst="rect">
            <a:avLst/>
          </a:prstGeom>
          <a:solidFill>
            <a:schemeClr val="bg1"/>
          </a:solidFill>
          <a:ln>
            <a:solidFill>
              <a:schemeClr val="accent1">
                <a:lumMod val="20000"/>
                <a:lumOff val="80000"/>
              </a:schemeClr>
            </a:solidFill>
          </a:ln>
        </p:spPr>
        <p:txBody>
          <a:bodyPr wrap="square" rtlCol="0">
            <a:spAutoFit/>
          </a:bodyPr>
          <a:lstStyle/>
          <a:p>
            <a:pPr algn="ctr" rtl="1"/>
            <a:r>
              <a:rPr lang="ar-LB" sz="3600" dirty="0">
                <a:solidFill>
                  <a:schemeClr val="bg2">
                    <a:lumMod val="25000"/>
                  </a:schemeClr>
                </a:solidFill>
                <a:latin typeface="Adobe Arabic" panose="02040503050201020203" pitchFamily="18" charset="-78"/>
                <a:cs typeface="Adobe Arabic" panose="02040503050201020203" pitchFamily="18" charset="-78"/>
              </a:rPr>
              <a:t>م</a:t>
            </a:r>
            <a:r>
              <a:rPr lang="ar-LB" sz="3600" dirty="0">
                <a:latin typeface="Adobe Arabic" panose="02040503050201020203" pitchFamily="18" charset="-78"/>
                <a:cs typeface="Adobe Arabic" panose="02040503050201020203" pitchFamily="18" charset="-78"/>
              </a:rPr>
              <a:t>ِحْفَـ</a:t>
            </a:r>
            <a:r>
              <a:rPr lang="ar-LB" sz="3600" dirty="0">
                <a:solidFill>
                  <a:srgbClr val="FF0000"/>
                </a:solidFill>
                <a:latin typeface="Adobe Arabic" panose="02040503050201020203" pitchFamily="18" charset="-78"/>
                <a:cs typeface="Adobe Arabic" panose="02040503050201020203" pitchFamily="18" charset="-78"/>
              </a:rPr>
              <a:t>ظَ</a:t>
            </a:r>
            <a:r>
              <a:rPr lang="ar-LB" sz="3600" dirty="0">
                <a:latin typeface="Adobe Arabic" panose="02040503050201020203" pitchFamily="18" charset="-78"/>
                <a:cs typeface="Adobe Arabic" panose="02040503050201020203" pitchFamily="18" charset="-78"/>
              </a:rPr>
              <a:t>ـةٌ</a:t>
            </a:r>
            <a:endParaRPr lang="en-US" sz="3600" dirty="0">
              <a:latin typeface="Adobe Arabic" panose="02040503050201020203" pitchFamily="18" charset="-78"/>
              <a:cs typeface="Adobe Arabic" panose="02040503050201020203" pitchFamily="18" charset="-78"/>
            </a:endParaRPr>
          </a:p>
        </p:txBody>
      </p:sp>
      <p:sp>
        <p:nvSpPr>
          <p:cNvPr id="44" name="TextBox 43"/>
          <p:cNvSpPr txBox="1"/>
          <p:nvPr/>
        </p:nvSpPr>
        <p:spPr>
          <a:xfrm>
            <a:off x="8378345" y="3691854"/>
            <a:ext cx="1475786" cy="646331"/>
          </a:xfrm>
          <a:prstGeom prst="rect">
            <a:avLst/>
          </a:prstGeom>
          <a:solidFill>
            <a:schemeClr val="bg1"/>
          </a:solidFill>
          <a:ln>
            <a:solidFill>
              <a:schemeClr val="accent1">
                <a:lumMod val="20000"/>
                <a:lumOff val="80000"/>
              </a:schemeClr>
            </a:solidFill>
          </a:ln>
        </p:spPr>
        <p:txBody>
          <a:bodyPr wrap="square" rtlCol="0">
            <a:spAutoFit/>
          </a:bodyPr>
          <a:lstStyle/>
          <a:p>
            <a:pPr algn="ctr" rtl="1"/>
            <a:r>
              <a:rPr lang="ar-LB" sz="3600" dirty="0">
                <a:solidFill>
                  <a:schemeClr val="bg2">
                    <a:lumMod val="25000"/>
                  </a:schemeClr>
                </a:solidFill>
                <a:latin typeface="Adobe Arabic" panose="02040503050201020203" pitchFamily="18" charset="-78"/>
                <a:cs typeface="Adobe Arabic" panose="02040503050201020203" pitchFamily="18" charset="-78"/>
              </a:rPr>
              <a:t>بِـ</a:t>
            </a:r>
            <a:r>
              <a:rPr lang="ar-LB" sz="3600" dirty="0">
                <a:solidFill>
                  <a:srgbClr val="FF0000"/>
                </a:solidFill>
                <a:latin typeface="Adobe Arabic" panose="02040503050201020203" pitchFamily="18" charset="-78"/>
                <a:cs typeface="Adobe Arabic" panose="02040503050201020203" pitchFamily="18" charset="-78"/>
              </a:rPr>
              <a:t>ذْ</a:t>
            </a:r>
            <a:r>
              <a:rPr lang="ar-LB" sz="3600" dirty="0">
                <a:solidFill>
                  <a:schemeClr val="bg2">
                    <a:lumMod val="25000"/>
                  </a:schemeClr>
                </a:solidFill>
                <a:latin typeface="Adobe Arabic" panose="02040503050201020203" pitchFamily="18" charset="-78"/>
                <a:cs typeface="Adobe Arabic" panose="02040503050201020203" pitchFamily="18" charset="-78"/>
              </a:rPr>
              <a:t>لَةٌ</a:t>
            </a:r>
            <a:endParaRPr lang="en-US" sz="3600" dirty="0">
              <a:solidFill>
                <a:schemeClr val="bg2">
                  <a:lumMod val="25000"/>
                </a:schemeClr>
              </a:solidFill>
              <a:latin typeface="Adobe Arabic" panose="02040503050201020203" pitchFamily="18" charset="-78"/>
              <a:cs typeface="Adobe Arabic" panose="02040503050201020203" pitchFamily="18" charset="-78"/>
            </a:endParaRPr>
          </a:p>
        </p:txBody>
      </p:sp>
      <p:sp>
        <p:nvSpPr>
          <p:cNvPr id="45" name="TextBox 44"/>
          <p:cNvSpPr txBox="1"/>
          <p:nvPr/>
        </p:nvSpPr>
        <p:spPr>
          <a:xfrm>
            <a:off x="6289611" y="3691854"/>
            <a:ext cx="1475786" cy="646331"/>
          </a:xfrm>
          <a:prstGeom prst="rect">
            <a:avLst/>
          </a:prstGeom>
          <a:solidFill>
            <a:schemeClr val="bg1"/>
          </a:solidFill>
          <a:ln>
            <a:solidFill>
              <a:schemeClr val="accent1">
                <a:lumMod val="20000"/>
                <a:lumOff val="80000"/>
              </a:schemeClr>
            </a:solidFill>
          </a:ln>
        </p:spPr>
        <p:txBody>
          <a:bodyPr wrap="square" rtlCol="0">
            <a:spAutoFit/>
          </a:bodyPr>
          <a:lstStyle/>
          <a:p>
            <a:pPr algn="ctr" rtl="1"/>
            <a:r>
              <a:rPr lang="ar-LB" sz="3600" dirty="0">
                <a:solidFill>
                  <a:srgbClr val="FF0000"/>
                </a:solidFill>
                <a:latin typeface="Adobe Arabic" panose="02040503050201020203" pitchFamily="18" charset="-78"/>
                <a:cs typeface="Adobe Arabic" panose="02040503050201020203" pitchFamily="18" charset="-78"/>
              </a:rPr>
              <a:t>ثِـ</a:t>
            </a:r>
            <a:r>
              <a:rPr lang="ar-LB" sz="3600" dirty="0">
                <a:latin typeface="Adobe Arabic" panose="02040503050201020203" pitchFamily="18" charset="-78"/>
                <a:cs typeface="Adobe Arabic" panose="02040503050201020203" pitchFamily="18" charset="-78"/>
              </a:rPr>
              <a:t>مارٌ</a:t>
            </a:r>
            <a:endParaRPr lang="en-US" sz="3600" dirty="0">
              <a:latin typeface="Adobe Arabic" panose="02040503050201020203" pitchFamily="18" charset="-78"/>
              <a:cs typeface="Adobe Arabic" panose="02040503050201020203" pitchFamily="18" charset="-78"/>
            </a:endParaRPr>
          </a:p>
        </p:txBody>
      </p:sp>
      <p:pic>
        <p:nvPicPr>
          <p:cNvPr id="24" name="Picture 23"/>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613265" y="4956575"/>
            <a:ext cx="1017000" cy="1205785"/>
          </a:xfrm>
          <a:prstGeom prst="rect">
            <a:avLst/>
          </a:prstGeom>
        </p:spPr>
      </p:pic>
      <p:pic>
        <p:nvPicPr>
          <p:cNvPr id="30" name="Picture 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66415" y="4817595"/>
            <a:ext cx="1032654" cy="1283897"/>
          </a:xfrm>
          <a:prstGeom prst="rect">
            <a:avLst/>
          </a:prstGeom>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69090" y="5009372"/>
            <a:ext cx="1326598" cy="1112246"/>
          </a:xfrm>
          <a:prstGeom prst="rect">
            <a:avLst/>
          </a:prstGeom>
        </p:spPr>
      </p:pic>
      <p:pic>
        <p:nvPicPr>
          <p:cNvPr id="31" name="Picture 3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55779" y="5040446"/>
            <a:ext cx="1160951" cy="1142622"/>
          </a:xfrm>
          <a:prstGeom prst="rect">
            <a:avLst/>
          </a:prstGeom>
        </p:spPr>
      </p:pic>
      <p:pic>
        <p:nvPicPr>
          <p:cNvPr id="32" name="Picture 31"/>
          <p:cNvPicPr>
            <a:picLocks noChangeAspect="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01763" y="4929971"/>
            <a:ext cx="1212614" cy="1363571"/>
          </a:xfrm>
          <a:prstGeom prst="rect">
            <a:avLst/>
          </a:prstGeom>
        </p:spPr>
      </p:pic>
    </p:spTree>
    <p:custDataLst>
      <p:tags r:id="rId1"/>
    </p:custDataLst>
    <p:extLst>
      <p:ext uri="{BB962C8B-B14F-4D97-AF65-F5344CB8AC3E}">
        <p14:creationId xmlns:p14="http://schemas.microsoft.com/office/powerpoint/2010/main" val="25887116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F699CD3-FC26-4C81-A484-447A40E86188}"/>
              </a:ext>
            </a:extLst>
          </p:cNvPr>
          <p:cNvSpPr txBox="1"/>
          <p:nvPr/>
        </p:nvSpPr>
        <p:spPr>
          <a:xfrm>
            <a:off x="0" y="891441"/>
            <a:ext cx="12192000" cy="707886"/>
          </a:xfrm>
          <a:prstGeom prst="rect">
            <a:avLst/>
          </a:prstGeom>
          <a:solidFill>
            <a:srgbClr val="658DCD"/>
          </a:solidFill>
          <a:ln>
            <a:noFill/>
          </a:ln>
        </p:spPr>
        <p:txBody>
          <a:bodyPr vert="horz" lIns="0" tIns="0" rIns="640080" bIns="0" rtlCol="0" anchor="ctr" anchorCtr="0">
            <a:noAutofit/>
          </a:bodyPr>
          <a:lstStyle>
            <a:defPPr>
              <a:defRPr lang="en-US"/>
            </a:defPPr>
            <a:lvl1pPr lvl="0" indent="0" algn="r" rtl="1">
              <a:lnSpc>
                <a:spcPct val="100000"/>
              </a:lnSpc>
              <a:spcBef>
                <a:spcPts val="0"/>
              </a:spcBef>
              <a:buFont typeface="Arial" panose="020B0604020202020204" pitchFamily="34" charset="0"/>
              <a:buNone/>
              <a:defRPr sz="3600" b="1">
                <a:solidFill>
                  <a:sysClr val="window" lastClr="FFFFFF"/>
                </a:solidFill>
                <a:latin typeface="Adobe Arabic" panose="02040503050201020203" pitchFamily="18" charset="-78"/>
                <a:cs typeface="Adobe Arabic" panose="0204050305020102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ar-LB" dirty="0"/>
              <a:t> أَكْتُبُ الْكَلِماتِ في الْعَمودِ الْمُناسِبِ:</a:t>
            </a:r>
          </a:p>
        </p:txBody>
      </p:sp>
      <p:sp>
        <p:nvSpPr>
          <p:cNvPr id="10" name="TextBox 9">
            <a:extLst>
              <a:ext uri="{FF2B5EF4-FFF2-40B4-BE49-F238E27FC236}">
                <a16:creationId xmlns:a16="http://schemas.microsoft.com/office/drawing/2014/main" id="{E4659366-965E-4E97-90DF-00062882B8DD}"/>
              </a:ext>
            </a:extLst>
          </p:cNvPr>
          <p:cNvSpPr txBox="1"/>
          <p:nvPr/>
        </p:nvSpPr>
        <p:spPr>
          <a:xfrm>
            <a:off x="750397" y="1840420"/>
            <a:ext cx="11200020" cy="1200329"/>
          </a:xfrm>
          <a:prstGeom prst="rect">
            <a:avLst/>
          </a:prstGeom>
          <a:solidFill>
            <a:schemeClr val="bg1"/>
          </a:solidFill>
        </p:spPr>
        <p:txBody>
          <a:bodyPr wrap="square" rtlCol="0">
            <a:spAutoFit/>
          </a:bodyPr>
          <a:lstStyle/>
          <a:p>
            <a:pPr algn="just" rtl="1"/>
            <a:r>
              <a:rPr lang="ar-LB" sz="3600" dirty="0">
                <a:solidFill>
                  <a:schemeClr val="tx1">
                    <a:lumMod val="65000"/>
                    <a:lumOff val="35000"/>
                  </a:schemeClr>
                </a:solidFill>
                <a:latin typeface="Adobe Arabic" panose="02040503050201020203" pitchFamily="18" charset="-78"/>
                <a:cs typeface="Adobe Arabic" panose="02040503050201020203" pitchFamily="18" charset="-78"/>
              </a:rPr>
              <a:t>أَخَذَ – الثَّلاثَةُ – أُنْظُرْ – أُذُنَيْهِ – أَعْثُرُ – غَليظٌ – بَحْثٌ – لَذيذٌ – ظالِمٌ – ثَلّاجَةٌ –عِظامٌ - أُسْتاذٌ. </a:t>
            </a:r>
            <a:endParaRPr lang="en-US" sz="3600" dirty="0">
              <a:solidFill>
                <a:schemeClr val="tx1">
                  <a:lumMod val="65000"/>
                  <a:lumOff val="35000"/>
                </a:schemeClr>
              </a:solidFill>
              <a:latin typeface="Adobe Arabic" panose="02040503050201020203" pitchFamily="18" charset="-78"/>
              <a:cs typeface="Adobe Arabic" panose="02040503050201020203" pitchFamily="18" charset="-78"/>
            </a:endParaRPr>
          </a:p>
        </p:txBody>
      </p:sp>
      <p:graphicFrame>
        <p:nvGraphicFramePr>
          <p:cNvPr id="7" name="Table 6"/>
          <p:cNvGraphicFramePr>
            <a:graphicFrameLocks noGrp="1"/>
          </p:cNvGraphicFramePr>
          <p:nvPr/>
        </p:nvGraphicFramePr>
        <p:xfrm>
          <a:off x="2062867" y="2918564"/>
          <a:ext cx="8066266" cy="3370249"/>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2632548386"/>
                    </a:ext>
                  </a:extLst>
                </a:gridCol>
                <a:gridCol w="2709333">
                  <a:extLst>
                    <a:ext uri="{9D8B030D-6E8A-4147-A177-3AD203B41FA5}">
                      <a16:colId xmlns:a16="http://schemas.microsoft.com/office/drawing/2014/main" val="3041941887"/>
                    </a:ext>
                  </a:extLst>
                </a:gridCol>
                <a:gridCol w="2647600">
                  <a:extLst>
                    <a:ext uri="{9D8B030D-6E8A-4147-A177-3AD203B41FA5}">
                      <a16:colId xmlns:a16="http://schemas.microsoft.com/office/drawing/2014/main" val="2765955353"/>
                    </a:ext>
                  </a:extLst>
                </a:gridCol>
              </a:tblGrid>
              <a:tr h="809929">
                <a:tc>
                  <a:txBody>
                    <a:bodyPr/>
                    <a:lstStyle/>
                    <a:p>
                      <a:pPr algn="ctr"/>
                      <a:r>
                        <a:rPr lang="ar-LB" sz="3400" dirty="0">
                          <a:solidFill>
                            <a:schemeClr val="tx1"/>
                          </a:solidFill>
                          <a:latin typeface="Adobe Arabic" panose="02040703060201020203" pitchFamily="18" charset="-78"/>
                          <a:cs typeface="Adobe Arabic" panose="02040703060201020203" pitchFamily="18" charset="-78"/>
                        </a:rPr>
                        <a:t>ظ</a:t>
                      </a:r>
                      <a:endParaRPr lang="en-US" sz="3400" dirty="0">
                        <a:solidFill>
                          <a:schemeClr val="tx1"/>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ar-LB" sz="3400" dirty="0">
                          <a:solidFill>
                            <a:schemeClr val="tx1"/>
                          </a:solidFill>
                          <a:latin typeface="Adobe Arabic" panose="02040703060201020203" pitchFamily="18" charset="-78"/>
                          <a:cs typeface="Adobe Arabic" panose="02040703060201020203" pitchFamily="18" charset="-78"/>
                        </a:rPr>
                        <a:t>ذ</a:t>
                      </a:r>
                      <a:endParaRPr lang="en-US" sz="3400" dirty="0">
                        <a:solidFill>
                          <a:schemeClr val="tx1"/>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ar-LB" sz="3400" dirty="0">
                          <a:solidFill>
                            <a:schemeClr val="tx1"/>
                          </a:solidFill>
                          <a:latin typeface="Adobe Arabic" panose="02040703060201020203" pitchFamily="18" charset="-78"/>
                          <a:cs typeface="Adobe Arabic" panose="02040703060201020203" pitchFamily="18" charset="-78"/>
                        </a:rPr>
                        <a:t>ث</a:t>
                      </a:r>
                      <a:endParaRPr lang="en-US" sz="3400" dirty="0">
                        <a:solidFill>
                          <a:schemeClr val="tx1"/>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474433545"/>
                  </a:ext>
                </a:extLst>
              </a:tr>
              <a:tr h="492707">
                <a:tc>
                  <a:txBody>
                    <a:bodyPr/>
                    <a:lstStyle/>
                    <a:p>
                      <a:pPr algn="ctr"/>
                      <a:endParaRPr lang="en-US" sz="3600" dirty="0">
                        <a:solidFill>
                          <a:srgbClr val="FF0000"/>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3600" dirty="0">
                        <a:solidFill>
                          <a:srgbClr val="FF0000"/>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3600" dirty="0">
                        <a:solidFill>
                          <a:srgbClr val="FF0000"/>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44478190"/>
                  </a:ext>
                </a:extLst>
              </a:tr>
              <a:tr h="492707">
                <a:tc>
                  <a:txBody>
                    <a:bodyPr/>
                    <a:lstStyle/>
                    <a:p>
                      <a:pPr algn="ctr"/>
                      <a:endParaRPr lang="en-US" sz="3600" dirty="0">
                        <a:solidFill>
                          <a:srgbClr val="FF0000"/>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3600" dirty="0">
                        <a:solidFill>
                          <a:srgbClr val="FF0000"/>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3600" dirty="0">
                        <a:solidFill>
                          <a:srgbClr val="FF0000"/>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72571500"/>
                  </a:ext>
                </a:extLst>
              </a:tr>
              <a:tr h="492707">
                <a:tc>
                  <a:txBody>
                    <a:bodyPr/>
                    <a:lstStyle/>
                    <a:p>
                      <a:pPr algn="ctr"/>
                      <a:endParaRPr lang="en-US" sz="3600" dirty="0">
                        <a:solidFill>
                          <a:srgbClr val="FF0000"/>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3600" dirty="0">
                        <a:solidFill>
                          <a:srgbClr val="FF0000"/>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3600" dirty="0">
                        <a:solidFill>
                          <a:schemeClr val="tx1"/>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08582675"/>
                  </a:ext>
                </a:extLst>
              </a:tr>
              <a:tr h="297394">
                <a:tc>
                  <a:txBody>
                    <a:bodyPr/>
                    <a:lstStyle/>
                    <a:p>
                      <a:pPr algn="ctr"/>
                      <a:endParaRPr lang="en-US" sz="3600" dirty="0">
                        <a:solidFill>
                          <a:srgbClr val="FF0000"/>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3600" dirty="0">
                        <a:solidFill>
                          <a:srgbClr val="FF0000"/>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3600" dirty="0">
                        <a:solidFill>
                          <a:srgbClr val="FF0000"/>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87712096"/>
                  </a:ext>
                </a:extLst>
              </a:tr>
            </a:tbl>
          </a:graphicData>
        </a:graphic>
      </p:graphicFrame>
    </p:spTree>
    <p:custDataLst>
      <p:tags r:id="rId1"/>
    </p:custDataLst>
    <p:extLst>
      <p:ext uri="{BB962C8B-B14F-4D97-AF65-F5344CB8AC3E}">
        <p14:creationId xmlns:p14="http://schemas.microsoft.com/office/powerpoint/2010/main" val="33188202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F699CD3-FC26-4C81-A484-447A40E86188}"/>
              </a:ext>
            </a:extLst>
          </p:cNvPr>
          <p:cNvSpPr txBox="1"/>
          <p:nvPr/>
        </p:nvSpPr>
        <p:spPr>
          <a:xfrm>
            <a:off x="0" y="891441"/>
            <a:ext cx="12192000" cy="707886"/>
          </a:xfrm>
          <a:prstGeom prst="rect">
            <a:avLst/>
          </a:prstGeom>
          <a:solidFill>
            <a:srgbClr val="658DCD"/>
          </a:solidFill>
          <a:ln>
            <a:noFill/>
          </a:ln>
        </p:spPr>
        <p:txBody>
          <a:bodyPr vert="horz" lIns="0" tIns="0" rIns="640080" bIns="0" rtlCol="0" anchor="ctr" anchorCtr="0">
            <a:noAutofit/>
          </a:bodyPr>
          <a:lstStyle>
            <a:defPPr>
              <a:defRPr lang="en-US"/>
            </a:defPPr>
            <a:lvl1pPr lvl="0" indent="0" algn="r" rtl="1">
              <a:lnSpc>
                <a:spcPct val="100000"/>
              </a:lnSpc>
              <a:spcBef>
                <a:spcPts val="0"/>
              </a:spcBef>
              <a:buFont typeface="Arial" panose="020B0604020202020204" pitchFamily="34" charset="0"/>
              <a:buNone/>
              <a:defRPr sz="3600" b="1">
                <a:solidFill>
                  <a:sysClr val="window" lastClr="FFFFFF"/>
                </a:solidFill>
                <a:latin typeface="Adobe Arabic" panose="02040503050201020203" pitchFamily="18" charset="-78"/>
                <a:cs typeface="Adobe Arabic" panose="0204050305020102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ar-LB"/>
              <a:t>	 أَكْتُبُ الْكَلِماتِ في الْعَمودِ الْمُناسِبِ:</a:t>
            </a:r>
            <a:endParaRPr lang="ar-LB" dirty="0"/>
          </a:p>
        </p:txBody>
      </p:sp>
      <p:graphicFrame>
        <p:nvGraphicFramePr>
          <p:cNvPr id="7" name="Table 6"/>
          <p:cNvGraphicFramePr>
            <a:graphicFrameLocks noGrp="1"/>
          </p:cNvGraphicFramePr>
          <p:nvPr/>
        </p:nvGraphicFramePr>
        <p:xfrm>
          <a:off x="2062867" y="2380681"/>
          <a:ext cx="8066266" cy="3370249"/>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2632548386"/>
                    </a:ext>
                  </a:extLst>
                </a:gridCol>
                <a:gridCol w="2709333">
                  <a:extLst>
                    <a:ext uri="{9D8B030D-6E8A-4147-A177-3AD203B41FA5}">
                      <a16:colId xmlns:a16="http://schemas.microsoft.com/office/drawing/2014/main" val="3041941887"/>
                    </a:ext>
                  </a:extLst>
                </a:gridCol>
                <a:gridCol w="2647600">
                  <a:extLst>
                    <a:ext uri="{9D8B030D-6E8A-4147-A177-3AD203B41FA5}">
                      <a16:colId xmlns:a16="http://schemas.microsoft.com/office/drawing/2014/main" val="2765955353"/>
                    </a:ext>
                  </a:extLst>
                </a:gridCol>
              </a:tblGrid>
              <a:tr h="809929">
                <a:tc>
                  <a:txBody>
                    <a:bodyPr/>
                    <a:lstStyle/>
                    <a:p>
                      <a:pPr algn="ctr"/>
                      <a:r>
                        <a:rPr lang="ar-LB" sz="3400" dirty="0">
                          <a:solidFill>
                            <a:schemeClr val="tx1"/>
                          </a:solidFill>
                          <a:latin typeface="Adobe Arabic" panose="02040703060201020203" pitchFamily="18" charset="-78"/>
                          <a:cs typeface="Adobe Arabic" panose="02040703060201020203" pitchFamily="18" charset="-78"/>
                        </a:rPr>
                        <a:t>ظ</a:t>
                      </a:r>
                      <a:endParaRPr lang="en-US" sz="3400" dirty="0">
                        <a:solidFill>
                          <a:schemeClr val="tx1"/>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ar-LB" sz="3400" dirty="0">
                          <a:solidFill>
                            <a:schemeClr val="tx1"/>
                          </a:solidFill>
                          <a:latin typeface="Adobe Arabic" panose="02040703060201020203" pitchFamily="18" charset="-78"/>
                          <a:cs typeface="Adobe Arabic" panose="02040703060201020203" pitchFamily="18" charset="-78"/>
                        </a:rPr>
                        <a:t>ذ</a:t>
                      </a:r>
                      <a:endParaRPr lang="en-US" sz="3400" dirty="0">
                        <a:solidFill>
                          <a:schemeClr val="tx1"/>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ar-LB" sz="3400" dirty="0">
                          <a:solidFill>
                            <a:schemeClr val="tx1"/>
                          </a:solidFill>
                          <a:latin typeface="Adobe Arabic" panose="02040703060201020203" pitchFamily="18" charset="-78"/>
                          <a:cs typeface="Adobe Arabic" panose="02040703060201020203" pitchFamily="18" charset="-78"/>
                        </a:rPr>
                        <a:t>ث</a:t>
                      </a:r>
                      <a:endParaRPr lang="en-US" sz="3400" dirty="0">
                        <a:solidFill>
                          <a:schemeClr val="tx1"/>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2474433545"/>
                  </a:ext>
                </a:extLst>
              </a:tr>
              <a:tr h="492707">
                <a:tc>
                  <a:txBody>
                    <a:bodyPr/>
                    <a:lstStyle/>
                    <a:p>
                      <a:pPr algn="ctr"/>
                      <a:r>
                        <a:rPr lang="ar-LB" sz="3600" dirty="0">
                          <a:solidFill>
                            <a:srgbClr val="C00000"/>
                          </a:solidFill>
                          <a:latin typeface="Adobe Arabic" panose="02040703060201020203" pitchFamily="18" charset="-78"/>
                          <a:cs typeface="Adobe Arabic" panose="02040703060201020203" pitchFamily="18" charset="-78"/>
                        </a:rPr>
                        <a:t>أُنْظُرْ</a:t>
                      </a:r>
                      <a:endParaRPr lang="en-US" sz="3600" dirty="0">
                        <a:solidFill>
                          <a:srgbClr val="C00000"/>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ar-LB" sz="3600" dirty="0">
                          <a:solidFill>
                            <a:srgbClr val="C00000"/>
                          </a:solidFill>
                          <a:latin typeface="Adobe Arabic" panose="02040703060201020203" pitchFamily="18" charset="-78"/>
                          <a:cs typeface="Adobe Arabic" panose="02040703060201020203" pitchFamily="18" charset="-78"/>
                        </a:rPr>
                        <a:t>أَخَذَ</a:t>
                      </a:r>
                      <a:endParaRPr lang="en-US" sz="3600" dirty="0">
                        <a:solidFill>
                          <a:srgbClr val="C00000"/>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ar-LB" sz="3600" dirty="0">
                          <a:solidFill>
                            <a:srgbClr val="C00000"/>
                          </a:solidFill>
                          <a:latin typeface="Adobe Arabic" panose="02040703060201020203" pitchFamily="18" charset="-78"/>
                          <a:cs typeface="Adobe Arabic" panose="02040703060201020203" pitchFamily="18" charset="-78"/>
                        </a:rPr>
                        <a:t>الثَّلاثَةُ</a:t>
                      </a:r>
                      <a:endParaRPr lang="en-US" sz="3600" dirty="0">
                        <a:solidFill>
                          <a:srgbClr val="C00000"/>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44478190"/>
                  </a:ext>
                </a:extLst>
              </a:tr>
              <a:tr h="492707">
                <a:tc>
                  <a:txBody>
                    <a:bodyPr/>
                    <a:lstStyle/>
                    <a:p>
                      <a:pPr algn="ctr"/>
                      <a:r>
                        <a:rPr lang="ar-LB" sz="3600" dirty="0">
                          <a:solidFill>
                            <a:srgbClr val="C00000"/>
                          </a:solidFill>
                          <a:latin typeface="Adobe Arabic" panose="02040703060201020203" pitchFamily="18" charset="-78"/>
                          <a:cs typeface="Adobe Arabic" panose="02040703060201020203" pitchFamily="18" charset="-78"/>
                        </a:rPr>
                        <a:t>غَليظٌ</a:t>
                      </a:r>
                      <a:endParaRPr lang="en-US" sz="3600" dirty="0">
                        <a:solidFill>
                          <a:srgbClr val="C00000"/>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ar-LB" sz="3600" dirty="0">
                          <a:solidFill>
                            <a:srgbClr val="C00000"/>
                          </a:solidFill>
                          <a:latin typeface="Adobe Arabic" panose="02040703060201020203" pitchFamily="18" charset="-78"/>
                          <a:cs typeface="Adobe Arabic" panose="02040703060201020203" pitchFamily="18" charset="-78"/>
                        </a:rPr>
                        <a:t>أُذُنَيْهِ</a:t>
                      </a:r>
                      <a:endParaRPr lang="en-US" sz="3600" dirty="0">
                        <a:solidFill>
                          <a:srgbClr val="C00000"/>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ar-LB" sz="3600" dirty="0">
                          <a:solidFill>
                            <a:srgbClr val="C00000"/>
                          </a:solidFill>
                          <a:latin typeface="Adobe Arabic" panose="02040703060201020203" pitchFamily="18" charset="-78"/>
                          <a:cs typeface="Adobe Arabic" panose="02040703060201020203" pitchFamily="18" charset="-78"/>
                        </a:rPr>
                        <a:t>أَعْثُرُ</a:t>
                      </a:r>
                      <a:endParaRPr lang="en-US" sz="3600" dirty="0">
                        <a:solidFill>
                          <a:srgbClr val="C00000"/>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72571500"/>
                  </a:ext>
                </a:extLst>
              </a:tr>
              <a:tr h="492707">
                <a:tc>
                  <a:txBody>
                    <a:bodyPr/>
                    <a:lstStyle/>
                    <a:p>
                      <a:pPr algn="ctr"/>
                      <a:r>
                        <a:rPr lang="ar-LB" sz="3600" dirty="0">
                          <a:solidFill>
                            <a:srgbClr val="C00000"/>
                          </a:solidFill>
                          <a:latin typeface="Adobe Arabic" panose="02040703060201020203" pitchFamily="18" charset="-78"/>
                          <a:cs typeface="Adobe Arabic" panose="02040703060201020203" pitchFamily="18" charset="-78"/>
                        </a:rPr>
                        <a:t>ظالِمٌ</a:t>
                      </a:r>
                      <a:endParaRPr lang="en-US" sz="3600" dirty="0">
                        <a:solidFill>
                          <a:srgbClr val="C00000"/>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ar-LB" sz="3600" dirty="0">
                          <a:solidFill>
                            <a:srgbClr val="C00000"/>
                          </a:solidFill>
                          <a:latin typeface="Adobe Arabic" panose="02040703060201020203" pitchFamily="18" charset="-78"/>
                          <a:cs typeface="Adobe Arabic" panose="02040703060201020203" pitchFamily="18" charset="-78"/>
                        </a:rPr>
                        <a:t>لَذيذٌ</a:t>
                      </a:r>
                      <a:endParaRPr lang="en-US" sz="3600" dirty="0">
                        <a:solidFill>
                          <a:srgbClr val="C00000"/>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ar-LB" sz="3600" dirty="0">
                          <a:solidFill>
                            <a:srgbClr val="C00000"/>
                          </a:solidFill>
                          <a:latin typeface="Adobe Arabic" panose="02040703060201020203" pitchFamily="18" charset="-78"/>
                          <a:cs typeface="Adobe Arabic" panose="02040703060201020203" pitchFamily="18" charset="-78"/>
                        </a:rPr>
                        <a:t>بَحْثٌ</a:t>
                      </a:r>
                      <a:endParaRPr lang="en-US" sz="3600" dirty="0">
                        <a:solidFill>
                          <a:srgbClr val="C00000"/>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08582675"/>
                  </a:ext>
                </a:extLst>
              </a:tr>
              <a:tr h="297394">
                <a:tc>
                  <a:txBody>
                    <a:bodyPr/>
                    <a:lstStyle/>
                    <a:p>
                      <a:pPr algn="ctr"/>
                      <a:r>
                        <a:rPr lang="ar-LB" sz="3600" dirty="0">
                          <a:solidFill>
                            <a:srgbClr val="C00000"/>
                          </a:solidFill>
                          <a:latin typeface="Adobe Arabic" panose="02040703060201020203" pitchFamily="18" charset="-78"/>
                          <a:cs typeface="Adobe Arabic" panose="02040703060201020203" pitchFamily="18" charset="-78"/>
                        </a:rPr>
                        <a:t>عِظامٌ</a:t>
                      </a:r>
                      <a:endParaRPr lang="en-US" sz="3600" dirty="0">
                        <a:solidFill>
                          <a:srgbClr val="C00000"/>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ar-LB" sz="3600" dirty="0">
                          <a:solidFill>
                            <a:srgbClr val="C00000"/>
                          </a:solidFill>
                          <a:latin typeface="Adobe Arabic" panose="02040703060201020203" pitchFamily="18" charset="-78"/>
                          <a:cs typeface="Adobe Arabic" panose="02040703060201020203" pitchFamily="18" charset="-78"/>
                        </a:rPr>
                        <a:t>أُسْتاذٌ</a:t>
                      </a:r>
                      <a:endParaRPr lang="en-US" sz="3600" dirty="0">
                        <a:solidFill>
                          <a:srgbClr val="C00000"/>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ar-LB" sz="3600" dirty="0">
                          <a:solidFill>
                            <a:srgbClr val="C00000"/>
                          </a:solidFill>
                          <a:latin typeface="Adobe Arabic" panose="02040703060201020203" pitchFamily="18" charset="-78"/>
                          <a:cs typeface="Adobe Arabic" panose="02040703060201020203" pitchFamily="18" charset="-78"/>
                        </a:rPr>
                        <a:t>ثَلّاجَةٌ</a:t>
                      </a:r>
                      <a:endParaRPr lang="en-US" sz="3600" dirty="0">
                        <a:solidFill>
                          <a:srgbClr val="C00000"/>
                        </a:solidFill>
                        <a:latin typeface="Adobe Arabic" panose="02040703060201020203" pitchFamily="18" charset="-78"/>
                        <a:cs typeface="Adobe Arabic" panose="02040703060201020203"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87712096"/>
                  </a:ext>
                </a:extLst>
              </a:tr>
            </a:tbl>
          </a:graphicData>
        </a:graphic>
      </p:graphicFrame>
    </p:spTree>
    <p:custDataLst>
      <p:tags r:id="rId1"/>
    </p:custDataLst>
    <p:extLst>
      <p:ext uri="{BB962C8B-B14F-4D97-AF65-F5344CB8AC3E}">
        <p14:creationId xmlns:p14="http://schemas.microsoft.com/office/powerpoint/2010/main" val="13014399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4" name="Straight Connector 3"/>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5">
            <a:extLst>
              <a:ext uri="{28A0092B-C50C-407E-A947-70E740481C1C}">
                <a14:useLocalDpi xmlns:a14="http://schemas.microsoft.com/office/drawing/2010/main" val="0"/>
              </a:ext>
            </a:extLst>
          </a:blip>
          <a:srcRect l="13" r="13"/>
          <a:stretch/>
        </p:blipFill>
        <p:spPr>
          <a:xfrm>
            <a:off x="5414" y="1546412"/>
            <a:ext cx="12181172" cy="5311588"/>
          </a:xfrm>
          <a:prstGeom prst="rect">
            <a:avLst/>
          </a:prstGeom>
        </p:spPr>
      </p:pic>
    </p:spTree>
    <p:custDataLst>
      <p:tags r:id="rId1"/>
    </p:custDataLst>
    <p:extLst>
      <p:ext uri="{BB962C8B-B14F-4D97-AF65-F5344CB8AC3E}">
        <p14:creationId xmlns:p14="http://schemas.microsoft.com/office/powerpoint/2010/main" val="1189941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0F25C08-0E4C-4EFD-800C-3DC87AA15A42}"/>
              </a:ext>
            </a:extLst>
          </p:cNvPr>
          <p:cNvSpPr>
            <a:spLocks noGrp="1"/>
          </p:cNvSpPr>
          <p:nvPr>
            <p:ph sz="quarter" idx="4294967295"/>
          </p:nvPr>
        </p:nvSpPr>
        <p:spPr>
          <a:xfrm>
            <a:off x="0" y="739415"/>
            <a:ext cx="12192000" cy="639762"/>
          </a:xfrm>
          <a:solidFill>
            <a:srgbClr val="658DCD"/>
          </a:solidFill>
          <a:ln>
            <a:noFill/>
          </a:ln>
        </p:spPr>
        <p:txBody>
          <a:bodyPr vert="horz" lIns="0" tIns="0" rIns="640080" bIns="0" rtlCol="0" anchor="ctr" anchorCtr="0">
            <a:noAutofit/>
          </a:bodyPr>
          <a:lstStyle/>
          <a:p>
            <a:pPr marL="0" indent="0" algn="r" rtl="1">
              <a:lnSpc>
                <a:spcPct val="100000"/>
              </a:lnSpc>
              <a:spcBef>
                <a:spcPts val="0"/>
              </a:spcBef>
              <a:buNone/>
            </a:pPr>
            <a:r>
              <a:rPr lang="ar-LB" sz="3200" b="1">
                <a:solidFill>
                  <a:sysClr val="window" lastClr="FFFFFF"/>
                </a:solidFill>
                <a:latin typeface="Adobe Arabic" panose="02040503050201020203" pitchFamily="18" charset="-78"/>
                <a:cs typeface="Adobe Arabic" panose="02040503050201020203" pitchFamily="18" charset="-78"/>
              </a:rPr>
              <a:t>الْقِراءَةُ </a:t>
            </a:r>
            <a:r>
              <a:rPr lang="ar-LB" sz="3200" b="1" dirty="0">
                <a:solidFill>
                  <a:sysClr val="window" lastClr="FFFFFF"/>
                </a:solidFill>
                <a:latin typeface="Adobe Arabic" panose="02040503050201020203" pitchFamily="18" charset="-78"/>
                <a:cs typeface="Adobe Arabic" panose="02040503050201020203" pitchFamily="18" charset="-78"/>
              </a:rPr>
              <a:t>الْجَهْرِيَّةُ</a:t>
            </a:r>
            <a:endParaRPr lang="en-US" sz="3200" b="1" dirty="0">
              <a:solidFill>
                <a:sysClr val="window" lastClr="FFFFFF"/>
              </a:solidFill>
              <a:latin typeface="Adobe Arabic" panose="02040503050201020203" pitchFamily="18" charset="-78"/>
              <a:cs typeface="Adobe Arabic" panose="02040503050201020203" pitchFamily="18" charset="-78"/>
            </a:endParaRPr>
          </a:p>
        </p:txBody>
      </p:sp>
      <p:pic>
        <p:nvPicPr>
          <p:cNvPr id="5" name="Picture 2">
            <a:extLst>
              <a:ext uri="{FF2B5EF4-FFF2-40B4-BE49-F238E27FC236}">
                <a16:creationId xmlns:a16="http://schemas.microsoft.com/office/drawing/2014/main" id="{5411BDC3-43A3-424E-910A-62FD80CA4F90}"/>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2474834" y="2052913"/>
            <a:ext cx="7105018" cy="4038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8869868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phic 8">
            <a:extLst>
              <a:ext uri="{FF2B5EF4-FFF2-40B4-BE49-F238E27FC236}">
                <a16:creationId xmlns:a16="http://schemas.microsoft.com/office/drawing/2014/main" id="{79207038-1886-468D-8E0D-9F66F6D1BCB6}"/>
              </a:ext>
            </a:extLst>
          </p:cNvPr>
          <p:cNvPicPr>
            <a:picLocks noChangeAspect="1"/>
          </p:cNvPicPr>
          <p:nvPr/>
        </p:nvPicPr>
        <p:blipFill>
          <a:blip r:embed="rId4" cstate="print">
            <a:extLst>
              <a:ext uri="{96DAC541-7B7A-43D3-8B79-37D633B846F1}">
                <asvg:svgBlip xmlns:asvg="http://schemas.microsoft.com/office/drawing/2016/SVG/main" r:embed="rId5"/>
              </a:ext>
            </a:extLst>
          </a:blip>
          <a:stretch>
            <a:fillRect/>
          </a:stretch>
        </p:blipFill>
        <p:spPr>
          <a:xfrm>
            <a:off x="1392553" y="2533039"/>
            <a:ext cx="1578270" cy="3030278"/>
          </a:xfrm>
          <a:prstGeom prst="rect">
            <a:avLst/>
          </a:prstGeom>
        </p:spPr>
      </p:pic>
      <p:sp>
        <p:nvSpPr>
          <p:cNvPr id="7" name="TextBox 6">
            <a:extLst>
              <a:ext uri="{FF2B5EF4-FFF2-40B4-BE49-F238E27FC236}">
                <a16:creationId xmlns:a16="http://schemas.microsoft.com/office/drawing/2014/main" id="{DB1DDC06-2F9D-4F8D-84D8-D332411C7F4A}"/>
              </a:ext>
            </a:extLst>
          </p:cNvPr>
          <p:cNvSpPr txBox="1"/>
          <p:nvPr/>
        </p:nvSpPr>
        <p:spPr>
          <a:xfrm>
            <a:off x="0" y="1396511"/>
            <a:ext cx="12192000" cy="646331"/>
          </a:xfrm>
          <a:prstGeom prst="rect">
            <a:avLst/>
          </a:prstGeom>
          <a:solidFill>
            <a:srgbClr val="658DCD">
              <a:alpha val="50196"/>
            </a:srgbClr>
          </a:solidFill>
          <a:ln w="19050">
            <a:noFill/>
          </a:ln>
        </p:spPr>
        <p:txBody>
          <a:bodyPr wrap="square">
            <a:spAutoFit/>
          </a:bodyPr>
          <a:lstStyle/>
          <a:p>
            <a:pPr marL="457200" lvl="0" algn="r" rtl="1">
              <a:buClr>
                <a:srgbClr val="5B9BD5">
                  <a:lumMod val="75000"/>
                </a:srgbClr>
              </a:buClr>
              <a:buSzPct val="90000"/>
            </a:pPr>
            <a:r>
              <a:rPr lang="ar-LB" sz="3600" kern="0" cap="all" dirty="0">
                <a:solidFill>
                  <a:prstClr val="black">
                    <a:lumMod val="65000"/>
                    <a:lumOff val="35000"/>
                  </a:prstClr>
                </a:solidFill>
                <a:latin typeface="Adobe Arabic" panose="02040503050201020203" pitchFamily="18" charset="-78"/>
                <a:cs typeface="Adobe Arabic" panose="02040503050201020203" pitchFamily="18" charset="-78"/>
              </a:rPr>
              <a:t>أُمَيِّزُ الْحُروفِ «ث» «س» وَ«ش» الْمتقاربةِ لَفْظًا وَكِتابَةً في الْكَلِماتِ. </a:t>
            </a:r>
          </a:p>
        </p:txBody>
      </p:sp>
      <p:sp>
        <p:nvSpPr>
          <p:cNvPr id="8" name="Content Placeholder 1">
            <a:extLst>
              <a:ext uri="{FF2B5EF4-FFF2-40B4-BE49-F238E27FC236}">
                <a16:creationId xmlns:a16="http://schemas.microsoft.com/office/drawing/2014/main" id="{60A9C3B0-D8AC-4D5B-9D99-5AFD4E25A39C}"/>
              </a:ext>
            </a:extLst>
          </p:cNvPr>
          <p:cNvSpPr txBox="1">
            <a:spLocks/>
          </p:cNvSpPr>
          <p:nvPr/>
        </p:nvSpPr>
        <p:spPr>
          <a:xfrm>
            <a:off x="0" y="759582"/>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0" eaLnBrk="1" latinLnBrk="0" hangingPunct="1">
              <a:lnSpc>
                <a:spcPct val="90000"/>
              </a:lnSpc>
              <a:spcBef>
                <a:spcPts val="1000"/>
              </a:spcBef>
              <a:buFont typeface="Arial" panose="020B0604020202020204" pitchFamily="34" charset="0"/>
              <a:buNone/>
              <a:defRPr lang="en-US" sz="3600" b="1" kern="1200" dirty="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ar-LB" sz="3600" b="1" i="0" u="none" strike="noStrike" kern="1200" cap="none" spc="0" normalizeH="0" baseline="0" noProof="0" dirty="0">
                <a:ln>
                  <a:noFill/>
                </a:ln>
                <a:solidFill>
                  <a:sysClr val="window" lastClr="FFFFFF"/>
                </a:solidFill>
                <a:effectLst/>
                <a:uLnTx/>
                <a:uFillTx/>
                <a:latin typeface="Adobe Arabic"/>
                <a:ea typeface="+mn-ea"/>
                <a:cs typeface="Adobe Arabic"/>
              </a:rPr>
              <a:t>	أَهْدافُ الدَّرْسِ</a:t>
            </a:r>
          </a:p>
        </p:txBody>
      </p:sp>
      <p:sp>
        <p:nvSpPr>
          <p:cNvPr id="10" name="Rectangle 9">
            <a:extLst>
              <a:ext uri="{FF2B5EF4-FFF2-40B4-BE49-F238E27FC236}">
                <a16:creationId xmlns:a16="http://schemas.microsoft.com/office/drawing/2014/main" id="{C0CD72F2-AA70-4CE8-90E3-3F9E41C9FA96}"/>
              </a:ext>
            </a:extLst>
          </p:cNvPr>
          <p:cNvSpPr/>
          <p:nvPr/>
        </p:nvSpPr>
        <p:spPr>
          <a:xfrm>
            <a:off x="0" y="128920"/>
            <a:ext cx="2976880" cy="385948"/>
          </a:xfrm>
          <a:prstGeom prst="rect">
            <a:avLst/>
          </a:prstGeom>
          <a:solidFill>
            <a:srgbClr val="DEEBF7"/>
          </a:solidFill>
          <a:ln w="12700" cap="flat" cmpd="sng" algn="ctr">
            <a:noFill/>
            <a:prstDash val="solid"/>
            <a:miter lim="800000"/>
          </a:ln>
          <a:effectLst/>
        </p:spPr>
        <p:txBody>
          <a:bodyPr rtlCol="0" anchor="ctr"/>
          <a:lstStyle/>
          <a:p>
            <a:pPr lvl="0" algn="ctr"/>
            <a:r>
              <a:rPr lang="ar-LB" kern="0" dirty="0">
                <a:solidFill>
                  <a:srgbClr val="1F4E79"/>
                </a:solidFill>
                <a:cs typeface="Adobe Arabic" panose="02040503050201020203" pitchFamily="18" charset="-78"/>
              </a:rPr>
              <a:t>الْإِمْلاءُ</a:t>
            </a:r>
            <a:endParaRPr kumimoji="0" lang="en-US" sz="1800" b="0" i="0" u="none" strike="noStrike" kern="0" cap="none" spc="0" normalizeH="0" baseline="0" noProof="0" dirty="0">
              <a:ln>
                <a:noFill/>
              </a:ln>
              <a:solidFill>
                <a:prstClr val="white"/>
              </a:solidFill>
              <a:effectLst/>
              <a:uLnTx/>
              <a:uFillTx/>
              <a:latin typeface="Adobe Arabic"/>
              <a:ea typeface="+mn-ea"/>
              <a:cs typeface="Adobe Arabic"/>
            </a:endParaRPr>
          </a:p>
        </p:txBody>
      </p:sp>
      <p:sp>
        <p:nvSpPr>
          <p:cNvPr id="15" name="Rounded Rectangle 4">
            <a:extLst>
              <a:ext uri="{FF2B5EF4-FFF2-40B4-BE49-F238E27FC236}">
                <a16:creationId xmlns:a16="http://schemas.microsoft.com/office/drawing/2014/main" id="{E1C48A46-C3DD-4E35-B294-A6A28C8A1EF0}"/>
              </a:ext>
            </a:extLst>
          </p:cNvPr>
          <p:cNvSpPr txBox="1"/>
          <p:nvPr/>
        </p:nvSpPr>
        <p:spPr>
          <a:xfrm>
            <a:off x="9747989" y="3712898"/>
            <a:ext cx="1371600" cy="914400"/>
          </a:xfrm>
          <a:custGeom>
            <a:avLst/>
            <a:gdLst>
              <a:gd name="connsiteX0" fmla="*/ 0 w 1371600"/>
              <a:gd name="connsiteY0" fmla="*/ 0 h 914400"/>
              <a:gd name="connsiteX1" fmla="*/ 713232 w 1371600"/>
              <a:gd name="connsiteY1" fmla="*/ 0 h 914400"/>
              <a:gd name="connsiteX2" fmla="*/ 1371600 w 1371600"/>
              <a:gd name="connsiteY2" fmla="*/ 0 h 914400"/>
              <a:gd name="connsiteX3" fmla="*/ 1371600 w 1371600"/>
              <a:gd name="connsiteY3" fmla="*/ 429768 h 914400"/>
              <a:gd name="connsiteX4" fmla="*/ 1371600 w 1371600"/>
              <a:gd name="connsiteY4" fmla="*/ 914400 h 914400"/>
              <a:gd name="connsiteX5" fmla="*/ 685800 w 1371600"/>
              <a:gd name="connsiteY5" fmla="*/ 914400 h 914400"/>
              <a:gd name="connsiteX6" fmla="*/ 0 w 1371600"/>
              <a:gd name="connsiteY6" fmla="*/ 914400 h 914400"/>
              <a:gd name="connsiteX7" fmla="*/ 0 w 1371600"/>
              <a:gd name="connsiteY7" fmla="*/ 484632 h 914400"/>
              <a:gd name="connsiteX8" fmla="*/ 0 w 1371600"/>
              <a:gd name="connsiteY8"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1600" h="914400" fill="none" extrusionOk="0">
                <a:moveTo>
                  <a:pt x="0" y="0"/>
                </a:moveTo>
                <a:cubicBezTo>
                  <a:pt x="208117" y="-5787"/>
                  <a:pt x="565672" y="21137"/>
                  <a:pt x="713232" y="0"/>
                </a:cubicBezTo>
                <a:cubicBezTo>
                  <a:pt x="860792" y="-21137"/>
                  <a:pt x="1227958" y="-7902"/>
                  <a:pt x="1371600" y="0"/>
                </a:cubicBezTo>
                <a:cubicBezTo>
                  <a:pt x="1369770" y="206259"/>
                  <a:pt x="1359848" y="310584"/>
                  <a:pt x="1371600" y="429768"/>
                </a:cubicBezTo>
                <a:cubicBezTo>
                  <a:pt x="1383352" y="548952"/>
                  <a:pt x="1389843" y="753434"/>
                  <a:pt x="1371600" y="914400"/>
                </a:cubicBezTo>
                <a:cubicBezTo>
                  <a:pt x="1132185" y="916656"/>
                  <a:pt x="972123" y="924862"/>
                  <a:pt x="685800" y="914400"/>
                </a:cubicBezTo>
                <a:cubicBezTo>
                  <a:pt x="399477" y="903938"/>
                  <a:pt x="311388" y="935573"/>
                  <a:pt x="0" y="914400"/>
                </a:cubicBezTo>
                <a:cubicBezTo>
                  <a:pt x="2593" y="714627"/>
                  <a:pt x="-21087" y="609289"/>
                  <a:pt x="0" y="484632"/>
                </a:cubicBezTo>
                <a:cubicBezTo>
                  <a:pt x="21087" y="359975"/>
                  <a:pt x="-18491" y="177491"/>
                  <a:pt x="0" y="0"/>
                </a:cubicBezTo>
                <a:close/>
              </a:path>
              <a:path w="1371600" h="914400" stroke="0" extrusionOk="0">
                <a:moveTo>
                  <a:pt x="0" y="0"/>
                </a:moveTo>
                <a:cubicBezTo>
                  <a:pt x="188372" y="26411"/>
                  <a:pt x="370233" y="23540"/>
                  <a:pt x="644652" y="0"/>
                </a:cubicBezTo>
                <a:cubicBezTo>
                  <a:pt x="919071" y="-23540"/>
                  <a:pt x="1199093" y="-25009"/>
                  <a:pt x="1371600" y="0"/>
                </a:cubicBezTo>
                <a:cubicBezTo>
                  <a:pt x="1386055" y="92488"/>
                  <a:pt x="1367425" y="246178"/>
                  <a:pt x="1371600" y="448056"/>
                </a:cubicBezTo>
                <a:cubicBezTo>
                  <a:pt x="1375775" y="649934"/>
                  <a:pt x="1365543" y="763382"/>
                  <a:pt x="1371600" y="914400"/>
                </a:cubicBezTo>
                <a:cubicBezTo>
                  <a:pt x="1208906" y="880171"/>
                  <a:pt x="815193" y="916083"/>
                  <a:pt x="672084" y="914400"/>
                </a:cubicBezTo>
                <a:cubicBezTo>
                  <a:pt x="528975" y="912717"/>
                  <a:pt x="254422" y="892886"/>
                  <a:pt x="0" y="914400"/>
                </a:cubicBezTo>
                <a:cubicBezTo>
                  <a:pt x="23131" y="813179"/>
                  <a:pt x="-817" y="661895"/>
                  <a:pt x="0" y="438912"/>
                </a:cubicBezTo>
                <a:cubicBezTo>
                  <a:pt x="817" y="215929"/>
                  <a:pt x="1936" y="132697"/>
                  <a:pt x="0" y="0"/>
                </a:cubicBezTo>
                <a:close/>
              </a:path>
            </a:pathLst>
          </a:custGeom>
          <a:solidFill>
            <a:srgbClr val="4472C4">
              <a:lumMod val="20000"/>
              <a:lumOff val="80000"/>
            </a:srgbClr>
          </a:solidFill>
          <a:ln>
            <a:solidFill>
              <a:sysClr val="window" lastClr="FFFFFF"/>
            </a:solidFill>
            <a:extLst>
              <a:ext uri="{C807C97D-BFC1-408E-A445-0C87EB9F89A2}">
                <ask:lineSketchStyleProps xmlns:ask="http://schemas.microsoft.com/office/drawing/2018/sketchyshapes" sd="3143663518">
                  <a:prstGeom prst="rect">
                    <a:avLst/>
                  </a:prstGeom>
                  <ask:type>
                    <ask:lineSketchFreehand/>
                  </ask:type>
                </ask:lineSketchStyleProps>
              </a:ext>
            </a:extLst>
          </a:ln>
          <a:effectLst/>
        </p:spPr>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lang="ar-LB" sz="6000" noProof="0" dirty="0">
                <a:solidFill>
                  <a:prstClr val="black">
                    <a:lumMod val="65000"/>
                    <a:lumOff val="35000"/>
                  </a:prstClr>
                </a:solidFill>
                <a:latin typeface="Adobe Arabic"/>
                <a:cs typeface="Adobe Arabic"/>
              </a:rPr>
              <a:t>ث</a:t>
            </a:r>
            <a:endParaRPr kumimoji="0" lang="en-US" sz="60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16" name="Rounded Rectangle 4">
            <a:extLst>
              <a:ext uri="{FF2B5EF4-FFF2-40B4-BE49-F238E27FC236}">
                <a16:creationId xmlns:a16="http://schemas.microsoft.com/office/drawing/2014/main" id="{E1C48A46-C3DD-4E35-B294-A6A28C8A1EF0}"/>
              </a:ext>
            </a:extLst>
          </p:cNvPr>
          <p:cNvSpPr txBox="1"/>
          <p:nvPr/>
        </p:nvSpPr>
        <p:spPr>
          <a:xfrm>
            <a:off x="7326365" y="3712898"/>
            <a:ext cx="1371600" cy="914400"/>
          </a:xfrm>
          <a:custGeom>
            <a:avLst/>
            <a:gdLst>
              <a:gd name="connsiteX0" fmla="*/ 0 w 1371600"/>
              <a:gd name="connsiteY0" fmla="*/ 0 h 914400"/>
              <a:gd name="connsiteX1" fmla="*/ 713232 w 1371600"/>
              <a:gd name="connsiteY1" fmla="*/ 0 h 914400"/>
              <a:gd name="connsiteX2" fmla="*/ 1371600 w 1371600"/>
              <a:gd name="connsiteY2" fmla="*/ 0 h 914400"/>
              <a:gd name="connsiteX3" fmla="*/ 1371600 w 1371600"/>
              <a:gd name="connsiteY3" fmla="*/ 429768 h 914400"/>
              <a:gd name="connsiteX4" fmla="*/ 1371600 w 1371600"/>
              <a:gd name="connsiteY4" fmla="*/ 914400 h 914400"/>
              <a:gd name="connsiteX5" fmla="*/ 685800 w 1371600"/>
              <a:gd name="connsiteY5" fmla="*/ 914400 h 914400"/>
              <a:gd name="connsiteX6" fmla="*/ 0 w 1371600"/>
              <a:gd name="connsiteY6" fmla="*/ 914400 h 914400"/>
              <a:gd name="connsiteX7" fmla="*/ 0 w 1371600"/>
              <a:gd name="connsiteY7" fmla="*/ 484632 h 914400"/>
              <a:gd name="connsiteX8" fmla="*/ 0 w 1371600"/>
              <a:gd name="connsiteY8"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1600" h="914400" fill="none" extrusionOk="0">
                <a:moveTo>
                  <a:pt x="0" y="0"/>
                </a:moveTo>
                <a:cubicBezTo>
                  <a:pt x="208117" y="-5787"/>
                  <a:pt x="565672" y="21137"/>
                  <a:pt x="713232" y="0"/>
                </a:cubicBezTo>
                <a:cubicBezTo>
                  <a:pt x="860792" y="-21137"/>
                  <a:pt x="1227958" y="-7902"/>
                  <a:pt x="1371600" y="0"/>
                </a:cubicBezTo>
                <a:cubicBezTo>
                  <a:pt x="1369770" y="206259"/>
                  <a:pt x="1359848" y="310584"/>
                  <a:pt x="1371600" y="429768"/>
                </a:cubicBezTo>
                <a:cubicBezTo>
                  <a:pt x="1383352" y="548952"/>
                  <a:pt x="1389843" y="753434"/>
                  <a:pt x="1371600" y="914400"/>
                </a:cubicBezTo>
                <a:cubicBezTo>
                  <a:pt x="1132185" y="916656"/>
                  <a:pt x="972123" y="924862"/>
                  <a:pt x="685800" y="914400"/>
                </a:cubicBezTo>
                <a:cubicBezTo>
                  <a:pt x="399477" y="903938"/>
                  <a:pt x="311388" y="935573"/>
                  <a:pt x="0" y="914400"/>
                </a:cubicBezTo>
                <a:cubicBezTo>
                  <a:pt x="2593" y="714627"/>
                  <a:pt x="-21087" y="609289"/>
                  <a:pt x="0" y="484632"/>
                </a:cubicBezTo>
                <a:cubicBezTo>
                  <a:pt x="21087" y="359975"/>
                  <a:pt x="-18491" y="177491"/>
                  <a:pt x="0" y="0"/>
                </a:cubicBezTo>
                <a:close/>
              </a:path>
              <a:path w="1371600" h="914400" stroke="0" extrusionOk="0">
                <a:moveTo>
                  <a:pt x="0" y="0"/>
                </a:moveTo>
                <a:cubicBezTo>
                  <a:pt x="188372" y="26411"/>
                  <a:pt x="370233" y="23540"/>
                  <a:pt x="644652" y="0"/>
                </a:cubicBezTo>
                <a:cubicBezTo>
                  <a:pt x="919071" y="-23540"/>
                  <a:pt x="1199093" y="-25009"/>
                  <a:pt x="1371600" y="0"/>
                </a:cubicBezTo>
                <a:cubicBezTo>
                  <a:pt x="1386055" y="92488"/>
                  <a:pt x="1367425" y="246178"/>
                  <a:pt x="1371600" y="448056"/>
                </a:cubicBezTo>
                <a:cubicBezTo>
                  <a:pt x="1375775" y="649934"/>
                  <a:pt x="1365543" y="763382"/>
                  <a:pt x="1371600" y="914400"/>
                </a:cubicBezTo>
                <a:cubicBezTo>
                  <a:pt x="1208906" y="880171"/>
                  <a:pt x="815193" y="916083"/>
                  <a:pt x="672084" y="914400"/>
                </a:cubicBezTo>
                <a:cubicBezTo>
                  <a:pt x="528975" y="912717"/>
                  <a:pt x="254422" y="892886"/>
                  <a:pt x="0" y="914400"/>
                </a:cubicBezTo>
                <a:cubicBezTo>
                  <a:pt x="23131" y="813179"/>
                  <a:pt x="-817" y="661895"/>
                  <a:pt x="0" y="438912"/>
                </a:cubicBezTo>
                <a:cubicBezTo>
                  <a:pt x="817" y="215929"/>
                  <a:pt x="1936" y="132697"/>
                  <a:pt x="0" y="0"/>
                </a:cubicBezTo>
                <a:close/>
              </a:path>
            </a:pathLst>
          </a:custGeom>
          <a:solidFill>
            <a:srgbClr val="4472C4">
              <a:lumMod val="20000"/>
              <a:lumOff val="80000"/>
            </a:srgbClr>
          </a:solidFill>
          <a:ln>
            <a:solidFill>
              <a:sysClr val="window" lastClr="FFFFFF"/>
            </a:solidFill>
            <a:extLst>
              <a:ext uri="{C807C97D-BFC1-408E-A445-0C87EB9F89A2}">
                <ask:lineSketchStyleProps xmlns:ask="http://schemas.microsoft.com/office/drawing/2018/sketchyshapes" sd="3143663518">
                  <a:prstGeom prst="rect">
                    <a:avLst/>
                  </a:prstGeom>
                  <ask:type>
                    <ask:lineSketchFreehand/>
                  </ask:type>
                </ask:lineSketchStyleProps>
              </a:ext>
            </a:extLst>
          </a:ln>
          <a:effectLst/>
        </p:spPr>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kumimoji="0" lang="ar-LB" sz="60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س</a:t>
            </a:r>
            <a:endParaRPr kumimoji="0" lang="en-US" sz="60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
        <p:nvSpPr>
          <p:cNvPr id="17" name="Rounded Rectangle 4">
            <a:extLst>
              <a:ext uri="{FF2B5EF4-FFF2-40B4-BE49-F238E27FC236}">
                <a16:creationId xmlns:a16="http://schemas.microsoft.com/office/drawing/2014/main" id="{E1C48A46-C3DD-4E35-B294-A6A28C8A1EF0}"/>
              </a:ext>
            </a:extLst>
          </p:cNvPr>
          <p:cNvSpPr txBox="1"/>
          <p:nvPr/>
        </p:nvSpPr>
        <p:spPr>
          <a:xfrm>
            <a:off x="4904741" y="3712898"/>
            <a:ext cx="1371600" cy="914400"/>
          </a:xfrm>
          <a:custGeom>
            <a:avLst/>
            <a:gdLst>
              <a:gd name="connsiteX0" fmla="*/ 0 w 1371600"/>
              <a:gd name="connsiteY0" fmla="*/ 0 h 914400"/>
              <a:gd name="connsiteX1" fmla="*/ 713232 w 1371600"/>
              <a:gd name="connsiteY1" fmla="*/ 0 h 914400"/>
              <a:gd name="connsiteX2" fmla="*/ 1371600 w 1371600"/>
              <a:gd name="connsiteY2" fmla="*/ 0 h 914400"/>
              <a:gd name="connsiteX3" fmla="*/ 1371600 w 1371600"/>
              <a:gd name="connsiteY3" fmla="*/ 429768 h 914400"/>
              <a:gd name="connsiteX4" fmla="*/ 1371600 w 1371600"/>
              <a:gd name="connsiteY4" fmla="*/ 914400 h 914400"/>
              <a:gd name="connsiteX5" fmla="*/ 685800 w 1371600"/>
              <a:gd name="connsiteY5" fmla="*/ 914400 h 914400"/>
              <a:gd name="connsiteX6" fmla="*/ 0 w 1371600"/>
              <a:gd name="connsiteY6" fmla="*/ 914400 h 914400"/>
              <a:gd name="connsiteX7" fmla="*/ 0 w 1371600"/>
              <a:gd name="connsiteY7" fmla="*/ 484632 h 914400"/>
              <a:gd name="connsiteX8" fmla="*/ 0 w 1371600"/>
              <a:gd name="connsiteY8"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1600" h="914400" fill="none" extrusionOk="0">
                <a:moveTo>
                  <a:pt x="0" y="0"/>
                </a:moveTo>
                <a:cubicBezTo>
                  <a:pt x="208117" y="-5787"/>
                  <a:pt x="565672" y="21137"/>
                  <a:pt x="713232" y="0"/>
                </a:cubicBezTo>
                <a:cubicBezTo>
                  <a:pt x="860792" y="-21137"/>
                  <a:pt x="1227958" y="-7902"/>
                  <a:pt x="1371600" y="0"/>
                </a:cubicBezTo>
                <a:cubicBezTo>
                  <a:pt x="1369770" y="206259"/>
                  <a:pt x="1359848" y="310584"/>
                  <a:pt x="1371600" y="429768"/>
                </a:cubicBezTo>
                <a:cubicBezTo>
                  <a:pt x="1383352" y="548952"/>
                  <a:pt x="1389843" y="753434"/>
                  <a:pt x="1371600" y="914400"/>
                </a:cubicBezTo>
                <a:cubicBezTo>
                  <a:pt x="1132185" y="916656"/>
                  <a:pt x="972123" y="924862"/>
                  <a:pt x="685800" y="914400"/>
                </a:cubicBezTo>
                <a:cubicBezTo>
                  <a:pt x="399477" y="903938"/>
                  <a:pt x="311388" y="935573"/>
                  <a:pt x="0" y="914400"/>
                </a:cubicBezTo>
                <a:cubicBezTo>
                  <a:pt x="2593" y="714627"/>
                  <a:pt x="-21087" y="609289"/>
                  <a:pt x="0" y="484632"/>
                </a:cubicBezTo>
                <a:cubicBezTo>
                  <a:pt x="21087" y="359975"/>
                  <a:pt x="-18491" y="177491"/>
                  <a:pt x="0" y="0"/>
                </a:cubicBezTo>
                <a:close/>
              </a:path>
              <a:path w="1371600" h="914400" stroke="0" extrusionOk="0">
                <a:moveTo>
                  <a:pt x="0" y="0"/>
                </a:moveTo>
                <a:cubicBezTo>
                  <a:pt x="188372" y="26411"/>
                  <a:pt x="370233" y="23540"/>
                  <a:pt x="644652" y="0"/>
                </a:cubicBezTo>
                <a:cubicBezTo>
                  <a:pt x="919071" y="-23540"/>
                  <a:pt x="1199093" y="-25009"/>
                  <a:pt x="1371600" y="0"/>
                </a:cubicBezTo>
                <a:cubicBezTo>
                  <a:pt x="1386055" y="92488"/>
                  <a:pt x="1367425" y="246178"/>
                  <a:pt x="1371600" y="448056"/>
                </a:cubicBezTo>
                <a:cubicBezTo>
                  <a:pt x="1375775" y="649934"/>
                  <a:pt x="1365543" y="763382"/>
                  <a:pt x="1371600" y="914400"/>
                </a:cubicBezTo>
                <a:cubicBezTo>
                  <a:pt x="1208906" y="880171"/>
                  <a:pt x="815193" y="916083"/>
                  <a:pt x="672084" y="914400"/>
                </a:cubicBezTo>
                <a:cubicBezTo>
                  <a:pt x="528975" y="912717"/>
                  <a:pt x="254422" y="892886"/>
                  <a:pt x="0" y="914400"/>
                </a:cubicBezTo>
                <a:cubicBezTo>
                  <a:pt x="23131" y="813179"/>
                  <a:pt x="-817" y="661895"/>
                  <a:pt x="0" y="438912"/>
                </a:cubicBezTo>
                <a:cubicBezTo>
                  <a:pt x="817" y="215929"/>
                  <a:pt x="1936" y="132697"/>
                  <a:pt x="0" y="0"/>
                </a:cubicBezTo>
                <a:close/>
              </a:path>
            </a:pathLst>
          </a:custGeom>
          <a:solidFill>
            <a:srgbClr val="4472C4">
              <a:lumMod val="20000"/>
              <a:lumOff val="80000"/>
            </a:srgbClr>
          </a:solidFill>
          <a:ln>
            <a:solidFill>
              <a:sysClr val="window" lastClr="FFFFFF"/>
            </a:solidFill>
            <a:extLst>
              <a:ext uri="{C807C97D-BFC1-408E-A445-0C87EB9F89A2}">
                <ask:lineSketchStyleProps xmlns:ask="http://schemas.microsoft.com/office/drawing/2018/sketchyshapes" sd="3143663518">
                  <a:prstGeom prst="rect">
                    <a:avLst/>
                  </a:prstGeom>
                  <ask:type>
                    <ask:lineSketchFreehand/>
                  </ask:type>
                </ask:lineSketchStyleProps>
              </a:ext>
            </a:extLst>
          </a:ln>
          <a:effectLst/>
        </p:spPr>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kumimoji="0" lang="ar-LB" sz="60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rPr>
              <a:t>ش</a:t>
            </a:r>
            <a:endParaRPr kumimoji="0" lang="en-US" sz="6000" b="0" i="0" u="none" strike="noStrike" kern="1200" cap="none" spc="0" normalizeH="0" baseline="0" noProof="0" dirty="0">
              <a:ln>
                <a:noFill/>
              </a:ln>
              <a:solidFill>
                <a:prstClr val="black">
                  <a:lumMod val="65000"/>
                  <a:lumOff val="35000"/>
                </a:prstClr>
              </a:solidFill>
              <a:effectLst/>
              <a:uLnTx/>
              <a:uFillTx/>
              <a:latin typeface="Adobe Arabic"/>
              <a:ea typeface="+mn-ea"/>
              <a:cs typeface="Adobe Arabic"/>
            </a:endParaRPr>
          </a:p>
        </p:txBody>
      </p:sp>
    </p:spTree>
    <p:custDataLst>
      <p:tags r:id="rId1"/>
    </p:custDataLst>
    <p:extLst>
      <p:ext uri="{BB962C8B-B14F-4D97-AF65-F5344CB8AC3E}">
        <p14:creationId xmlns:p14="http://schemas.microsoft.com/office/powerpoint/2010/main" val="1985827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1">
            <a:extLst>
              <a:ext uri="{FF2B5EF4-FFF2-40B4-BE49-F238E27FC236}">
                <a16:creationId xmlns:a16="http://schemas.microsoft.com/office/drawing/2014/main" id="{9F1F3785-8DFC-4250-B5B7-69D5FF65BBCD}"/>
              </a:ext>
            </a:extLst>
          </p:cNvPr>
          <p:cNvSpPr txBox="1">
            <a:spLocks/>
          </p:cNvSpPr>
          <p:nvPr/>
        </p:nvSpPr>
        <p:spPr>
          <a:xfrm>
            <a:off x="0" y="731520"/>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ar-LB" dirty="0">
                <a:solidFill>
                  <a:sysClr val="window" lastClr="FFFFFF"/>
                </a:solidFill>
                <a:latin typeface="Adobe Arabic" panose="02040503050201020203" pitchFamily="18" charset="-78"/>
                <a:cs typeface="Adobe Arabic" panose="02040503050201020203" pitchFamily="18" charset="-78"/>
              </a:rPr>
              <a:t>لِنَتَذَكَّرْ مَعًا</a:t>
            </a:r>
            <a:endParaRPr kumimoji="0" lang="ar-LB" sz="3600" b="1" i="0" u="none" strike="noStrike" kern="1200" cap="none" spc="0" normalizeH="0" baseline="0" noProof="0" dirty="0">
              <a:ln>
                <a:noFill/>
              </a:ln>
              <a:solidFill>
                <a:sysClr val="window" lastClr="FFFFFF"/>
              </a:solidFill>
              <a:effectLst/>
              <a:uLnTx/>
              <a:uFillTx/>
              <a:latin typeface="Adobe Arabic" panose="02040503050201020203" pitchFamily="18" charset="-78"/>
              <a:cs typeface="Adobe Arabic" panose="02040503050201020203" pitchFamily="18" charset="-78"/>
            </a:endParaRPr>
          </a:p>
        </p:txBody>
      </p:sp>
      <p:sp>
        <p:nvSpPr>
          <p:cNvPr id="16" name="Content Placeholder 2">
            <a:extLst>
              <a:ext uri="{FF2B5EF4-FFF2-40B4-BE49-F238E27FC236}">
                <a16:creationId xmlns:a16="http://schemas.microsoft.com/office/drawing/2014/main" id="{E37526D9-F5BA-457B-B441-1DCFBE7650B4}"/>
              </a:ext>
            </a:extLst>
          </p:cNvPr>
          <p:cNvSpPr txBox="1">
            <a:spLocks/>
          </p:cNvSpPr>
          <p:nvPr/>
        </p:nvSpPr>
        <p:spPr>
          <a:xfrm>
            <a:off x="0" y="1371600"/>
            <a:ext cx="12192000" cy="640080"/>
          </a:xfrm>
          <a:prstGeom prst="rect">
            <a:avLst/>
          </a:prstGeom>
          <a:solidFill>
            <a:srgbClr val="658DCD">
              <a:alpha val="50196"/>
            </a:srgbClr>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ar-LB" dirty="0">
                <a:solidFill>
                  <a:sysClr val="windowText" lastClr="000000">
                    <a:lumMod val="65000"/>
                    <a:lumOff val="35000"/>
                  </a:sysClr>
                </a:solidFill>
                <a:latin typeface="Adobe Arabic" panose="02040503050201020203" pitchFamily="18" charset="-78"/>
                <a:cs typeface="Adobe Arabic" panose="02040503050201020203" pitchFamily="18" charset="-78"/>
              </a:rPr>
              <a:t>اِسْمٌ، وَشَكْلٌ، وَصَوْتُ الْحُروفِ «ث» «س» وَ«ش». </a:t>
            </a:r>
          </a:p>
        </p:txBody>
      </p:sp>
      <p:sp>
        <p:nvSpPr>
          <p:cNvPr id="19" name="ع">
            <a:extLst>
              <a:ext uri="{FF2B5EF4-FFF2-40B4-BE49-F238E27FC236}">
                <a16:creationId xmlns:a16="http://schemas.microsoft.com/office/drawing/2014/main" id="{DDCB7A61-94B8-4B52-B061-C1EC1C074C09}"/>
              </a:ext>
            </a:extLst>
          </p:cNvPr>
          <p:cNvSpPr/>
          <p:nvPr/>
        </p:nvSpPr>
        <p:spPr>
          <a:xfrm>
            <a:off x="8563667" y="2541967"/>
            <a:ext cx="3017520" cy="548640"/>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sz="3600" b="1" dirty="0">
                <a:solidFill>
                  <a:schemeClr val="tx1">
                    <a:lumMod val="65000"/>
                    <a:lumOff val="35000"/>
                  </a:schemeClr>
                </a:solidFill>
                <a:latin typeface="Adobe Arabic" panose="02040503050201020203" pitchFamily="18" charset="-78"/>
                <a:cs typeface="Adobe Arabic" panose="02040503050201020203" pitchFamily="18" charset="-78"/>
              </a:rPr>
              <a:t>ث</a:t>
            </a:r>
          </a:p>
        </p:txBody>
      </p:sp>
      <p:sp>
        <p:nvSpPr>
          <p:cNvPr id="21" name="اسم ع">
            <a:extLst>
              <a:ext uri="{FF2B5EF4-FFF2-40B4-BE49-F238E27FC236}">
                <a16:creationId xmlns:a16="http://schemas.microsoft.com/office/drawing/2014/main" id="{1A4B2DC3-664B-403B-BBE3-E7D57F5E90DB}"/>
              </a:ext>
            </a:extLst>
          </p:cNvPr>
          <p:cNvSpPr/>
          <p:nvPr/>
        </p:nvSpPr>
        <p:spPr>
          <a:xfrm>
            <a:off x="10666787" y="3147805"/>
            <a:ext cx="914400" cy="54864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altLang="en-US" sz="3600" dirty="0">
                <a:solidFill>
                  <a:schemeClr val="tx1">
                    <a:lumMod val="65000"/>
                    <a:lumOff val="35000"/>
                  </a:schemeClr>
                </a:solidFill>
                <a:latin typeface="Adobe Arabic" panose="02040503050201020203" pitchFamily="18" charset="-78"/>
                <a:cs typeface="Adobe Arabic" panose="02040503050201020203" pitchFamily="18" charset="-78"/>
              </a:rPr>
              <a:t>اِسْمٌ</a:t>
            </a:r>
          </a:p>
        </p:txBody>
      </p:sp>
      <p:sp>
        <p:nvSpPr>
          <p:cNvPr id="22" name="شكل ع">
            <a:extLst>
              <a:ext uri="{FF2B5EF4-FFF2-40B4-BE49-F238E27FC236}">
                <a16:creationId xmlns:a16="http://schemas.microsoft.com/office/drawing/2014/main" id="{1A4B2DC3-664B-403B-BBE3-E7D57F5E90DB}"/>
              </a:ext>
            </a:extLst>
          </p:cNvPr>
          <p:cNvSpPr/>
          <p:nvPr/>
        </p:nvSpPr>
        <p:spPr>
          <a:xfrm>
            <a:off x="9615227" y="3147805"/>
            <a:ext cx="914400" cy="54864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altLang="en-US" sz="3600" dirty="0">
                <a:solidFill>
                  <a:schemeClr val="tx1">
                    <a:lumMod val="65000"/>
                    <a:lumOff val="35000"/>
                  </a:schemeClr>
                </a:solidFill>
                <a:latin typeface="Adobe Arabic" panose="02040503050201020203" pitchFamily="18" charset="-78"/>
                <a:cs typeface="Adobe Arabic" panose="02040503050201020203" pitchFamily="18" charset="-78"/>
              </a:rPr>
              <a:t>شَكْلٌ</a:t>
            </a:r>
          </a:p>
        </p:txBody>
      </p:sp>
      <p:sp>
        <p:nvSpPr>
          <p:cNvPr id="28" name="عين"/>
          <p:cNvSpPr txBox="1"/>
          <p:nvPr/>
        </p:nvSpPr>
        <p:spPr>
          <a:xfrm>
            <a:off x="10666787" y="3760684"/>
            <a:ext cx="914400" cy="1323439"/>
          </a:xfrm>
          <a:prstGeom prst="rect">
            <a:avLst/>
          </a:prstGeom>
          <a:solidFill>
            <a:schemeClr val="bg1"/>
          </a:solidFill>
          <a:ln>
            <a:solidFill>
              <a:srgbClr val="A6A6A6"/>
            </a:solidFill>
          </a:ln>
        </p:spPr>
        <p:txBody>
          <a:bodyPr wrap="square" rtlCol="0">
            <a:spAutoFit/>
          </a:bodyPr>
          <a:lstStyle>
            <a:defPPr>
              <a:defRPr lang="en-US"/>
            </a:defPPr>
            <a:lvl1pPr marR="0" lvl="0" indent="0" algn="r" rtl="1" fontAlgn="auto">
              <a:lnSpc>
                <a:spcPct val="120000"/>
              </a:lnSpc>
              <a:spcBef>
                <a:spcPts val="600"/>
              </a:spcBef>
              <a:spcAft>
                <a:spcPts val="600"/>
              </a:spcAft>
              <a:buClrTx/>
              <a:buSzTx/>
              <a:buFontTx/>
              <a:buNone/>
              <a:tabLst/>
              <a:defRPr kumimoji="0" sz="3600" b="0" i="0" u="none" strike="noStrike" cap="none" spc="0" normalizeH="0" baseline="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lgn="ctr">
              <a:lnSpc>
                <a:spcPct val="100000"/>
              </a:lnSpc>
              <a:spcBef>
                <a:spcPts val="0"/>
              </a:spcBef>
              <a:spcAft>
                <a:spcPts val="0"/>
              </a:spcAft>
              <a:defRPr/>
            </a:pPr>
            <a:r>
              <a:rPr lang="ar-LB" sz="4000" dirty="0">
                <a:solidFill>
                  <a:schemeClr val="tx1">
                    <a:lumMod val="65000"/>
                    <a:lumOff val="35000"/>
                  </a:schemeClr>
                </a:solidFill>
              </a:rPr>
              <a:t>ثاء	</a:t>
            </a:r>
          </a:p>
        </p:txBody>
      </p:sp>
      <p:sp>
        <p:nvSpPr>
          <p:cNvPr id="29" name="2"/>
          <p:cNvSpPr txBox="1"/>
          <p:nvPr/>
        </p:nvSpPr>
        <p:spPr>
          <a:xfrm>
            <a:off x="9615227" y="3760684"/>
            <a:ext cx="914400" cy="1323439"/>
          </a:xfrm>
          <a:prstGeom prst="rect">
            <a:avLst/>
          </a:prstGeom>
          <a:solidFill>
            <a:schemeClr val="bg1"/>
          </a:solidFill>
          <a:ln>
            <a:solidFill>
              <a:srgbClr val="A6A6A6"/>
            </a:solidFill>
          </a:ln>
        </p:spPr>
        <p:txBody>
          <a:bodyPr wrap="square" rtlCol="0">
            <a:spAutoFit/>
          </a:bodyPr>
          <a:lstStyle>
            <a:defPPr>
              <a:defRPr lang="en-US"/>
            </a:defPPr>
            <a:lvl1pPr marR="0" lvl="0" indent="0" algn="r" rtl="1" fontAlgn="auto">
              <a:lnSpc>
                <a:spcPct val="120000"/>
              </a:lnSpc>
              <a:spcBef>
                <a:spcPts val="600"/>
              </a:spcBef>
              <a:spcAft>
                <a:spcPts val="600"/>
              </a:spcAft>
              <a:buClrTx/>
              <a:buSzTx/>
              <a:buFontTx/>
              <a:buNone/>
              <a:tabLst/>
              <a:defRPr kumimoji="0" sz="3600" b="0" i="0" u="none" strike="noStrike" cap="none" spc="0" normalizeH="0" baseline="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lgn="ctr">
              <a:lnSpc>
                <a:spcPct val="100000"/>
              </a:lnSpc>
              <a:spcBef>
                <a:spcPts val="0"/>
              </a:spcBef>
              <a:spcAft>
                <a:spcPts val="0"/>
              </a:spcAft>
              <a:defRPr/>
            </a:pPr>
            <a:r>
              <a:rPr lang="ar-LB" sz="4000" dirty="0">
                <a:solidFill>
                  <a:schemeClr val="tx1">
                    <a:lumMod val="65000"/>
                    <a:lumOff val="35000"/>
                  </a:schemeClr>
                </a:solidFill>
              </a:rPr>
              <a:t>ث	</a:t>
            </a:r>
          </a:p>
        </p:txBody>
      </p:sp>
      <p:pic>
        <p:nvPicPr>
          <p:cNvPr id="11" name="Picture 2" descr="حرف الثاء رقعة كبير | Symbols, Letters, Digit"/>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backgroundRemoval t="6286" b="63429" l="24713" r="78161">
                        <a14:foregroundMark x1="58046" y1="10286" x2="58046" y2="10286"/>
                        <a14:foregroundMark x1="35632" y1="50857" x2="35632" y2="50857"/>
                        <a14:foregroundMark x1="24713" y1="46286" x2="24713" y2="46286"/>
                        <a14:foregroundMark x1="66092" y1="50857" x2="66092" y2="50857"/>
                      </a14:backgroundRemoval>
                    </a14:imgEffect>
                  </a14:imgLayer>
                </a14:imgProps>
              </a:ext>
              <a:ext uri="{28A0092B-C50C-407E-A947-70E740481C1C}">
                <a14:useLocalDpi xmlns:a14="http://schemas.microsoft.com/office/drawing/2010/main" val="0"/>
              </a:ext>
            </a:extLst>
          </a:blip>
          <a:srcRect l="23107" t="1" r="17984" b="35863"/>
          <a:stretch/>
        </p:blipFill>
        <p:spPr bwMode="auto">
          <a:xfrm>
            <a:off x="9384262" y="2541967"/>
            <a:ext cx="461930" cy="502920"/>
          </a:xfrm>
          <a:prstGeom prst="rect">
            <a:avLst/>
          </a:prstGeom>
          <a:noFill/>
          <a:extLst>
            <a:ext uri="{909E8E84-426E-40DD-AFC4-6F175D3DCCD1}">
              <a14:hiddenFill xmlns:a14="http://schemas.microsoft.com/office/drawing/2010/main">
                <a:solidFill>
                  <a:srgbClr val="FFFFFF"/>
                </a:solidFill>
              </a14:hiddenFill>
            </a:ext>
          </a:extLst>
        </p:spPr>
      </p:pic>
      <p:sp>
        <p:nvSpPr>
          <p:cNvPr id="41" name="صوت ع">
            <a:extLst>
              <a:ext uri="{FF2B5EF4-FFF2-40B4-BE49-F238E27FC236}">
                <a16:creationId xmlns:a16="http://schemas.microsoft.com/office/drawing/2014/main" id="{1A4B2DC3-664B-403B-BBE3-E7D57F5E90DB}"/>
              </a:ext>
            </a:extLst>
          </p:cNvPr>
          <p:cNvSpPr/>
          <p:nvPr/>
        </p:nvSpPr>
        <p:spPr>
          <a:xfrm>
            <a:off x="8563667" y="3147805"/>
            <a:ext cx="914400" cy="54864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altLang="en-US" sz="3600" dirty="0">
                <a:solidFill>
                  <a:schemeClr val="tx1">
                    <a:lumMod val="65000"/>
                    <a:lumOff val="35000"/>
                  </a:schemeClr>
                </a:solidFill>
                <a:latin typeface="Adobe Arabic" panose="02040503050201020203" pitchFamily="18" charset="-78"/>
                <a:cs typeface="Adobe Arabic" panose="02040503050201020203" pitchFamily="18" charset="-78"/>
              </a:rPr>
              <a:t>صَوْتٌ</a:t>
            </a:r>
          </a:p>
        </p:txBody>
      </p:sp>
      <p:sp>
        <p:nvSpPr>
          <p:cNvPr id="42" name="عْ"/>
          <p:cNvSpPr txBox="1"/>
          <p:nvPr/>
        </p:nvSpPr>
        <p:spPr>
          <a:xfrm>
            <a:off x="8563667" y="3760684"/>
            <a:ext cx="914400" cy="1323439"/>
          </a:xfrm>
          <a:prstGeom prst="rect">
            <a:avLst/>
          </a:prstGeom>
          <a:solidFill>
            <a:schemeClr val="bg1"/>
          </a:solidFill>
          <a:ln>
            <a:solidFill>
              <a:srgbClr val="A6A6A6"/>
            </a:solidFill>
          </a:ln>
        </p:spPr>
        <p:txBody>
          <a:bodyPr wrap="square" rtlCol="0">
            <a:spAutoFit/>
          </a:bodyPr>
          <a:lstStyle>
            <a:defPPr>
              <a:defRPr lang="en-US"/>
            </a:defPPr>
            <a:lvl1pPr marR="0" lvl="0" indent="0" algn="r" rtl="1" fontAlgn="auto">
              <a:lnSpc>
                <a:spcPct val="120000"/>
              </a:lnSpc>
              <a:spcBef>
                <a:spcPts val="600"/>
              </a:spcBef>
              <a:spcAft>
                <a:spcPts val="600"/>
              </a:spcAft>
              <a:buClrTx/>
              <a:buSzTx/>
              <a:buFontTx/>
              <a:buNone/>
              <a:tabLst/>
              <a:defRPr kumimoji="0" sz="3600" b="0" i="0" u="none" strike="noStrike" cap="none" spc="0" normalizeH="0" baseline="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lgn="ctr">
              <a:lnSpc>
                <a:spcPct val="100000"/>
              </a:lnSpc>
              <a:spcBef>
                <a:spcPts val="0"/>
              </a:spcBef>
              <a:spcAft>
                <a:spcPts val="0"/>
              </a:spcAft>
              <a:defRPr/>
            </a:pPr>
            <a:r>
              <a:rPr lang="ar-LB" sz="4000" dirty="0">
                <a:solidFill>
                  <a:schemeClr val="tx1">
                    <a:lumMod val="65000"/>
                    <a:lumOff val="35000"/>
                  </a:schemeClr>
                </a:solidFill>
              </a:rPr>
              <a:t>ث	</a:t>
            </a:r>
          </a:p>
        </p:txBody>
      </p:sp>
      <p:sp>
        <p:nvSpPr>
          <p:cNvPr id="43" name="ع">
            <a:extLst>
              <a:ext uri="{FF2B5EF4-FFF2-40B4-BE49-F238E27FC236}">
                <a16:creationId xmlns:a16="http://schemas.microsoft.com/office/drawing/2014/main" id="{DDCB7A61-94B8-4B52-B061-C1EC1C074C09}"/>
              </a:ext>
            </a:extLst>
          </p:cNvPr>
          <p:cNvSpPr/>
          <p:nvPr/>
        </p:nvSpPr>
        <p:spPr>
          <a:xfrm>
            <a:off x="622935" y="2541967"/>
            <a:ext cx="3017520" cy="548640"/>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3600" b="1" dirty="0">
                <a:solidFill>
                  <a:schemeClr val="tx1">
                    <a:lumMod val="65000"/>
                    <a:lumOff val="35000"/>
                  </a:schemeClr>
                </a:solidFill>
                <a:latin typeface="Adobe Arabic" panose="02040503050201020203" pitchFamily="18" charset="-78"/>
                <a:cs typeface="Adobe Arabic" panose="02040503050201020203" pitchFamily="18" charset="-78"/>
              </a:rPr>
              <a:t>ش</a:t>
            </a:r>
          </a:p>
        </p:txBody>
      </p:sp>
      <p:sp>
        <p:nvSpPr>
          <p:cNvPr id="44" name="اسم ع">
            <a:extLst>
              <a:ext uri="{FF2B5EF4-FFF2-40B4-BE49-F238E27FC236}">
                <a16:creationId xmlns:a16="http://schemas.microsoft.com/office/drawing/2014/main" id="{1A4B2DC3-664B-403B-BBE3-E7D57F5E90DB}"/>
              </a:ext>
            </a:extLst>
          </p:cNvPr>
          <p:cNvSpPr/>
          <p:nvPr/>
        </p:nvSpPr>
        <p:spPr>
          <a:xfrm>
            <a:off x="2726055" y="3147805"/>
            <a:ext cx="914400" cy="54864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600" dirty="0">
                <a:solidFill>
                  <a:schemeClr val="tx1">
                    <a:lumMod val="65000"/>
                    <a:lumOff val="35000"/>
                  </a:schemeClr>
                </a:solidFill>
                <a:latin typeface="Adobe Arabic" panose="02040503050201020203" pitchFamily="18" charset="-78"/>
                <a:cs typeface="Adobe Arabic" panose="02040503050201020203" pitchFamily="18" charset="-78"/>
              </a:rPr>
              <a:t>اِسْمٌ</a:t>
            </a:r>
          </a:p>
        </p:txBody>
      </p:sp>
      <p:sp>
        <p:nvSpPr>
          <p:cNvPr id="45" name="شكل ع">
            <a:extLst>
              <a:ext uri="{FF2B5EF4-FFF2-40B4-BE49-F238E27FC236}">
                <a16:creationId xmlns:a16="http://schemas.microsoft.com/office/drawing/2014/main" id="{1A4B2DC3-664B-403B-BBE3-E7D57F5E90DB}"/>
              </a:ext>
            </a:extLst>
          </p:cNvPr>
          <p:cNvSpPr/>
          <p:nvPr/>
        </p:nvSpPr>
        <p:spPr>
          <a:xfrm>
            <a:off x="1674495" y="3147805"/>
            <a:ext cx="914400" cy="54864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600" dirty="0">
                <a:solidFill>
                  <a:schemeClr val="tx1">
                    <a:lumMod val="65000"/>
                    <a:lumOff val="35000"/>
                  </a:schemeClr>
                </a:solidFill>
                <a:latin typeface="Adobe Arabic" panose="02040503050201020203" pitchFamily="18" charset="-78"/>
                <a:cs typeface="Adobe Arabic" panose="02040503050201020203" pitchFamily="18" charset="-78"/>
              </a:rPr>
              <a:t>شَكْلٌ</a:t>
            </a:r>
          </a:p>
        </p:txBody>
      </p:sp>
      <p:sp>
        <p:nvSpPr>
          <p:cNvPr id="46" name="عين"/>
          <p:cNvSpPr txBox="1"/>
          <p:nvPr/>
        </p:nvSpPr>
        <p:spPr>
          <a:xfrm>
            <a:off x="2726055" y="3760684"/>
            <a:ext cx="914400" cy="1323439"/>
          </a:xfrm>
          <a:prstGeom prst="rect">
            <a:avLst/>
          </a:prstGeom>
          <a:solidFill>
            <a:schemeClr val="bg1"/>
          </a:solidFill>
          <a:ln>
            <a:solidFill>
              <a:srgbClr val="A6A6A6"/>
            </a:solidFill>
          </a:ln>
        </p:spPr>
        <p:txBody>
          <a:bodyPr wrap="square" rtlCol="0">
            <a:spAutoFit/>
          </a:bodyPr>
          <a:lstStyle>
            <a:defPPr>
              <a:defRPr lang="en-US"/>
            </a:defPPr>
            <a:lvl1pPr marR="0" lvl="0" indent="0" algn="r" rtl="1" fontAlgn="auto">
              <a:lnSpc>
                <a:spcPct val="120000"/>
              </a:lnSpc>
              <a:spcBef>
                <a:spcPts val="600"/>
              </a:spcBef>
              <a:spcAft>
                <a:spcPts val="600"/>
              </a:spcAft>
              <a:buClrTx/>
              <a:buSzTx/>
              <a:buFontTx/>
              <a:buNone/>
              <a:tabLst/>
              <a:defRPr kumimoji="0" sz="3600" b="0" i="0" u="none" strike="noStrike" cap="none" spc="0" normalizeH="0" baseline="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lgn="ctr">
              <a:lnSpc>
                <a:spcPct val="100000"/>
              </a:lnSpc>
              <a:spcBef>
                <a:spcPts val="0"/>
              </a:spcBef>
              <a:spcAft>
                <a:spcPts val="0"/>
              </a:spcAft>
              <a:defRPr/>
            </a:pPr>
            <a:r>
              <a:rPr lang="ar-LB" sz="4000" dirty="0">
                <a:solidFill>
                  <a:schemeClr val="tx1">
                    <a:lumMod val="65000"/>
                    <a:lumOff val="35000"/>
                  </a:schemeClr>
                </a:solidFill>
              </a:rPr>
              <a:t>شين	</a:t>
            </a:r>
          </a:p>
        </p:txBody>
      </p:sp>
      <p:sp>
        <p:nvSpPr>
          <p:cNvPr id="47" name="2"/>
          <p:cNvSpPr txBox="1"/>
          <p:nvPr/>
        </p:nvSpPr>
        <p:spPr>
          <a:xfrm>
            <a:off x="1674495" y="3760684"/>
            <a:ext cx="914400" cy="1323439"/>
          </a:xfrm>
          <a:prstGeom prst="rect">
            <a:avLst/>
          </a:prstGeom>
          <a:solidFill>
            <a:schemeClr val="bg1"/>
          </a:solidFill>
          <a:ln>
            <a:solidFill>
              <a:srgbClr val="A6A6A6"/>
            </a:solidFill>
          </a:ln>
        </p:spPr>
        <p:txBody>
          <a:bodyPr wrap="square" rtlCol="0">
            <a:spAutoFit/>
          </a:bodyPr>
          <a:lstStyle>
            <a:defPPr>
              <a:defRPr lang="en-US"/>
            </a:defPPr>
            <a:lvl1pPr marR="0" lvl="0" indent="0" algn="r" rtl="1" fontAlgn="auto">
              <a:lnSpc>
                <a:spcPct val="120000"/>
              </a:lnSpc>
              <a:spcBef>
                <a:spcPts val="600"/>
              </a:spcBef>
              <a:spcAft>
                <a:spcPts val="600"/>
              </a:spcAft>
              <a:buClrTx/>
              <a:buSzTx/>
              <a:buFontTx/>
              <a:buNone/>
              <a:tabLst/>
              <a:defRPr kumimoji="0" sz="3600" b="0" i="0" u="none" strike="noStrike" cap="none" spc="0" normalizeH="0" baseline="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lgn="ctr" rtl="0">
              <a:lnSpc>
                <a:spcPct val="100000"/>
              </a:lnSpc>
              <a:spcBef>
                <a:spcPts val="0"/>
              </a:spcBef>
              <a:spcAft>
                <a:spcPts val="0"/>
              </a:spcAft>
              <a:defRPr/>
            </a:pPr>
            <a:r>
              <a:rPr lang="ar-LB" sz="4000" dirty="0">
                <a:solidFill>
                  <a:schemeClr val="tx1">
                    <a:lumMod val="65000"/>
                    <a:lumOff val="35000"/>
                  </a:schemeClr>
                </a:solidFill>
              </a:rPr>
              <a:t>ش	</a:t>
            </a:r>
          </a:p>
        </p:txBody>
      </p:sp>
      <p:sp>
        <p:nvSpPr>
          <p:cNvPr id="48" name="صوت ع">
            <a:extLst>
              <a:ext uri="{FF2B5EF4-FFF2-40B4-BE49-F238E27FC236}">
                <a16:creationId xmlns:a16="http://schemas.microsoft.com/office/drawing/2014/main" id="{1A4B2DC3-664B-403B-BBE3-E7D57F5E90DB}"/>
              </a:ext>
            </a:extLst>
          </p:cNvPr>
          <p:cNvSpPr/>
          <p:nvPr/>
        </p:nvSpPr>
        <p:spPr>
          <a:xfrm>
            <a:off x="622935" y="3147805"/>
            <a:ext cx="914400" cy="54864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600" dirty="0">
                <a:solidFill>
                  <a:schemeClr val="tx1">
                    <a:lumMod val="65000"/>
                    <a:lumOff val="35000"/>
                  </a:schemeClr>
                </a:solidFill>
                <a:latin typeface="Adobe Arabic" panose="02040503050201020203" pitchFamily="18" charset="-78"/>
                <a:cs typeface="Adobe Arabic" panose="02040503050201020203" pitchFamily="18" charset="-78"/>
              </a:rPr>
              <a:t>صَوْتٌ</a:t>
            </a:r>
          </a:p>
        </p:txBody>
      </p:sp>
      <p:sp>
        <p:nvSpPr>
          <p:cNvPr id="52" name="عْ"/>
          <p:cNvSpPr txBox="1"/>
          <p:nvPr/>
        </p:nvSpPr>
        <p:spPr>
          <a:xfrm>
            <a:off x="622935" y="3760684"/>
            <a:ext cx="914400" cy="1323439"/>
          </a:xfrm>
          <a:prstGeom prst="rect">
            <a:avLst/>
          </a:prstGeom>
          <a:solidFill>
            <a:schemeClr val="bg1"/>
          </a:solidFill>
          <a:ln>
            <a:solidFill>
              <a:srgbClr val="A6A6A6"/>
            </a:solidFill>
          </a:ln>
        </p:spPr>
        <p:txBody>
          <a:bodyPr wrap="square" rtlCol="0">
            <a:spAutoFit/>
          </a:bodyPr>
          <a:lstStyle>
            <a:defPPr>
              <a:defRPr lang="en-US"/>
            </a:defPPr>
            <a:lvl1pPr marR="0" lvl="0" indent="0" algn="r" rtl="1" fontAlgn="auto">
              <a:lnSpc>
                <a:spcPct val="120000"/>
              </a:lnSpc>
              <a:spcBef>
                <a:spcPts val="600"/>
              </a:spcBef>
              <a:spcAft>
                <a:spcPts val="600"/>
              </a:spcAft>
              <a:buClrTx/>
              <a:buSzTx/>
              <a:buFontTx/>
              <a:buNone/>
              <a:tabLst/>
              <a:defRPr kumimoji="0" sz="3600" b="0" i="0" u="none" strike="noStrike" cap="none" spc="0" normalizeH="0" baseline="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lgn="ctr">
              <a:lnSpc>
                <a:spcPct val="100000"/>
              </a:lnSpc>
              <a:spcBef>
                <a:spcPts val="0"/>
              </a:spcBef>
              <a:spcAft>
                <a:spcPts val="0"/>
              </a:spcAft>
              <a:defRPr/>
            </a:pPr>
            <a:r>
              <a:rPr lang="ar-LB" sz="4000" dirty="0">
                <a:solidFill>
                  <a:schemeClr val="tx1">
                    <a:lumMod val="65000"/>
                    <a:lumOff val="35000"/>
                  </a:schemeClr>
                </a:solidFill>
              </a:rPr>
              <a:t>ش	</a:t>
            </a:r>
          </a:p>
        </p:txBody>
      </p:sp>
      <p:sp>
        <p:nvSpPr>
          <p:cNvPr id="53" name="ع">
            <a:extLst>
              <a:ext uri="{FF2B5EF4-FFF2-40B4-BE49-F238E27FC236}">
                <a16:creationId xmlns:a16="http://schemas.microsoft.com/office/drawing/2014/main" id="{DDCB7A61-94B8-4B52-B061-C1EC1C074C09}"/>
              </a:ext>
            </a:extLst>
          </p:cNvPr>
          <p:cNvSpPr/>
          <p:nvPr/>
        </p:nvSpPr>
        <p:spPr>
          <a:xfrm>
            <a:off x="4603038" y="2541967"/>
            <a:ext cx="3017520" cy="548640"/>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3600" b="1" dirty="0">
                <a:solidFill>
                  <a:schemeClr val="tx1">
                    <a:lumMod val="65000"/>
                    <a:lumOff val="35000"/>
                  </a:schemeClr>
                </a:solidFill>
                <a:latin typeface="Adobe Arabic" panose="02040503050201020203" pitchFamily="18" charset="-78"/>
                <a:cs typeface="Adobe Arabic" panose="02040503050201020203" pitchFamily="18" charset="-78"/>
              </a:rPr>
              <a:t>س</a:t>
            </a:r>
          </a:p>
        </p:txBody>
      </p:sp>
      <p:sp>
        <p:nvSpPr>
          <p:cNvPr id="54" name="اسم ع">
            <a:extLst>
              <a:ext uri="{FF2B5EF4-FFF2-40B4-BE49-F238E27FC236}">
                <a16:creationId xmlns:a16="http://schemas.microsoft.com/office/drawing/2014/main" id="{1A4B2DC3-664B-403B-BBE3-E7D57F5E90DB}"/>
              </a:ext>
            </a:extLst>
          </p:cNvPr>
          <p:cNvSpPr/>
          <p:nvPr/>
        </p:nvSpPr>
        <p:spPr>
          <a:xfrm>
            <a:off x="6706158" y="3147805"/>
            <a:ext cx="914400" cy="54864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600" dirty="0">
                <a:solidFill>
                  <a:schemeClr val="tx1">
                    <a:lumMod val="65000"/>
                    <a:lumOff val="35000"/>
                  </a:schemeClr>
                </a:solidFill>
                <a:latin typeface="Adobe Arabic" panose="02040503050201020203" pitchFamily="18" charset="-78"/>
                <a:cs typeface="Adobe Arabic" panose="02040503050201020203" pitchFamily="18" charset="-78"/>
              </a:rPr>
              <a:t>اِسْمٌ</a:t>
            </a:r>
          </a:p>
        </p:txBody>
      </p:sp>
      <p:sp>
        <p:nvSpPr>
          <p:cNvPr id="55" name="شكل ع">
            <a:extLst>
              <a:ext uri="{FF2B5EF4-FFF2-40B4-BE49-F238E27FC236}">
                <a16:creationId xmlns:a16="http://schemas.microsoft.com/office/drawing/2014/main" id="{1A4B2DC3-664B-403B-BBE3-E7D57F5E90DB}"/>
              </a:ext>
            </a:extLst>
          </p:cNvPr>
          <p:cNvSpPr/>
          <p:nvPr/>
        </p:nvSpPr>
        <p:spPr>
          <a:xfrm>
            <a:off x="5654598" y="3147805"/>
            <a:ext cx="914400" cy="54864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600" dirty="0">
                <a:solidFill>
                  <a:schemeClr val="tx1">
                    <a:lumMod val="65000"/>
                    <a:lumOff val="35000"/>
                  </a:schemeClr>
                </a:solidFill>
                <a:latin typeface="Adobe Arabic" panose="02040503050201020203" pitchFamily="18" charset="-78"/>
                <a:cs typeface="Adobe Arabic" panose="02040503050201020203" pitchFamily="18" charset="-78"/>
              </a:rPr>
              <a:t>شَكْلٌ</a:t>
            </a:r>
          </a:p>
        </p:txBody>
      </p:sp>
      <p:sp>
        <p:nvSpPr>
          <p:cNvPr id="56" name="عين"/>
          <p:cNvSpPr txBox="1"/>
          <p:nvPr/>
        </p:nvSpPr>
        <p:spPr>
          <a:xfrm>
            <a:off x="6706158" y="3760684"/>
            <a:ext cx="914400" cy="1323439"/>
          </a:xfrm>
          <a:prstGeom prst="rect">
            <a:avLst/>
          </a:prstGeom>
          <a:solidFill>
            <a:schemeClr val="bg1"/>
          </a:solidFill>
          <a:ln>
            <a:solidFill>
              <a:srgbClr val="A6A6A6"/>
            </a:solidFill>
          </a:ln>
        </p:spPr>
        <p:txBody>
          <a:bodyPr wrap="square" rtlCol="0">
            <a:spAutoFit/>
          </a:bodyPr>
          <a:lstStyle>
            <a:defPPr>
              <a:defRPr lang="en-US"/>
            </a:defPPr>
            <a:lvl1pPr marR="0" lvl="0" indent="0" algn="r" rtl="1" fontAlgn="auto">
              <a:lnSpc>
                <a:spcPct val="120000"/>
              </a:lnSpc>
              <a:spcBef>
                <a:spcPts val="600"/>
              </a:spcBef>
              <a:spcAft>
                <a:spcPts val="600"/>
              </a:spcAft>
              <a:buClrTx/>
              <a:buSzTx/>
              <a:buFontTx/>
              <a:buNone/>
              <a:tabLst/>
              <a:defRPr kumimoji="0" sz="3600" b="0" i="0" u="none" strike="noStrike" cap="none" spc="0" normalizeH="0" baseline="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lgn="ctr">
              <a:lnSpc>
                <a:spcPct val="100000"/>
              </a:lnSpc>
              <a:spcBef>
                <a:spcPts val="0"/>
              </a:spcBef>
              <a:spcAft>
                <a:spcPts val="0"/>
              </a:spcAft>
              <a:defRPr/>
            </a:pPr>
            <a:r>
              <a:rPr lang="ar-LB" sz="4000" dirty="0">
                <a:solidFill>
                  <a:schemeClr val="tx1">
                    <a:lumMod val="65000"/>
                    <a:lumOff val="35000"/>
                  </a:schemeClr>
                </a:solidFill>
              </a:rPr>
              <a:t>سين	</a:t>
            </a:r>
          </a:p>
        </p:txBody>
      </p:sp>
      <p:sp>
        <p:nvSpPr>
          <p:cNvPr id="57" name="2"/>
          <p:cNvSpPr txBox="1"/>
          <p:nvPr/>
        </p:nvSpPr>
        <p:spPr>
          <a:xfrm>
            <a:off x="5654598" y="3760684"/>
            <a:ext cx="914400" cy="1323439"/>
          </a:xfrm>
          <a:prstGeom prst="rect">
            <a:avLst/>
          </a:prstGeom>
          <a:solidFill>
            <a:schemeClr val="bg1"/>
          </a:solidFill>
          <a:ln>
            <a:solidFill>
              <a:srgbClr val="A6A6A6"/>
            </a:solidFill>
          </a:ln>
        </p:spPr>
        <p:txBody>
          <a:bodyPr wrap="square" rtlCol="0">
            <a:spAutoFit/>
          </a:bodyPr>
          <a:lstStyle>
            <a:defPPr>
              <a:defRPr lang="en-US"/>
            </a:defPPr>
            <a:lvl1pPr marR="0" lvl="0" indent="0" algn="r" rtl="1" fontAlgn="auto">
              <a:lnSpc>
                <a:spcPct val="120000"/>
              </a:lnSpc>
              <a:spcBef>
                <a:spcPts val="600"/>
              </a:spcBef>
              <a:spcAft>
                <a:spcPts val="600"/>
              </a:spcAft>
              <a:buClrTx/>
              <a:buSzTx/>
              <a:buFontTx/>
              <a:buNone/>
              <a:tabLst/>
              <a:defRPr kumimoji="0" sz="3600" b="0" i="0" u="none" strike="noStrike" cap="none" spc="0" normalizeH="0" baseline="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lgn="ctr" rtl="0">
              <a:lnSpc>
                <a:spcPct val="100000"/>
              </a:lnSpc>
              <a:spcBef>
                <a:spcPts val="0"/>
              </a:spcBef>
              <a:spcAft>
                <a:spcPts val="0"/>
              </a:spcAft>
              <a:defRPr/>
            </a:pPr>
            <a:r>
              <a:rPr lang="ar-LB" sz="4000" dirty="0">
                <a:solidFill>
                  <a:schemeClr val="tx1">
                    <a:lumMod val="65000"/>
                    <a:lumOff val="35000"/>
                  </a:schemeClr>
                </a:solidFill>
              </a:rPr>
              <a:t>س	</a:t>
            </a:r>
          </a:p>
        </p:txBody>
      </p:sp>
      <p:sp>
        <p:nvSpPr>
          <p:cNvPr id="58" name="صوت ع">
            <a:extLst>
              <a:ext uri="{FF2B5EF4-FFF2-40B4-BE49-F238E27FC236}">
                <a16:creationId xmlns:a16="http://schemas.microsoft.com/office/drawing/2014/main" id="{1A4B2DC3-664B-403B-BBE3-E7D57F5E90DB}"/>
              </a:ext>
            </a:extLst>
          </p:cNvPr>
          <p:cNvSpPr/>
          <p:nvPr/>
        </p:nvSpPr>
        <p:spPr>
          <a:xfrm>
            <a:off x="4603038" y="3147805"/>
            <a:ext cx="914400" cy="54864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600" dirty="0">
                <a:solidFill>
                  <a:schemeClr val="tx1">
                    <a:lumMod val="65000"/>
                    <a:lumOff val="35000"/>
                  </a:schemeClr>
                </a:solidFill>
                <a:latin typeface="Adobe Arabic" panose="02040503050201020203" pitchFamily="18" charset="-78"/>
                <a:cs typeface="Adobe Arabic" panose="02040503050201020203" pitchFamily="18" charset="-78"/>
              </a:rPr>
              <a:t>صَوْتٌ</a:t>
            </a:r>
          </a:p>
        </p:txBody>
      </p:sp>
      <p:sp>
        <p:nvSpPr>
          <p:cNvPr id="59" name="عْ"/>
          <p:cNvSpPr txBox="1"/>
          <p:nvPr/>
        </p:nvSpPr>
        <p:spPr>
          <a:xfrm>
            <a:off x="4603038" y="3760684"/>
            <a:ext cx="914400" cy="1323439"/>
          </a:xfrm>
          <a:prstGeom prst="rect">
            <a:avLst/>
          </a:prstGeom>
          <a:solidFill>
            <a:schemeClr val="bg1"/>
          </a:solidFill>
          <a:ln>
            <a:solidFill>
              <a:srgbClr val="A6A6A6"/>
            </a:solidFill>
          </a:ln>
        </p:spPr>
        <p:txBody>
          <a:bodyPr wrap="square" rtlCol="0">
            <a:spAutoFit/>
          </a:bodyPr>
          <a:lstStyle>
            <a:defPPr>
              <a:defRPr lang="en-US"/>
            </a:defPPr>
            <a:lvl1pPr marR="0" lvl="0" indent="0" algn="r" rtl="1" fontAlgn="auto">
              <a:lnSpc>
                <a:spcPct val="120000"/>
              </a:lnSpc>
              <a:spcBef>
                <a:spcPts val="600"/>
              </a:spcBef>
              <a:spcAft>
                <a:spcPts val="600"/>
              </a:spcAft>
              <a:buClrTx/>
              <a:buSzTx/>
              <a:buFontTx/>
              <a:buNone/>
              <a:tabLst/>
              <a:defRPr kumimoji="0" sz="3600" b="0" i="0" u="none" strike="noStrike" cap="none" spc="0" normalizeH="0" baseline="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lgn="ctr">
              <a:lnSpc>
                <a:spcPct val="100000"/>
              </a:lnSpc>
              <a:spcBef>
                <a:spcPts val="0"/>
              </a:spcBef>
              <a:spcAft>
                <a:spcPts val="0"/>
              </a:spcAft>
              <a:defRPr/>
            </a:pPr>
            <a:r>
              <a:rPr lang="ar-LB" sz="4000" dirty="0">
                <a:solidFill>
                  <a:schemeClr val="tx1">
                    <a:lumMod val="65000"/>
                    <a:lumOff val="35000"/>
                  </a:schemeClr>
                </a:solidFill>
              </a:rPr>
              <a:t>س	</a:t>
            </a:r>
          </a:p>
        </p:txBody>
      </p:sp>
      <p:pic>
        <p:nvPicPr>
          <p:cNvPr id="13" name="Picture 6" descr="حرف السين خط الرقعة"/>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ackgroundRemoval t="15294" b="67059" l="15510" r="85306">
                        <a14:foregroundMark x1="69796" y1="20392" x2="69796" y2="20392"/>
                        <a14:foregroundMark x1="55102" y1="46667" x2="55102" y2="46667"/>
                        <a14:foregroundMark x1="19592" y1="53333" x2="19592" y2="53333"/>
                        <a14:foregroundMark x1="20816" y1="45882" x2="20816" y2="45882"/>
                        <a14:foregroundMark x1="34286" y1="59216" x2="34286" y2="59216"/>
                        <a14:foregroundMark x1="78367" y1="42745" x2="78367" y2="42745"/>
                      </a14:backgroundRemoval>
                    </a14:imgEffect>
                    <a14:imgEffect>
                      <a14:brightnessContrast contrast="40000"/>
                    </a14:imgEffect>
                  </a14:imgLayer>
                </a14:imgProps>
              </a:ext>
              <a:ext uri="{28A0092B-C50C-407E-A947-70E740481C1C}">
                <a14:useLocalDpi xmlns:a14="http://schemas.microsoft.com/office/drawing/2010/main" val="0"/>
              </a:ext>
            </a:extLst>
          </a:blip>
          <a:srcRect l="15891" t="14602" r="14543" b="32504"/>
          <a:stretch/>
        </p:blipFill>
        <p:spPr bwMode="auto">
          <a:xfrm>
            <a:off x="1192475" y="2575566"/>
            <a:ext cx="574766" cy="4572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معبد الغموض | Temple of Mystery - أسرار الحروف"/>
          <p:cNvPicPr>
            <a:picLocks noChangeAspect="1" noChangeArrowheads="1"/>
          </p:cNvPicPr>
          <p:nvPr/>
        </p:nvPicPr>
        <p:blipFill rotWithShape="1">
          <a:blip r:embed="rId8" cstate="print">
            <a:extLst>
              <a:ext uri="{BEBA8EAE-BF5A-486C-A8C5-ECC9F3942E4B}">
                <a14:imgProps xmlns:a14="http://schemas.microsoft.com/office/drawing/2010/main">
                  <a14:imgLayer r:embed="rId9">
                    <a14:imgEffect>
                      <a14:backgroundRemoval t="28947" b="68797" l="10843" r="91165">
                        <a14:foregroundMark x1="15261" y1="52256" x2="15261" y2="52256"/>
                        <a14:foregroundMark x1="27711" y1="60150" x2="27711" y2="60150"/>
                        <a14:foregroundMark x1="47390" y1="41353" x2="47390" y2="41353"/>
                        <a14:foregroundMark x1="74699" y1="40602" x2="74699" y2="40602"/>
                        <a14:foregroundMark x1="79920" y1="39850" x2="79920" y2="39850"/>
                      </a14:backgroundRemoval>
                    </a14:imgEffect>
                    <a14:imgEffect>
                      <a14:brightnessContrast contrast="40000"/>
                    </a14:imgEffect>
                  </a14:imgLayer>
                </a14:imgProps>
              </a:ext>
              <a:ext uri="{28A0092B-C50C-407E-A947-70E740481C1C}">
                <a14:useLocalDpi xmlns:a14="http://schemas.microsoft.com/office/drawing/2010/main" val="0"/>
              </a:ext>
            </a:extLst>
          </a:blip>
          <a:srcRect l="10365" t="28031" r="10189" b="33240"/>
          <a:stretch/>
        </p:blipFill>
        <p:spPr bwMode="auto">
          <a:xfrm>
            <a:off x="5166161" y="2641678"/>
            <a:ext cx="702553" cy="365760"/>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2" descr="حرف الثاء رقعة كبير | Symbols, Letters, Digit"/>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backgroundRemoval t="6286" b="63429" l="24713" r="78161">
                        <a14:foregroundMark x1="58046" y1="10286" x2="58046" y2="10286"/>
                        <a14:foregroundMark x1="35632" y1="50857" x2="35632" y2="50857"/>
                        <a14:foregroundMark x1="24713" y1="46286" x2="24713" y2="46286"/>
                        <a14:foregroundMark x1="66092" y1="50857" x2="66092" y2="50857"/>
                      </a14:backgroundRemoval>
                    </a14:imgEffect>
                  </a14:imgLayer>
                </a14:imgProps>
              </a:ext>
              <a:ext uri="{28A0092B-C50C-407E-A947-70E740481C1C}">
                <a14:useLocalDpi xmlns:a14="http://schemas.microsoft.com/office/drawing/2010/main" val="0"/>
              </a:ext>
            </a:extLst>
          </a:blip>
          <a:srcRect l="23107" t="1" r="17984" b="35863"/>
          <a:stretch/>
        </p:blipFill>
        <p:spPr bwMode="auto">
          <a:xfrm>
            <a:off x="9846192" y="4417347"/>
            <a:ext cx="461930" cy="502920"/>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6" descr="حرف السين خط الرقعة"/>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ackgroundRemoval t="15294" b="67059" l="15510" r="85306">
                        <a14:foregroundMark x1="69796" y1="20392" x2="69796" y2="20392"/>
                        <a14:foregroundMark x1="55102" y1="46667" x2="55102" y2="46667"/>
                        <a14:foregroundMark x1="19592" y1="53333" x2="19592" y2="53333"/>
                        <a14:foregroundMark x1="20816" y1="45882" x2="20816" y2="45882"/>
                        <a14:foregroundMark x1="34286" y1="59216" x2="34286" y2="59216"/>
                        <a14:foregroundMark x1="78367" y1="42745" x2="78367" y2="42745"/>
                      </a14:backgroundRemoval>
                    </a14:imgEffect>
                    <a14:imgEffect>
                      <a14:brightnessContrast contrast="40000"/>
                    </a14:imgEffect>
                  </a14:imgLayer>
                </a14:imgProps>
              </a:ext>
              <a:ext uri="{28A0092B-C50C-407E-A947-70E740481C1C}">
                <a14:useLocalDpi xmlns:a14="http://schemas.microsoft.com/office/drawing/2010/main" val="0"/>
              </a:ext>
            </a:extLst>
          </a:blip>
          <a:srcRect l="15891" t="14602" r="14543" b="32504"/>
          <a:stretch/>
        </p:blipFill>
        <p:spPr bwMode="auto">
          <a:xfrm>
            <a:off x="1795326" y="4463067"/>
            <a:ext cx="574766" cy="457200"/>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4" descr="معبد الغموض | Temple of Mystery - أسرار الحروف"/>
          <p:cNvPicPr>
            <a:picLocks noChangeAspect="1" noChangeArrowheads="1"/>
          </p:cNvPicPr>
          <p:nvPr/>
        </p:nvPicPr>
        <p:blipFill rotWithShape="1">
          <a:blip r:embed="rId8" cstate="print">
            <a:extLst>
              <a:ext uri="{BEBA8EAE-BF5A-486C-A8C5-ECC9F3942E4B}">
                <a14:imgProps xmlns:a14="http://schemas.microsoft.com/office/drawing/2010/main">
                  <a14:imgLayer r:embed="rId9">
                    <a14:imgEffect>
                      <a14:backgroundRemoval t="28947" b="68797" l="10843" r="91165">
                        <a14:foregroundMark x1="15261" y1="52256" x2="15261" y2="52256"/>
                        <a14:foregroundMark x1="27711" y1="60150" x2="27711" y2="60150"/>
                        <a14:foregroundMark x1="47390" y1="41353" x2="47390" y2="41353"/>
                        <a14:foregroundMark x1="74699" y1="40602" x2="74699" y2="40602"/>
                        <a14:foregroundMark x1="79920" y1="39850" x2="79920" y2="39850"/>
                      </a14:backgroundRemoval>
                    </a14:imgEffect>
                    <a14:imgEffect>
                      <a14:brightnessContrast contrast="40000"/>
                    </a14:imgEffect>
                  </a14:imgLayer>
                </a14:imgProps>
              </a:ext>
              <a:ext uri="{28A0092B-C50C-407E-A947-70E740481C1C}">
                <a14:useLocalDpi xmlns:a14="http://schemas.microsoft.com/office/drawing/2010/main" val="0"/>
              </a:ext>
            </a:extLst>
          </a:blip>
          <a:srcRect l="10365" t="28031" r="10189" b="33240"/>
          <a:stretch/>
        </p:blipFill>
        <p:spPr bwMode="auto">
          <a:xfrm>
            <a:off x="5792141" y="4554507"/>
            <a:ext cx="702553" cy="36576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172444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500"/>
                                        <p:tgtEl>
                                          <p:spTgt spid="29"/>
                                        </p:tgtEl>
                                      </p:cBhvr>
                                    </p:animEffect>
                                  </p:childTnLst>
                                </p:cTn>
                              </p:par>
                              <p:par>
                                <p:cTn id="27" presetID="10" presetClass="entr" presetSubtype="0" fill="hold" nodeType="withEffect">
                                  <p:stCondLst>
                                    <p:cond delay="0"/>
                                  </p:stCondLst>
                                  <p:childTnLst>
                                    <p:set>
                                      <p:cBhvr>
                                        <p:cTn id="28" dur="1" fill="hold">
                                          <p:stCondLst>
                                            <p:cond delay="0"/>
                                          </p:stCondLst>
                                        </p:cTn>
                                        <p:tgtEl>
                                          <p:spTgt spid="60"/>
                                        </p:tgtEl>
                                        <p:attrNameLst>
                                          <p:attrName>style.visibility</p:attrName>
                                        </p:attrNameLst>
                                      </p:cBhvr>
                                      <p:to>
                                        <p:strVal val="visible"/>
                                      </p:to>
                                    </p:set>
                                    <p:animEffect transition="in" filter="fade">
                                      <p:cBhvr>
                                        <p:cTn id="29" dur="500"/>
                                        <p:tgtEl>
                                          <p:spTgt spid="6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fade">
                                      <p:cBhvr>
                                        <p:cTn id="34" dur="500"/>
                                        <p:tgtEl>
                                          <p:spTgt spid="4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500"/>
                                        <p:tgtEl>
                                          <p:spTgt spid="4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fade">
                                      <p:cBhvr>
                                        <p:cTn id="42" dur="500"/>
                                        <p:tgtEl>
                                          <p:spTgt spid="53"/>
                                        </p:tgtEl>
                                      </p:cBhvr>
                                    </p:animEffect>
                                  </p:childTnLst>
                                </p:cTn>
                              </p:par>
                              <p:par>
                                <p:cTn id="43" presetID="10" presetClass="entr" presetSubtype="0" fill="hold"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500"/>
                                        <p:tgtEl>
                                          <p:spTgt spid="5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fade">
                                      <p:cBhvr>
                                        <p:cTn id="53" dur="500"/>
                                        <p:tgtEl>
                                          <p:spTgt spid="56"/>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55"/>
                                        </p:tgtEl>
                                        <p:attrNameLst>
                                          <p:attrName>style.visibility</p:attrName>
                                        </p:attrNameLst>
                                      </p:cBhvr>
                                      <p:to>
                                        <p:strVal val="visible"/>
                                      </p:to>
                                    </p:set>
                                    <p:animEffect transition="in" filter="fade">
                                      <p:cBhvr>
                                        <p:cTn id="58" dur="500"/>
                                        <p:tgtEl>
                                          <p:spTgt spid="5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7"/>
                                        </p:tgtEl>
                                        <p:attrNameLst>
                                          <p:attrName>style.visibility</p:attrName>
                                        </p:attrNameLst>
                                      </p:cBhvr>
                                      <p:to>
                                        <p:strVal val="visible"/>
                                      </p:to>
                                    </p:set>
                                    <p:animEffect transition="in" filter="fade">
                                      <p:cBhvr>
                                        <p:cTn id="61" dur="500"/>
                                        <p:tgtEl>
                                          <p:spTgt spid="57"/>
                                        </p:tgtEl>
                                      </p:cBhvr>
                                    </p:animEffect>
                                  </p:childTnLst>
                                </p:cTn>
                              </p:par>
                              <p:par>
                                <p:cTn id="62" presetID="10" presetClass="entr" presetSubtype="0" fill="hold" nodeType="with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fade">
                                      <p:cBhvr>
                                        <p:cTn id="64" dur="500"/>
                                        <p:tgtEl>
                                          <p:spTgt spid="62"/>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58"/>
                                        </p:tgtEl>
                                        <p:attrNameLst>
                                          <p:attrName>style.visibility</p:attrName>
                                        </p:attrNameLst>
                                      </p:cBhvr>
                                      <p:to>
                                        <p:strVal val="visible"/>
                                      </p:to>
                                    </p:set>
                                    <p:animEffect transition="in" filter="fade">
                                      <p:cBhvr>
                                        <p:cTn id="69" dur="500"/>
                                        <p:tgtEl>
                                          <p:spTgt spid="58"/>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59"/>
                                        </p:tgtEl>
                                        <p:attrNameLst>
                                          <p:attrName>style.visibility</p:attrName>
                                        </p:attrNameLst>
                                      </p:cBhvr>
                                      <p:to>
                                        <p:strVal val="visible"/>
                                      </p:to>
                                    </p:set>
                                    <p:animEffect transition="in" filter="fade">
                                      <p:cBhvr>
                                        <p:cTn id="72" dur="500"/>
                                        <p:tgtEl>
                                          <p:spTgt spid="59"/>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fade">
                                      <p:cBhvr>
                                        <p:cTn id="77" dur="500"/>
                                        <p:tgtEl>
                                          <p:spTgt spid="43"/>
                                        </p:tgtEl>
                                      </p:cBhvr>
                                    </p:animEffect>
                                  </p:childTnLst>
                                </p:cTn>
                              </p:par>
                              <p:par>
                                <p:cTn id="78" presetID="10" presetClass="entr" presetSubtype="0" fill="hold" nodeType="withEffect">
                                  <p:stCondLst>
                                    <p:cond delay="0"/>
                                  </p:stCondLst>
                                  <p:childTnLst>
                                    <p:set>
                                      <p:cBhvr>
                                        <p:cTn id="79" dur="1" fill="hold">
                                          <p:stCondLst>
                                            <p:cond delay="0"/>
                                          </p:stCondLst>
                                        </p:cTn>
                                        <p:tgtEl>
                                          <p:spTgt spid="13"/>
                                        </p:tgtEl>
                                        <p:attrNameLst>
                                          <p:attrName>style.visibility</p:attrName>
                                        </p:attrNameLst>
                                      </p:cBhvr>
                                      <p:to>
                                        <p:strVal val="visible"/>
                                      </p:to>
                                    </p:set>
                                    <p:animEffect transition="in" filter="fade">
                                      <p:cBhvr>
                                        <p:cTn id="80" dur="500"/>
                                        <p:tgtEl>
                                          <p:spTgt spid="13"/>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fade">
                                      <p:cBhvr>
                                        <p:cTn id="85" dur="500"/>
                                        <p:tgtEl>
                                          <p:spTgt spid="44"/>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45"/>
                                        </p:tgtEl>
                                        <p:attrNameLst>
                                          <p:attrName>style.visibility</p:attrName>
                                        </p:attrNameLst>
                                      </p:cBhvr>
                                      <p:to>
                                        <p:strVal val="visible"/>
                                      </p:to>
                                    </p:set>
                                    <p:animEffect transition="in" filter="fade">
                                      <p:cBhvr>
                                        <p:cTn id="93" dur="500"/>
                                        <p:tgtEl>
                                          <p:spTgt spid="45"/>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47"/>
                                        </p:tgtEl>
                                        <p:attrNameLst>
                                          <p:attrName>style.visibility</p:attrName>
                                        </p:attrNameLst>
                                      </p:cBhvr>
                                      <p:to>
                                        <p:strVal val="visible"/>
                                      </p:to>
                                    </p:set>
                                    <p:animEffect transition="in" filter="fade">
                                      <p:cBhvr>
                                        <p:cTn id="96" dur="500"/>
                                        <p:tgtEl>
                                          <p:spTgt spid="47"/>
                                        </p:tgtEl>
                                      </p:cBhvr>
                                    </p:animEffect>
                                  </p:childTnLst>
                                </p:cTn>
                              </p:par>
                              <p:par>
                                <p:cTn id="97" presetID="10" presetClass="entr" presetSubtype="0" fill="hold" nodeType="withEffect">
                                  <p:stCondLst>
                                    <p:cond delay="0"/>
                                  </p:stCondLst>
                                  <p:childTnLst>
                                    <p:set>
                                      <p:cBhvr>
                                        <p:cTn id="98" dur="1" fill="hold">
                                          <p:stCondLst>
                                            <p:cond delay="0"/>
                                          </p:stCondLst>
                                        </p:cTn>
                                        <p:tgtEl>
                                          <p:spTgt spid="61"/>
                                        </p:tgtEl>
                                        <p:attrNameLst>
                                          <p:attrName>style.visibility</p:attrName>
                                        </p:attrNameLst>
                                      </p:cBhvr>
                                      <p:to>
                                        <p:strVal val="visible"/>
                                      </p:to>
                                    </p:set>
                                    <p:animEffect transition="in" filter="fade">
                                      <p:cBhvr>
                                        <p:cTn id="99" dur="500"/>
                                        <p:tgtEl>
                                          <p:spTgt spid="61"/>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48"/>
                                        </p:tgtEl>
                                        <p:attrNameLst>
                                          <p:attrName>style.visibility</p:attrName>
                                        </p:attrNameLst>
                                      </p:cBhvr>
                                      <p:to>
                                        <p:strVal val="visible"/>
                                      </p:to>
                                    </p:set>
                                    <p:animEffect transition="in" filter="fade">
                                      <p:cBhvr>
                                        <p:cTn id="104" dur="500"/>
                                        <p:tgtEl>
                                          <p:spTgt spid="48"/>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52"/>
                                        </p:tgtEl>
                                        <p:attrNameLst>
                                          <p:attrName>style.visibility</p:attrName>
                                        </p:attrNameLst>
                                      </p:cBhvr>
                                      <p:to>
                                        <p:strVal val="visible"/>
                                      </p:to>
                                    </p:set>
                                    <p:animEffect transition="in" filter="fade">
                                      <p:cBhvr>
                                        <p:cTn id="10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2" grpId="0" animBg="1"/>
      <p:bldP spid="28" grpId="0" animBg="1"/>
      <p:bldP spid="29" grpId="0" animBg="1"/>
      <p:bldP spid="41" grpId="0" animBg="1"/>
      <p:bldP spid="42" grpId="0" animBg="1"/>
      <p:bldP spid="43" grpId="0" animBg="1"/>
      <p:bldP spid="44" grpId="0" animBg="1"/>
      <p:bldP spid="45" grpId="0" animBg="1"/>
      <p:bldP spid="46" grpId="0" animBg="1"/>
      <p:bldP spid="47" grpId="0" animBg="1"/>
      <p:bldP spid="48" grpId="0" animBg="1"/>
      <p:bldP spid="52" grpId="0" animBg="1"/>
      <p:bldP spid="53" grpId="0" animBg="1"/>
      <p:bldP spid="54" grpId="0" animBg="1"/>
      <p:bldP spid="55" grpId="0" animBg="1"/>
      <p:bldP spid="56" grpId="0" animBg="1"/>
      <p:bldP spid="57" grpId="0" animBg="1"/>
      <p:bldP spid="58" grpId="0" animBg="1"/>
      <p:bldP spid="5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utoShape 2" descr="Free Trash Pictures, Download Free Clip Art, Free Clip Art on Clipart  Library">
            <a:extLst>
              <a:ext uri="{FF2B5EF4-FFF2-40B4-BE49-F238E27FC236}">
                <a16:creationId xmlns:a16="http://schemas.microsoft.com/office/drawing/2014/main" id="{2A40A877-672C-4430-8D20-BDD5E3FC9129}"/>
              </a:ext>
            </a:extLst>
          </p:cNvPr>
          <p:cNvSpPr>
            <a:spLocks noChangeAspect="1" noChangeArrowheads="1"/>
          </p:cNvSpPr>
          <p:nvPr/>
        </p:nvSpPr>
        <p:spPr bwMode="auto">
          <a:xfrm>
            <a:off x="345489" y="6450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dobe Arabic"/>
              <a:ea typeface="+mn-ea"/>
              <a:cs typeface="Adobe Arabic"/>
            </a:endParaRPr>
          </a:p>
        </p:txBody>
      </p:sp>
      <p:sp>
        <p:nvSpPr>
          <p:cNvPr id="11" name="ع">
            <a:extLst>
              <a:ext uri="{FF2B5EF4-FFF2-40B4-BE49-F238E27FC236}">
                <a16:creationId xmlns:a16="http://schemas.microsoft.com/office/drawing/2014/main" id="{DDCB7A61-94B8-4B52-B061-C1EC1C074C09}"/>
              </a:ext>
            </a:extLst>
          </p:cNvPr>
          <p:cNvSpPr/>
          <p:nvPr/>
        </p:nvSpPr>
        <p:spPr>
          <a:xfrm>
            <a:off x="8563667" y="2541967"/>
            <a:ext cx="3017520" cy="548640"/>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sz="3600" b="1" dirty="0">
                <a:solidFill>
                  <a:schemeClr val="tx1">
                    <a:lumMod val="65000"/>
                    <a:lumOff val="35000"/>
                  </a:schemeClr>
                </a:solidFill>
                <a:latin typeface="Adobe Arabic" panose="02040503050201020203" pitchFamily="18" charset="-78"/>
                <a:cs typeface="Adobe Arabic" panose="02040503050201020203" pitchFamily="18" charset="-78"/>
              </a:rPr>
              <a:t>ث</a:t>
            </a:r>
          </a:p>
        </p:txBody>
      </p:sp>
      <p:sp>
        <p:nvSpPr>
          <p:cNvPr id="12" name="اسم ع">
            <a:extLst>
              <a:ext uri="{FF2B5EF4-FFF2-40B4-BE49-F238E27FC236}">
                <a16:creationId xmlns:a16="http://schemas.microsoft.com/office/drawing/2014/main" id="{1A4B2DC3-664B-403B-BBE3-E7D57F5E90DB}"/>
              </a:ext>
            </a:extLst>
          </p:cNvPr>
          <p:cNvSpPr/>
          <p:nvPr/>
        </p:nvSpPr>
        <p:spPr>
          <a:xfrm>
            <a:off x="10666787" y="3147805"/>
            <a:ext cx="914400" cy="54864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altLang="en-US" sz="3600" dirty="0">
                <a:solidFill>
                  <a:schemeClr val="tx1">
                    <a:lumMod val="65000"/>
                    <a:lumOff val="35000"/>
                  </a:schemeClr>
                </a:solidFill>
                <a:latin typeface="Adobe Arabic" panose="02040503050201020203" pitchFamily="18" charset="-78"/>
                <a:cs typeface="Adobe Arabic" panose="02040503050201020203" pitchFamily="18" charset="-78"/>
              </a:rPr>
              <a:t>أَوَّلٌ</a:t>
            </a:r>
          </a:p>
        </p:txBody>
      </p:sp>
      <p:sp>
        <p:nvSpPr>
          <p:cNvPr id="14" name="شكل ع">
            <a:extLst>
              <a:ext uri="{FF2B5EF4-FFF2-40B4-BE49-F238E27FC236}">
                <a16:creationId xmlns:a16="http://schemas.microsoft.com/office/drawing/2014/main" id="{1A4B2DC3-664B-403B-BBE3-E7D57F5E90DB}"/>
              </a:ext>
            </a:extLst>
          </p:cNvPr>
          <p:cNvSpPr/>
          <p:nvPr/>
        </p:nvSpPr>
        <p:spPr>
          <a:xfrm>
            <a:off x="9615227" y="3147805"/>
            <a:ext cx="914400" cy="54864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altLang="en-US" sz="3600" dirty="0">
                <a:solidFill>
                  <a:schemeClr val="tx1">
                    <a:lumMod val="65000"/>
                    <a:lumOff val="35000"/>
                  </a:schemeClr>
                </a:solidFill>
                <a:latin typeface="Adobe Arabic" panose="02040503050201020203" pitchFamily="18" charset="-78"/>
                <a:cs typeface="Adobe Arabic" panose="02040503050201020203" pitchFamily="18" charset="-78"/>
              </a:rPr>
              <a:t>وَسَطٌ</a:t>
            </a:r>
          </a:p>
        </p:txBody>
      </p:sp>
      <p:sp>
        <p:nvSpPr>
          <p:cNvPr id="16" name="عين"/>
          <p:cNvSpPr txBox="1"/>
          <p:nvPr/>
        </p:nvSpPr>
        <p:spPr>
          <a:xfrm>
            <a:off x="10666787" y="3760684"/>
            <a:ext cx="914400" cy="1323439"/>
          </a:xfrm>
          <a:prstGeom prst="rect">
            <a:avLst/>
          </a:prstGeom>
          <a:solidFill>
            <a:schemeClr val="bg1"/>
          </a:solidFill>
          <a:ln>
            <a:solidFill>
              <a:srgbClr val="A6A6A6"/>
            </a:solidFill>
          </a:ln>
        </p:spPr>
        <p:txBody>
          <a:bodyPr wrap="square" rtlCol="0">
            <a:spAutoFit/>
          </a:bodyPr>
          <a:lstStyle>
            <a:defPPr>
              <a:defRPr lang="en-US"/>
            </a:defPPr>
            <a:lvl1pPr marR="0" lvl="0" indent="0" algn="r" rtl="1" fontAlgn="auto">
              <a:lnSpc>
                <a:spcPct val="120000"/>
              </a:lnSpc>
              <a:spcBef>
                <a:spcPts val="600"/>
              </a:spcBef>
              <a:spcAft>
                <a:spcPts val="600"/>
              </a:spcAft>
              <a:buClrTx/>
              <a:buSzTx/>
              <a:buFontTx/>
              <a:buNone/>
              <a:tabLst/>
              <a:defRPr kumimoji="0" sz="3600" b="0" i="0" u="none" strike="noStrike" cap="none" spc="0" normalizeH="0" baseline="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lgn="ctr">
              <a:lnSpc>
                <a:spcPct val="100000"/>
              </a:lnSpc>
              <a:spcBef>
                <a:spcPts val="0"/>
              </a:spcBef>
              <a:spcAft>
                <a:spcPts val="0"/>
              </a:spcAft>
              <a:defRPr/>
            </a:pPr>
            <a:r>
              <a:rPr lang="ar-LB" sz="4000" dirty="0">
                <a:solidFill>
                  <a:schemeClr val="tx1">
                    <a:lumMod val="65000"/>
                    <a:lumOff val="35000"/>
                  </a:schemeClr>
                </a:solidFill>
              </a:rPr>
              <a:t>ث</a:t>
            </a:r>
          </a:p>
          <a:p>
            <a:pPr lvl="0" algn="ctr">
              <a:lnSpc>
                <a:spcPct val="100000"/>
              </a:lnSpc>
              <a:spcBef>
                <a:spcPts val="0"/>
              </a:spcBef>
              <a:spcAft>
                <a:spcPts val="0"/>
              </a:spcAft>
              <a:defRPr/>
            </a:pPr>
            <a:endParaRPr lang="ar-LB" sz="4000" dirty="0">
              <a:solidFill>
                <a:schemeClr val="tx1">
                  <a:lumMod val="65000"/>
                  <a:lumOff val="35000"/>
                </a:schemeClr>
              </a:solidFill>
            </a:endParaRPr>
          </a:p>
        </p:txBody>
      </p:sp>
      <p:sp>
        <p:nvSpPr>
          <p:cNvPr id="17" name="2"/>
          <p:cNvSpPr txBox="1"/>
          <p:nvPr/>
        </p:nvSpPr>
        <p:spPr>
          <a:xfrm>
            <a:off x="9615227" y="3760684"/>
            <a:ext cx="914400" cy="1323439"/>
          </a:xfrm>
          <a:prstGeom prst="rect">
            <a:avLst/>
          </a:prstGeom>
          <a:solidFill>
            <a:schemeClr val="bg1"/>
          </a:solidFill>
          <a:ln>
            <a:solidFill>
              <a:srgbClr val="A6A6A6"/>
            </a:solidFill>
          </a:ln>
        </p:spPr>
        <p:txBody>
          <a:bodyPr wrap="square" rtlCol="0">
            <a:spAutoFit/>
          </a:bodyPr>
          <a:lstStyle>
            <a:defPPr>
              <a:defRPr lang="en-US"/>
            </a:defPPr>
            <a:lvl1pPr marR="0" lvl="0" indent="0" algn="r" rtl="1" fontAlgn="auto">
              <a:lnSpc>
                <a:spcPct val="120000"/>
              </a:lnSpc>
              <a:spcBef>
                <a:spcPts val="600"/>
              </a:spcBef>
              <a:spcAft>
                <a:spcPts val="600"/>
              </a:spcAft>
              <a:buClrTx/>
              <a:buSzTx/>
              <a:buFontTx/>
              <a:buNone/>
              <a:tabLst/>
              <a:defRPr kumimoji="0" sz="3600" b="0" i="0" u="none" strike="noStrike" cap="none" spc="0" normalizeH="0" baseline="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lgn="ctr">
              <a:lnSpc>
                <a:spcPct val="100000"/>
              </a:lnSpc>
              <a:spcBef>
                <a:spcPts val="0"/>
              </a:spcBef>
              <a:spcAft>
                <a:spcPts val="0"/>
              </a:spcAft>
              <a:defRPr/>
            </a:pPr>
            <a:r>
              <a:rPr lang="ar-LB" sz="4000" dirty="0">
                <a:solidFill>
                  <a:schemeClr val="tx1">
                    <a:lumMod val="65000"/>
                    <a:lumOff val="35000"/>
                  </a:schemeClr>
                </a:solidFill>
              </a:rPr>
              <a:t>ثـ</a:t>
            </a:r>
          </a:p>
          <a:p>
            <a:pPr lvl="0" algn="ctr">
              <a:lnSpc>
                <a:spcPct val="100000"/>
              </a:lnSpc>
              <a:spcBef>
                <a:spcPts val="0"/>
              </a:spcBef>
              <a:spcAft>
                <a:spcPts val="0"/>
              </a:spcAft>
              <a:defRPr/>
            </a:pPr>
            <a:r>
              <a:rPr lang="ar-LB" sz="4000" dirty="0">
                <a:solidFill>
                  <a:schemeClr val="tx1">
                    <a:lumMod val="65000"/>
                    <a:lumOff val="35000"/>
                  </a:schemeClr>
                </a:solidFill>
              </a:rPr>
              <a:t>ـثـ</a:t>
            </a:r>
          </a:p>
        </p:txBody>
      </p:sp>
      <p:pic>
        <p:nvPicPr>
          <p:cNvPr id="18" name="Picture 2" descr="حرف الثاء رقعة كبير | Symbols, Letters, Digit"/>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backgroundRemoval t="6286" b="63429" l="24713" r="78161">
                        <a14:foregroundMark x1="58046" y1="10286" x2="58046" y2="10286"/>
                        <a14:foregroundMark x1="35632" y1="50857" x2="35632" y2="50857"/>
                        <a14:foregroundMark x1="24713" y1="46286" x2="24713" y2="46286"/>
                        <a14:foregroundMark x1="66092" y1="50857" x2="66092" y2="50857"/>
                      </a14:backgroundRemoval>
                    </a14:imgEffect>
                  </a14:imgLayer>
                </a14:imgProps>
              </a:ext>
              <a:ext uri="{28A0092B-C50C-407E-A947-70E740481C1C}">
                <a14:useLocalDpi xmlns:a14="http://schemas.microsoft.com/office/drawing/2010/main" val="0"/>
              </a:ext>
            </a:extLst>
          </a:blip>
          <a:srcRect l="23107" t="1" r="17984" b="35863"/>
          <a:stretch/>
        </p:blipFill>
        <p:spPr bwMode="auto">
          <a:xfrm>
            <a:off x="9384262" y="2541967"/>
            <a:ext cx="461930" cy="502920"/>
          </a:xfrm>
          <a:prstGeom prst="rect">
            <a:avLst/>
          </a:prstGeom>
          <a:noFill/>
          <a:extLst>
            <a:ext uri="{909E8E84-426E-40DD-AFC4-6F175D3DCCD1}">
              <a14:hiddenFill xmlns:a14="http://schemas.microsoft.com/office/drawing/2010/main">
                <a:solidFill>
                  <a:srgbClr val="FFFFFF"/>
                </a:solidFill>
              </a14:hiddenFill>
            </a:ext>
          </a:extLst>
        </p:spPr>
      </p:pic>
      <p:sp>
        <p:nvSpPr>
          <p:cNvPr id="25" name="صوت ع">
            <a:extLst>
              <a:ext uri="{FF2B5EF4-FFF2-40B4-BE49-F238E27FC236}">
                <a16:creationId xmlns:a16="http://schemas.microsoft.com/office/drawing/2014/main" id="{1A4B2DC3-664B-403B-BBE3-E7D57F5E90DB}"/>
              </a:ext>
            </a:extLst>
          </p:cNvPr>
          <p:cNvSpPr/>
          <p:nvPr/>
        </p:nvSpPr>
        <p:spPr>
          <a:xfrm>
            <a:off x="8563667" y="3147805"/>
            <a:ext cx="914400" cy="54864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altLang="en-US" sz="3600" dirty="0">
                <a:solidFill>
                  <a:schemeClr val="tx1">
                    <a:lumMod val="65000"/>
                    <a:lumOff val="35000"/>
                  </a:schemeClr>
                </a:solidFill>
                <a:latin typeface="Adobe Arabic" panose="02040503050201020203" pitchFamily="18" charset="-78"/>
                <a:cs typeface="Adobe Arabic" panose="02040503050201020203" pitchFamily="18" charset="-78"/>
              </a:rPr>
              <a:t>آخِرُ</a:t>
            </a:r>
          </a:p>
        </p:txBody>
      </p:sp>
      <p:sp>
        <p:nvSpPr>
          <p:cNvPr id="27" name="عْ"/>
          <p:cNvSpPr txBox="1"/>
          <p:nvPr/>
        </p:nvSpPr>
        <p:spPr>
          <a:xfrm>
            <a:off x="8563667" y="3760684"/>
            <a:ext cx="914400" cy="1323439"/>
          </a:xfrm>
          <a:prstGeom prst="rect">
            <a:avLst/>
          </a:prstGeom>
          <a:solidFill>
            <a:schemeClr val="bg1"/>
          </a:solidFill>
          <a:ln>
            <a:solidFill>
              <a:srgbClr val="A6A6A6"/>
            </a:solidFill>
          </a:ln>
        </p:spPr>
        <p:txBody>
          <a:bodyPr wrap="square" rtlCol="0">
            <a:spAutoFit/>
          </a:bodyPr>
          <a:lstStyle>
            <a:defPPr>
              <a:defRPr lang="en-US"/>
            </a:defPPr>
            <a:lvl1pPr marR="0" lvl="0" indent="0" algn="r" rtl="1" fontAlgn="auto">
              <a:lnSpc>
                <a:spcPct val="120000"/>
              </a:lnSpc>
              <a:spcBef>
                <a:spcPts val="600"/>
              </a:spcBef>
              <a:spcAft>
                <a:spcPts val="600"/>
              </a:spcAft>
              <a:buClrTx/>
              <a:buSzTx/>
              <a:buFontTx/>
              <a:buNone/>
              <a:tabLst/>
              <a:defRPr kumimoji="0" sz="3600" b="0" i="0" u="none" strike="noStrike" cap="none" spc="0" normalizeH="0" baseline="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lgn="ctr">
              <a:lnSpc>
                <a:spcPct val="100000"/>
              </a:lnSpc>
              <a:spcBef>
                <a:spcPts val="0"/>
              </a:spcBef>
              <a:spcAft>
                <a:spcPts val="0"/>
              </a:spcAft>
              <a:defRPr/>
            </a:pPr>
            <a:r>
              <a:rPr lang="ar-LB" sz="4000" dirty="0">
                <a:solidFill>
                  <a:schemeClr val="tx1">
                    <a:lumMod val="65000"/>
                    <a:lumOff val="35000"/>
                  </a:schemeClr>
                </a:solidFill>
              </a:rPr>
              <a:t>ث</a:t>
            </a:r>
          </a:p>
          <a:p>
            <a:pPr lvl="0" algn="ctr">
              <a:lnSpc>
                <a:spcPct val="100000"/>
              </a:lnSpc>
              <a:spcBef>
                <a:spcPts val="0"/>
              </a:spcBef>
              <a:spcAft>
                <a:spcPts val="0"/>
              </a:spcAft>
              <a:defRPr/>
            </a:pPr>
            <a:r>
              <a:rPr lang="ar-LB" sz="4000" dirty="0">
                <a:solidFill>
                  <a:schemeClr val="tx1">
                    <a:lumMod val="65000"/>
                    <a:lumOff val="35000"/>
                  </a:schemeClr>
                </a:solidFill>
              </a:rPr>
              <a:t>ـث</a:t>
            </a:r>
          </a:p>
        </p:txBody>
      </p:sp>
      <p:sp>
        <p:nvSpPr>
          <p:cNvPr id="28" name="ع">
            <a:extLst>
              <a:ext uri="{FF2B5EF4-FFF2-40B4-BE49-F238E27FC236}">
                <a16:creationId xmlns:a16="http://schemas.microsoft.com/office/drawing/2014/main" id="{DDCB7A61-94B8-4B52-B061-C1EC1C074C09}"/>
              </a:ext>
            </a:extLst>
          </p:cNvPr>
          <p:cNvSpPr/>
          <p:nvPr/>
        </p:nvSpPr>
        <p:spPr>
          <a:xfrm>
            <a:off x="622935" y="2541967"/>
            <a:ext cx="3017520" cy="548640"/>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3600" b="1" dirty="0">
                <a:solidFill>
                  <a:schemeClr val="tx1">
                    <a:lumMod val="65000"/>
                    <a:lumOff val="35000"/>
                  </a:schemeClr>
                </a:solidFill>
                <a:latin typeface="Adobe Arabic" panose="02040503050201020203" pitchFamily="18" charset="-78"/>
                <a:cs typeface="Adobe Arabic" panose="02040503050201020203" pitchFamily="18" charset="-78"/>
              </a:rPr>
              <a:t>ش</a:t>
            </a:r>
          </a:p>
        </p:txBody>
      </p:sp>
      <p:sp>
        <p:nvSpPr>
          <p:cNvPr id="29" name="اسم ع">
            <a:extLst>
              <a:ext uri="{FF2B5EF4-FFF2-40B4-BE49-F238E27FC236}">
                <a16:creationId xmlns:a16="http://schemas.microsoft.com/office/drawing/2014/main" id="{1A4B2DC3-664B-403B-BBE3-E7D57F5E90DB}"/>
              </a:ext>
            </a:extLst>
          </p:cNvPr>
          <p:cNvSpPr/>
          <p:nvPr/>
        </p:nvSpPr>
        <p:spPr>
          <a:xfrm>
            <a:off x="2726055" y="3147805"/>
            <a:ext cx="914400" cy="54864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600" dirty="0">
                <a:solidFill>
                  <a:schemeClr val="tx1">
                    <a:lumMod val="65000"/>
                    <a:lumOff val="35000"/>
                  </a:schemeClr>
                </a:solidFill>
                <a:latin typeface="Adobe Arabic" panose="02040503050201020203" pitchFamily="18" charset="-78"/>
                <a:cs typeface="Adobe Arabic" panose="02040503050201020203" pitchFamily="18" charset="-78"/>
              </a:rPr>
              <a:t>أَوَّلٌ</a:t>
            </a:r>
          </a:p>
        </p:txBody>
      </p:sp>
      <p:sp>
        <p:nvSpPr>
          <p:cNvPr id="30" name="شكل ع">
            <a:extLst>
              <a:ext uri="{FF2B5EF4-FFF2-40B4-BE49-F238E27FC236}">
                <a16:creationId xmlns:a16="http://schemas.microsoft.com/office/drawing/2014/main" id="{1A4B2DC3-664B-403B-BBE3-E7D57F5E90DB}"/>
              </a:ext>
            </a:extLst>
          </p:cNvPr>
          <p:cNvSpPr/>
          <p:nvPr/>
        </p:nvSpPr>
        <p:spPr>
          <a:xfrm>
            <a:off x="1674495" y="3147805"/>
            <a:ext cx="914400" cy="54864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600" dirty="0">
                <a:solidFill>
                  <a:schemeClr val="tx1">
                    <a:lumMod val="65000"/>
                    <a:lumOff val="35000"/>
                  </a:schemeClr>
                </a:solidFill>
                <a:latin typeface="Adobe Arabic" panose="02040503050201020203" pitchFamily="18" charset="-78"/>
                <a:cs typeface="Adobe Arabic" panose="02040503050201020203" pitchFamily="18" charset="-78"/>
              </a:rPr>
              <a:t>وَسَطٌ</a:t>
            </a:r>
          </a:p>
        </p:txBody>
      </p:sp>
      <p:sp>
        <p:nvSpPr>
          <p:cNvPr id="31" name="عين"/>
          <p:cNvSpPr txBox="1"/>
          <p:nvPr/>
        </p:nvSpPr>
        <p:spPr>
          <a:xfrm>
            <a:off x="2726055" y="3760684"/>
            <a:ext cx="914400" cy="1323439"/>
          </a:xfrm>
          <a:prstGeom prst="rect">
            <a:avLst/>
          </a:prstGeom>
          <a:solidFill>
            <a:schemeClr val="bg1"/>
          </a:solidFill>
          <a:ln>
            <a:solidFill>
              <a:srgbClr val="A6A6A6"/>
            </a:solidFill>
          </a:ln>
        </p:spPr>
        <p:txBody>
          <a:bodyPr wrap="square" rtlCol="0">
            <a:spAutoFit/>
          </a:bodyPr>
          <a:lstStyle>
            <a:defPPr>
              <a:defRPr lang="en-US"/>
            </a:defPPr>
            <a:lvl1pPr marR="0" lvl="0" indent="0" algn="r" rtl="1" fontAlgn="auto">
              <a:lnSpc>
                <a:spcPct val="120000"/>
              </a:lnSpc>
              <a:spcBef>
                <a:spcPts val="600"/>
              </a:spcBef>
              <a:spcAft>
                <a:spcPts val="600"/>
              </a:spcAft>
              <a:buClrTx/>
              <a:buSzTx/>
              <a:buFontTx/>
              <a:buNone/>
              <a:tabLst/>
              <a:defRPr kumimoji="0" sz="3600" b="0" i="0" u="none" strike="noStrike" cap="none" spc="0" normalizeH="0" baseline="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lgn="ctr">
              <a:lnSpc>
                <a:spcPct val="100000"/>
              </a:lnSpc>
              <a:spcBef>
                <a:spcPts val="0"/>
              </a:spcBef>
              <a:spcAft>
                <a:spcPts val="0"/>
              </a:spcAft>
              <a:defRPr/>
            </a:pPr>
            <a:r>
              <a:rPr lang="ar-LB" sz="4000" dirty="0">
                <a:solidFill>
                  <a:schemeClr val="tx1">
                    <a:lumMod val="65000"/>
                    <a:lumOff val="35000"/>
                  </a:schemeClr>
                </a:solidFill>
              </a:rPr>
              <a:t>شـ</a:t>
            </a:r>
          </a:p>
          <a:p>
            <a:pPr lvl="0" algn="ctr">
              <a:lnSpc>
                <a:spcPct val="100000"/>
              </a:lnSpc>
              <a:spcBef>
                <a:spcPts val="0"/>
              </a:spcBef>
              <a:spcAft>
                <a:spcPts val="0"/>
              </a:spcAft>
              <a:defRPr/>
            </a:pPr>
            <a:endParaRPr lang="ar-LB" sz="4000" dirty="0">
              <a:solidFill>
                <a:schemeClr val="tx1">
                  <a:lumMod val="65000"/>
                  <a:lumOff val="35000"/>
                </a:schemeClr>
              </a:solidFill>
            </a:endParaRPr>
          </a:p>
        </p:txBody>
      </p:sp>
      <p:sp>
        <p:nvSpPr>
          <p:cNvPr id="32" name="2"/>
          <p:cNvSpPr txBox="1"/>
          <p:nvPr/>
        </p:nvSpPr>
        <p:spPr>
          <a:xfrm>
            <a:off x="1674495" y="3760684"/>
            <a:ext cx="914400" cy="1323439"/>
          </a:xfrm>
          <a:prstGeom prst="rect">
            <a:avLst/>
          </a:prstGeom>
          <a:solidFill>
            <a:schemeClr val="bg1"/>
          </a:solidFill>
          <a:ln>
            <a:solidFill>
              <a:srgbClr val="A6A6A6"/>
            </a:solidFill>
          </a:ln>
        </p:spPr>
        <p:txBody>
          <a:bodyPr wrap="square" rtlCol="0">
            <a:spAutoFit/>
          </a:bodyPr>
          <a:lstStyle>
            <a:defPPr>
              <a:defRPr lang="en-US"/>
            </a:defPPr>
            <a:lvl1pPr marR="0" lvl="0" indent="0" algn="r" rtl="1" fontAlgn="auto">
              <a:lnSpc>
                <a:spcPct val="120000"/>
              </a:lnSpc>
              <a:spcBef>
                <a:spcPts val="600"/>
              </a:spcBef>
              <a:spcAft>
                <a:spcPts val="600"/>
              </a:spcAft>
              <a:buClrTx/>
              <a:buSzTx/>
              <a:buFontTx/>
              <a:buNone/>
              <a:tabLst/>
              <a:defRPr kumimoji="0" sz="3600" b="0" i="0" u="none" strike="noStrike" cap="none" spc="0" normalizeH="0" baseline="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lgn="ctr" rtl="0">
              <a:lnSpc>
                <a:spcPct val="100000"/>
              </a:lnSpc>
              <a:spcBef>
                <a:spcPts val="0"/>
              </a:spcBef>
              <a:spcAft>
                <a:spcPts val="0"/>
              </a:spcAft>
              <a:defRPr/>
            </a:pPr>
            <a:r>
              <a:rPr lang="ar-LB" sz="4000" dirty="0">
                <a:solidFill>
                  <a:schemeClr val="tx1">
                    <a:lumMod val="65000"/>
                    <a:lumOff val="35000"/>
                  </a:schemeClr>
                </a:solidFill>
              </a:rPr>
              <a:t>شـ</a:t>
            </a:r>
          </a:p>
          <a:p>
            <a:pPr lvl="0" algn="ctr" rtl="0">
              <a:lnSpc>
                <a:spcPct val="100000"/>
              </a:lnSpc>
              <a:spcBef>
                <a:spcPts val="0"/>
              </a:spcBef>
              <a:spcAft>
                <a:spcPts val="0"/>
              </a:spcAft>
              <a:defRPr/>
            </a:pPr>
            <a:r>
              <a:rPr lang="ar-LB" sz="4000" dirty="0">
                <a:solidFill>
                  <a:schemeClr val="tx1">
                    <a:lumMod val="65000"/>
                    <a:lumOff val="35000"/>
                  </a:schemeClr>
                </a:solidFill>
              </a:rPr>
              <a:t>ـشـ</a:t>
            </a:r>
          </a:p>
        </p:txBody>
      </p:sp>
      <p:sp>
        <p:nvSpPr>
          <p:cNvPr id="33" name="صوت ع">
            <a:extLst>
              <a:ext uri="{FF2B5EF4-FFF2-40B4-BE49-F238E27FC236}">
                <a16:creationId xmlns:a16="http://schemas.microsoft.com/office/drawing/2014/main" id="{1A4B2DC3-664B-403B-BBE3-E7D57F5E90DB}"/>
              </a:ext>
            </a:extLst>
          </p:cNvPr>
          <p:cNvSpPr/>
          <p:nvPr/>
        </p:nvSpPr>
        <p:spPr>
          <a:xfrm>
            <a:off x="622935" y="3147805"/>
            <a:ext cx="914400" cy="54864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600" dirty="0">
                <a:solidFill>
                  <a:schemeClr val="tx1">
                    <a:lumMod val="65000"/>
                    <a:lumOff val="35000"/>
                  </a:schemeClr>
                </a:solidFill>
                <a:latin typeface="Adobe Arabic" panose="02040503050201020203" pitchFamily="18" charset="-78"/>
                <a:cs typeface="Adobe Arabic" panose="02040503050201020203" pitchFamily="18" charset="-78"/>
              </a:rPr>
              <a:t>آخِرُ</a:t>
            </a:r>
          </a:p>
        </p:txBody>
      </p:sp>
      <p:sp>
        <p:nvSpPr>
          <p:cNvPr id="34" name="عْ"/>
          <p:cNvSpPr txBox="1"/>
          <p:nvPr/>
        </p:nvSpPr>
        <p:spPr>
          <a:xfrm>
            <a:off x="622935" y="3760684"/>
            <a:ext cx="914400" cy="1323439"/>
          </a:xfrm>
          <a:prstGeom prst="rect">
            <a:avLst/>
          </a:prstGeom>
          <a:solidFill>
            <a:schemeClr val="bg1"/>
          </a:solidFill>
          <a:ln>
            <a:solidFill>
              <a:srgbClr val="A6A6A6"/>
            </a:solidFill>
          </a:ln>
        </p:spPr>
        <p:txBody>
          <a:bodyPr wrap="square" rtlCol="0">
            <a:spAutoFit/>
          </a:bodyPr>
          <a:lstStyle>
            <a:defPPr>
              <a:defRPr lang="en-US"/>
            </a:defPPr>
            <a:lvl1pPr marR="0" lvl="0" indent="0" algn="r" rtl="1" fontAlgn="auto">
              <a:lnSpc>
                <a:spcPct val="120000"/>
              </a:lnSpc>
              <a:spcBef>
                <a:spcPts val="600"/>
              </a:spcBef>
              <a:spcAft>
                <a:spcPts val="600"/>
              </a:spcAft>
              <a:buClrTx/>
              <a:buSzTx/>
              <a:buFontTx/>
              <a:buNone/>
              <a:tabLst/>
              <a:defRPr kumimoji="0" sz="3600" b="0" i="0" u="none" strike="noStrike" cap="none" spc="0" normalizeH="0" baseline="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lgn="ctr">
              <a:lnSpc>
                <a:spcPct val="100000"/>
              </a:lnSpc>
              <a:spcBef>
                <a:spcPts val="0"/>
              </a:spcBef>
              <a:spcAft>
                <a:spcPts val="0"/>
              </a:spcAft>
              <a:defRPr/>
            </a:pPr>
            <a:r>
              <a:rPr lang="ar-LB" sz="4000" dirty="0">
                <a:solidFill>
                  <a:schemeClr val="tx1">
                    <a:lumMod val="65000"/>
                    <a:lumOff val="35000"/>
                  </a:schemeClr>
                </a:solidFill>
              </a:rPr>
              <a:t>ـش</a:t>
            </a:r>
          </a:p>
          <a:p>
            <a:pPr lvl="0" algn="ctr">
              <a:lnSpc>
                <a:spcPct val="100000"/>
              </a:lnSpc>
              <a:spcBef>
                <a:spcPts val="0"/>
              </a:spcBef>
              <a:spcAft>
                <a:spcPts val="0"/>
              </a:spcAft>
              <a:defRPr/>
            </a:pPr>
            <a:r>
              <a:rPr lang="ar-LB" sz="4000" dirty="0">
                <a:solidFill>
                  <a:schemeClr val="tx1">
                    <a:lumMod val="65000"/>
                    <a:lumOff val="35000"/>
                  </a:schemeClr>
                </a:solidFill>
              </a:rPr>
              <a:t>ش</a:t>
            </a:r>
          </a:p>
        </p:txBody>
      </p:sp>
      <p:sp>
        <p:nvSpPr>
          <p:cNvPr id="35" name="ع">
            <a:extLst>
              <a:ext uri="{FF2B5EF4-FFF2-40B4-BE49-F238E27FC236}">
                <a16:creationId xmlns:a16="http://schemas.microsoft.com/office/drawing/2014/main" id="{DDCB7A61-94B8-4B52-B061-C1EC1C074C09}"/>
              </a:ext>
            </a:extLst>
          </p:cNvPr>
          <p:cNvSpPr/>
          <p:nvPr/>
        </p:nvSpPr>
        <p:spPr>
          <a:xfrm>
            <a:off x="4603038" y="2541967"/>
            <a:ext cx="3017520" cy="548640"/>
          </a:xfrm>
          <a:prstGeom prst="rect">
            <a:avLst/>
          </a:prstGeom>
          <a:solidFill>
            <a:srgbClr val="9DC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3600" b="1" dirty="0">
                <a:solidFill>
                  <a:schemeClr val="tx1">
                    <a:lumMod val="65000"/>
                    <a:lumOff val="35000"/>
                  </a:schemeClr>
                </a:solidFill>
                <a:latin typeface="Adobe Arabic" panose="02040503050201020203" pitchFamily="18" charset="-78"/>
                <a:cs typeface="Adobe Arabic" panose="02040503050201020203" pitchFamily="18" charset="-78"/>
              </a:rPr>
              <a:t>س</a:t>
            </a:r>
          </a:p>
        </p:txBody>
      </p:sp>
      <p:sp>
        <p:nvSpPr>
          <p:cNvPr id="36" name="اسم ع">
            <a:extLst>
              <a:ext uri="{FF2B5EF4-FFF2-40B4-BE49-F238E27FC236}">
                <a16:creationId xmlns:a16="http://schemas.microsoft.com/office/drawing/2014/main" id="{1A4B2DC3-664B-403B-BBE3-E7D57F5E90DB}"/>
              </a:ext>
            </a:extLst>
          </p:cNvPr>
          <p:cNvSpPr/>
          <p:nvPr/>
        </p:nvSpPr>
        <p:spPr>
          <a:xfrm>
            <a:off x="6706158" y="3147805"/>
            <a:ext cx="914400" cy="54864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600" dirty="0">
                <a:solidFill>
                  <a:schemeClr val="tx1">
                    <a:lumMod val="65000"/>
                    <a:lumOff val="35000"/>
                  </a:schemeClr>
                </a:solidFill>
                <a:latin typeface="Adobe Arabic" panose="02040503050201020203" pitchFamily="18" charset="-78"/>
                <a:cs typeface="Adobe Arabic" panose="02040503050201020203" pitchFamily="18" charset="-78"/>
              </a:rPr>
              <a:t>أَوَّلٌ</a:t>
            </a:r>
          </a:p>
        </p:txBody>
      </p:sp>
      <p:sp>
        <p:nvSpPr>
          <p:cNvPr id="37" name="شكل ع">
            <a:extLst>
              <a:ext uri="{FF2B5EF4-FFF2-40B4-BE49-F238E27FC236}">
                <a16:creationId xmlns:a16="http://schemas.microsoft.com/office/drawing/2014/main" id="{1A4B2DC3-664B-403B-BBE3-E7D57F5E90DB}"/>
              </a:ext>
            </a:extLst>
          </p:cNvPr>
          <p:cNvSpPr/>
          <p:nvPr/>
        </p:nvSpPr>
        <p:spPr>
          <a:xfrm>
            <a:off x="5654598" y="3147805"/>
            <a:ext cx="914400" cy="54864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600" dirty="0">
                <a:solidFill>
                  <a:schemeClr val="tx1">
                    <a:lumMod val="65000"/>
                    <a:lumOff val="35000"/>
                  </a:schemeClr>
                </a:solidFill>
                <a:latin typeface="Adobe Arabic" panose="02040503050201020203" pitchFamily="18" charset="-78"/>
                <a:cs typeface="Adobe Arabic" panose="02040503050201020203" pitchFamily="18" charset="-78"/>
              </a:rPr>
              <a:t>وَسَطٌ</a:t>
            </a:r>
          </a:p>
        </p:txBody>
      </p:sp>
      <p:sp>
        <p:nvSpPr>
          <p:cNvPr id="38" name="عين"/>
          <p:cNvSpPr txBox="1"/>
          <p:nvPr/>
        </p:nvSpPr>
        <p:spPr>
          <a:xfrm>
            <a:off x="6706158" y="3760684"/>
            <a:ext cx="914400" cy="1323439"/>
          </a:xfrm>
          <a:prstGeom prst="rect">
            <a:avLst/>
          </a:prstGeom>
          <a:solidFill>
            <a:schemeClr val="bg1"/>
          </a:solidFill>
          <a:ln>
            <a:solidFill>
              <a:srgbClr val="A6A6A6"/>
            </a:solidFill>
          </a:ln>
        </p:spPr>
        <p:txBody>
          <a:bodyPr wrap="square" rtlCol="0">
            <a:spAutoFit/>
          </a:bodyPr>
          <a:lstStyle>
            <a:defPPr>
              <a:defRPr lang="en-US"/>
            </a:defPPr>
            <a:lvl1pPr marR="0" lvl="0" indent="0" algn="r" rtl="1" fontAlgn="auto">
              <a:lnSpc>
                <a:spcPct val="120000"/>
              </a:lnSpc>
              <a:spcBef>
                <a:spcPts val="600"/>
              </a:spcBef>
              <a:spcAft>
                <a:spcPts val="600"/>
              </a:spcAft>
              <a:buClrTx/>
              <a:buSzTx/>
              <a:buFontTx/>
              <a:buNone/>
              <a:tabLst/>
              <a:defRPr kumimoji="0" sz="3600" b="0" i="0" u="none" strike="noStrike" cap="none" spc="0" normalizeH="0" baseline="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lgn="ctr">
              <a:lnSpc>
                <a:spcPct val="100000"/>
              </a:lnSpc>
              <a:spcBef>
                <a:spcPts val="0"/>
              </a:spcBef>
              <a:spcAft>
                <a:spcPts val="0"/>
              </a:spcAft>
              <a:defRPr/>
            </a:pPr>
            <a:r>
              <a:rPr lang="ar-LB" sz="4000" dirty="0">
                <a:solidFill>
                  <a:schemeClr val="tx1">
                    <a:lumMod val="65000"/>
                    <a:lumOff val="35000"/>
                  </a:schemeClr>
                </a:solidFill>
              </a:rPr>
              <a:t>سـ	</a:t>
            </a:r>
          </a:p>
        </p:txBody>
      </p:sp>
      <p:sp>
        <p:nvSpPr>
          <p:cNvPr id="39" name="2"/>
          <p:cNvSpPr txBox="1"/>
          <p:nvPr/>
        </p:nvSpPr>
        <p:spPr>
          <a:xfrm>
            <a:off x="5654598" y="3760684"/>
            <a:ext cx="914400" cy="1323439"/>
          </a:xfrm>
          <a:prstGeom prst="rect">
            <a:avLst/>
          </a:prstGeom>
          <a:solidFill>
            <a:schemeClr val="bg1"/>
          </a:solidFill>
          <a:ln>
            <a:solidFill>
              <a:srgbClr val="A6A6A6"/>
            </a:solidFill>
          </a:ln>
        </p:spPr>
        <p:txBody>
          <a:bodyPr wrap="square" rtlCol="0">
            <a:spAutoFit/>
          </a:bodyPr>
          <a:lstStyle>
            <a:defPPr>
              <a:defRPr lang="en-US"/>
            </a:defPPr>
            <a:lvl1pPr marR="0" lvl="0" indent="0" algn="r" rtl="1" fontAlgn="auto">
              <a:lnSpc>
                <a:spcPct val="120000"/>
              </a:lnSpc>
              <a:spcBef>
                <a:spcPts val="600"/>
              </a:spcBef>
              <a:spcAft>
                <a:spcPts val="600"/>
              </a:spcAft>
              <a:buClrTx/>
              <a:buSzTx/>
              <a:buFontTx/>
              <a:buNone/>
              <a:tabLst/>
              <a:defRPr kumimoji="0" sz="3600" b="0" i="0" u="none" strike="noStrike" cap="none" spc="0" normalizeH="0" baseline="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lgn="ctr">
              <a:lnSpc>
                <a:spcPct val="100000"/>
              </a:lnSpc>
              <a:spcBef>
                <a:spcPts val="0"/>
              </a:spcBef>
              <a:spcAft>
                <a:spcPts val="0"/>
              </a:spcAft>
              <a:defRPr/>
            </a:pPr>
            <a:r>
              <a:rPr lang="ar-LB" sz="4000" dirty="0">
                <a:solidFill>
                  <a:schemeClr val="tx1">
                    <a:lumMod val="65000"/>
                    <a:lumOff val="35000"/>
                  </a:schemeClr>
                </a:solidFill>
              </a:rPr>
              <a:t>سـ</a:t>
            </a:r>
          </a:p>
          <a:p>
            <a:pPr lvl="0" algn="ctr">
              <a:lnSpc>
                <a:spcPct val="100000"/>
              </a:lnSpc>
              <a:spcBef>
                <a:spcPts val="0"/>
              </a:spcBef>
              <a:spcAft>
                <a:spcPts val="0"/>
              </a:spcAft>
              <a:defRPr/>
            </a:pPr>
            <a:r>
              <a:rPr lang="ar-LB" sz="4000" dirty="0">
                <a:solidFill>
                  <a:schemeClr val="tx1">
                    <a:lumMod val="65000"/>
                    <a:lumOff val="35000"/>
                  </a:schemeClr>
                </a:solidFill>
              </a:rPr>
              <a:t>ـسـ</a:t>
            </a:r>
          </a:p>
        </p:txBody>
      </p:sp>
      <p:sp>
        <p:nvSpPr>
          <p:cNvPr id="40" name="صوت ع">
            <a:extLst>
              <a:ext uri="{FF2B5EF4-FFF2-40B4-BE49-F238E27FC236}">
                <a16:creationId xmlns:a16="http://schemas.microsoft.com/office/drawing/2014/main" id="{1A4B2DC3-664B-403B-BBE3-E7D57F5E90DB}"/>
              </a:ext>
            </a:extLst>
          </p:cNvPr>
          <p:cNvSpPr/>
          <p:nvPr/>
        </p:nvSpPr>
        <p:spPr>
          <a:xfrm>
            <a:off x="4603038" y="3147805"/>
            <a:ext cx="914400" cy="548640"/>
          </a:xfrm>
          <a:prstGeom prst="rect">
            <a:avLst/>
          </a:prstGeom>
          <a:solidFill>
            <a:srgbClr val="9DC3E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altLang="en-US" sz="3600" dirty="0">
                <a:solidFill>
                  <a:schemeClr val="tx1">
                    <a:lumMod val="65000"/>
                    <a:lumOff val="35000"/>
                  </a:schemeClr>
                </a:solidFill>
                <a:latin typeface="Adobe Arabic" panose="02040503050201020203" pitchFamily="18" charset="-78"/>
                <a:cs typeface="Adobe Arabic" panose="02040503050201020203" pitchFamily="18" charset="-78"/>
              </a:rPr>
              <a:t>آخِرُ</a:t>
            </a:r>
          </a:p>
        </p:txBody>
      </p:sp>
      <p:sp>
        <p:nvSpPr>
          <p:cNvPr id="41" name="عْ"/>
          <p:cNvSpPr txBox="1"/>
          <p:nvPr/>
        </p:nvSpPr>
        <p:spPr>
          <a:xfrm>
            <a:off x="4603038" y="3760684"/>
            <a:ext cx="914400" cy="1323439"/>
          </a:xfrm>
          <a:prstGeom prst="rect">
            <a:avLst/>
          </a:prstGeom>
          <a:solidFill>
            <a:schemeClr val="bg1"/>
          </a:solidFill>
          <a:ln>
            <a:solidFill>
              <a:srgbClr val="A6A6A6"/>
            </a:solidFill>
          </a:ln>
        </p:spPr>
        <p:txBody>
          <a:bodyPr wrap="square" rtlCol="0">
            <a:spAutoFit/>
          </a:bodyPr>
          <a:lstStyle>
            <a:defPPr>
              <a:defRPr lang="en-US"/>
            </a:defPPr>
            <a:lvl1pPr marR="0" lvl="0" indent="0" algn="r" rtl="1" fontAlgn="auto">
              <a:lnSpc>
                <a:spcPct val="120000"/>
              </a:lnSpc>
              <a:spcBef>
                <a:spcPts val="600"/>
              </a:spcBef>
              <a:spcAft>
                <a:spcPts val="600"/>
              </a:spcAft>
              <a:buClrTx/>
              <a:buSzTx/>
              <a:buFontTx/>
              <a:buNone/>
              <a:tabLst/>
              <a:defRPr kumimoji="0" sz="3600" b="0" i="0" u="none" strike="noStrike" cap="none" spc="0" normalizeH="0" baseline="0">
                <a:ln>
                  <a:noFill/>
                </a:ln>
                <a:solidFill>
                  <a:prstClr val="black">
                    <a:lumMod val="65000"/>
                    <a:lumOff val="35000"/>
                  </a:prstClr>
                </a:solidFill>
                <a:effectLst/>
                <a:uLnTx/>
                <a:uFillTx/>
                <a:latin typeface="Adobe Arabic" panose="02040503050201020203" pitchFamily="18" charset="-78"/>
                <a:cs typeface="Adobe Arabic" panose="02040503050201020203" pitchFamily="18" charset="-78"/>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lgn="ctr">
              <a:lnSpc>
                <a:spcPct val="100000"/>
              </a:lnSpc>
              <a:spcBef>
                <a:spcPts val="0"/>
              </a:spcBef>
              <a:spcAft>
                <a:spcPts val="0"/>
              </a:spcAft>
              <a:defRPr/>
            </a:pPr>
            <a:r>
              <a:rPr lang="ar-LB" sz="4000" dirty="0">
                <a:solidFill>
                  <a:schemeClr val="tx1">
                    <a:lumMod val="65000"/>
                    <a:lumOff val="35000"/>
                  </a:schemeClr>
                </a:solidFill>
              </a:rPr>
              <a:t>ـس</a:t>
            </a:r>
          </a:p>
          <a:p>
            <a:pPr lvl="0" algn="ctr">
              <a:lnSpc>
                <a:spcPct val="100000"/>
              </a:lnSpc>
              <a:spcBef>
                <a:spcPts val="0"/>
              </a:spcBef>
              <a:spcAft>
                <a:spcPts val="0"/>
              </a:spcAft>
              <a:defRPr/>
            </a:pPr>
            <a:r>
              <a:rPr lang="ar-LB" sz="4000" dirty="0">
                <a:solidFill>
                  <a:schemeClr val="tx1">
                    <a:lumMod val="65000"/>
                    <a:lumOff val="35000"/>
                  </a:schemeClr>
                </a:solidFill>
              </a:rPr>
              <a:t>س</a:t>
            </a:r>
          </a:p>
        </p:txBody>
      </p:sp>
      <p:pic>
        <p:nvPicPr>
          <p:cNvPr id="42" name="Picture 6" descr="حرف السين خط الرقعة"/>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ackgroundRemoval t="15294" b="67059" l="15510" r="85306">
                        <a14:foregroundMark x1="69796" y1="20392" x2="69796" y2="20392"/>
                        <a14:foregroundMark x1="55102" y1="46667" x2="55102" y2="46667"/>
                        <a14:foregroundMark x1="19592" y1="53333" x2="19592" y2="53333"/>
                        <a14:foregroundMark x1="20816" y1="45882" x2="20816" y2="45882"/>
                        <a14:foregroundMark x1="34286" y1="59216" x2="34286" y2="59216"/>
                        <a14:foregroundMark x1="78367" y1="42745" x2="78367" y2="42745"/>
                      </a14:backgroundRemoval>
                    </a14:imgEffect>
                    <a14:imgEffect>
                      <a14:brightnessContrast contrast="40000"/>
                    </a14:imgEffect>
                  </a14:imgLayer>
                </a14:imgProps>
              </a:ext>
              <a:ext uri="{28A0092B-C50C-407E-A947-70E740481C1C}">
                <a14:useLocalDpi xmlns:a14="http://schemas.microsoft.com/office/drawing/2010/main" val="0"/>
              </a:ext>
            </a:extLst>
          </a:blip>
          <a:srcRect l="15891" t="14602" r="14543" b="32504"/>
          <a:stretch/>
        </p:blipFill>
        <p:spPr bwMode="auto">
          <a:xfrm>
            <a:off x="1192475" y="2575566"/>
            <a:ext cx="574766" cy="457200"/>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4" descr="معبد الغموض | Temple of Mystery - أسرار الحروف"/>
          <p:cNvPicPr>
            <a:picLocks noChangeAspect="1" noChangeArrowheads="1"/>
          </p:cNvPicPr>
          <p:nvPr/>
        </p:nvPicPr>
        <p:blipFill rotWithShape="1">
          <a:blip r:embed="rId8" cstate="print">
            <a:extLst>
              <a:ext uri="{BEBA8EAE-BF5A-486C-A8C5-ECC9F3942E4B}">
                <a14:imgProps xmlns:a14="http://schemas.microsoft.com/office/drawing/2010/main">
                  <a14:imgLayer r:embed="rId9">
                    <a14:imgEffect>
                      <a14:backgroundRemoval t="28947" b="68797" l="10843" r="91165">
                        <a14:foregroundMark x1="15261" y1="52256" x2="15261" y2="52256"/>
                        <a14:foregroundMark x1="27711" y1="60150" x2="27711" y2="60150"/>
                        <a14:foregroundMark x1="47390" y1="41353" x2="47390" y2="41353"/>
                        <a14:foregroundMark x1="74699" y1="40602" x2="74699" y2="40602"/>
                        <a14:foregroundMark x1="79920" y1="39850" x2="79920" y2="39850"/>
                      </a14:backgroundRemoval>
                    </a14:imgEffect>
                    <a14:imgEffect>
                      <a14:brightnessContrast contrast="40000"/>
                    </a14:imgEffect>
                  </a14:imgLayer>
                </a14:imgProps>
              </a:ext>
              <a:ext uri="{28A0092B-C50C-407E-A947-70E740481C1C}">
                <a14:useLocalDpi xmlns:a14="http://schemas.microsoft.com/office/drawing/2010/main" val="0"/>
              </a:ext>
            </a:extLst>
          </a:blip>
          <a:srcRect l="10365" t="28031" r="10189" b="33240"/>
          <a:stretch/>
        </p:blipFill>
        <p:spPr bwMode="auto">
          <a:xfrm>
            <a:off x="5166161" y="2641678"/>
            <a:ext cx="702553" cy="365760"/>
          </a:xfrm>
          <a:prstGeom prst="rect">
            <a:avLst/>
          </a:prstGeom>
          <a:noFill/>
          <a:extLst>
            <a:ext uri="{909E8E84-426E-40DD-AFC4-6F175D3DCCD1}">
              <a14:hiddenFill xmlns:a14="http://schemas.microsoft.com/office/drawing/2010/main">
                <a:solidFill>
                  <a:srgbClr val="FFFFFF"/>
                </a:solidFill>
              </a14:hiddenFill>
            </a:ext>
          </a:extLst>
        </p:spPr>
      </p:pic>
      <p:sp>
        <p:nvSpPr>
          <p:cNvPr id="44" name="Content Placeholder 1">
            <a:extLst>
              <a:ext uri="{FF2B5EF4-FFF2-40B4-BE49-F238E27FC236}">
                <a16:creationId xmlns:a16="http://schemas.microsoft.com/office/drawing/2014/main" id="{70FA8975-7450-4D5A-B1F4-406AD8803D61}"/>
              </a:ext>
            </a:extLst>
          </p:cNvPr>
          <p:cNvSpPr txBox="1">
            <a:spLocks/>
          </p:cNvSpPr>
          <p:nvPr/>
        </p:nvSpPr>
        <p:spPr>
          <a:xfrm>
            <a:off x="0" y="732150"/>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ar-LB" dirty="0">
                <a:solidFill>
                  <a:sysClr val="window" lastClr="FFFFFF"/>
                </a:solidFill>
                <a:latin typeface="Adobe Arabic" panose="02040503050201020203" pitchFamily="18" charset="-78"/>
                <a:cs typeface="Adobe Arabic" panose="02040503050201020203" pitchFamily="18" charset="-78"/>
              </a:rPr>
              <a:t>لِنَتَذَكَّرْ مَعًا</a:t>
            </a:r>
            <a:endParaRPr kumimoji="0" lang="ar-LB" sz="3600" b="1" i="0" u="none" strike="noStrike" kern="1200" cap="none" spc="0" normalizeH="0" baseline="0" noProof="0" dirty="0">
              <a:ln>
                <a:noFill/>
              </a:ln>
              <a:solidFill>
                <a:sysClr val="window" lastClr="FFFFFF"/>
              </a:solidFill>
              <a:effectLst/>
              <a:uLnTx/>
              <a:uFillTx/>
              <a:latin typeface="Adobe Arabic" panose="02040503050201020203" pitchFamily="18" charset="-78"/>
              <a:cs typeface="Adobe Arabic" panose="02040503050201020203" pitchFamily="18" charset="-78"/>
            </a:endParaRPr>
          </a:p>
        </p:txBody>
      </p:sp>
      <p:sp>
        <p:nvSpPr>
          <p:cNvPr id="45" name="Content Placeholder 2">
            <a:extLst>
              <a:ext uri="{FF2B5EF4-FFF2-40B4-BE49-F238E27FC236}">
                <a16:creationId xmlns:a16="http://schemas.microsoft.com/office/drawing/2014/main" id="{F347B968-0532-4DC8-A02C-5243D3777F02}"/>
              </a:ext>
            </a:extLst>
          </p:cNvPr>
          <p:cNvSpPr txBox="1">
            <a:spLocks/>
          </p:cNvSpPr>
          <p:nvPr/>
        </p:nvSpPr>
        <p:spPr>
          <a:xfrm>
            <a:off x="0" y="1372230"/>
            <a:ext cx="12192000" cy="640080"/>
          </a:xfrm>
          <a:prstGeom prst="rect">
            <a:avLst/>
          </a:prstGeom>
          <a:solidFill>
            <a:srgbClr val="658DCD">
              <a:alpha val="50196"/>
            </a:srgbClr>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ar-LB" dirty="0">
                <a:solidFill>
                  <a:sysClr val="windowText" lastClr="000000">
                    <a:lumMod val="65000"/>
                    <a:lumOff val="35000"/>
                  </a:sysClr>
                </a:solidFill>
                <a:latin typeface="Adobe Arabic" panose="02040503050201020203" pitchFamily="18" charset="-78"/>
                <a:cs typeface="Adobe Arabic" panose="02040503050201020203" pitchFamily="18" charset="-78"/>
              </a:rPr>
              <a:t>اِسْمٌ، وَشَكْلٌ، وَصَوْتُ الْحُروفِ «ث» «س» وَ«ش». </a:t>
            </a:r>
          </a:p>
        </p:txBody>
      </p:sp>
    </p:spTree>
    <p:custDataLst>
      <p:tags r:id="rId1"/>
    </p:custDataLst>
    <p:extLst>
      <p:ext uri="{BB962C8B-B14F-4D97-AF65-F5344CB8AC3E}">
        <p14:creationId xmlns:p14="http://schemas.microsoft.com/office/powerpoint/2010/main" val="2316008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500"/>
                                        <p:tgtEl>
                                          <p:spTgt spid="2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500"/>
                                        <p:tgtEl>
                                          <p:spTgt spid="35"/>
                                        </p:tgtEl>
                                      </p:cBhvr>
                                    </p:animEffect>
                                  </p:childTnLst>
                                </p:cTn>
                              </p:par>
                              <p:par>
                                <p:cTn id="40" presetID="10" presetClass="entr" presetSubtype="0" fill="hold"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fade">
                                      <p:cBhvr>
                                        <p:cTn id="42" dur="500"/>
                                        <p:tgtEl>
                                          <p:spTgt spid="4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fade">
                                      <p:cBhvr>
                                        <p:cTn id="50" dur="500"/>
                                        <p:tgtEl>
                                          <p:spTgt spid="38"/>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fade">
                                      <p:cBhvr>
                                        <p:cTn id="58" dur="500"/>
                                        <p:tgtEl>
                                          <p:spTgt spid="39"/>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500"/>
                                        <p:tgtEl>
                                          <p:spTgt spid="40"/>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41"/>
                                        </p:tgtEl>
                                        <p:attrNameLst>
                                          <p:attrName>style.visibility</p:attrName>
                                        </p:attrNameLst>
                                      </p:cBhvr>
                                      <p:to>
                                        <p:strVal val="visible"/>
                                      </p:to>
                                    </p:set>
                                    <p:animEffect transition="in" filter="fade">
                                      <p:cBhvr>
                                        <p:cTn id="66" dur="500"/>
                                        <p:tgtEl>
                                          <p:spTgt spid="41"/>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par>
                                <p:cTn id="72" presetID="10" presetClass="entr" presetSubtype="0" fill="hold" nodeType="with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fade">
                                      <p:cBhvr>
                                        <p:cTn id="74" dur="500"/>
                                        <p:tgtEl>
                                          <p:spTgt spid="42"/>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fade">
                                      <p:cBhvr>
                                        <p:cTn id="79" dur="500"/>
                                        <p:tgtEl>
                                          <p:spTgt spid="2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31"/>
                                        </p:tgtEl>
                                        <p:attrNameLst>
                                          <p:attrName>style.visibility</p:attrName>
                                        </p:attrNameLst>
                                      </p:cBhvr>
                                      <p:to>
                                        <p:strVal val="visible"/>
                                      </p:to>
                                    </p:set>
                                    <p:animEffect transition="in" filter="fade">
                                      <p:cBhvr>
                                        <p:cTn id="82" dur="500"/>
                                        <p:tgtEl>
                                          <p:spTgt spid="31"/>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fade">
                                      <p:cBhvr>
                                        <p:cTn id="87" dur="500"/>
                                        <p:tgtEl>
                                          <p:spTgt spid="30"/>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fade">
                                      <p:cBhvr>
                                        <p:cTn id="90" dur="500"/>
                                        <p:tgtEl>
                                          <p:spTgt spid="32"/>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fade">
                                      <p:cBhvr>
                                        <p:cTn id="95" dur="500"/>
                                        <p:tgtEl>
                                          <p:spTgt spid="33"/>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34"/>
                                        </p:tgtEl>
                                        <p:attrNameLst>
                                          <p:attrName>style.visibility</p:attrName>
                                        </p:attrNameLst>
                                      </p:cBhvr>
                                      <p:to>
                                        <p:strVal val="visible"/>
                                      </p:to>
                                    </p:set>
                                    <p:animEffect transition="in" filter="fade">
                                      <p:cBhvr>
                                        <p:cTn id="9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4" grpId="0" animBg="1"/>
      <p:bldP spid="16" grpId="0" animBg="1"/>
      <p:bldP spid="17" grpId="0" animBg="1"/>
      <p:bldP spid="25"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ounded Rectangle 4">
            <a:extLst>
              <a:ext uri="{FF2B5EF4-FFF2-40B4-BE49-F238E27FC236}">
                <a16:creationId xmlns:a16="http://schemas.microsoft.com/office/drawing/2014/main" id="{AC2574B1-E26E-4B11-9E4F-E89987A3F867}"/>
              </a:ext>
            </a:extLst>
          </p:cNvPr>
          <p:cNvSpPr txBox="1"/>
          <p:nvPr/>
        </p:nvSpPr>
        <p:spPr>
          <a:xfrm>
            <a:off x="10067559" y="2592634"/>
            <a:ext cx="812390" cy="650730"/>
          </a:xfrm>
          <a:prstGeom prst="rect">
            <a:avLst/>
          </a:prstGeom>
          <a:solidFill>
            <a:schemeClr val="bg1"/>
          </a:solidFill>
          <a:ln>
            <a:solidFill>
              <a:schemeClr val="accent5">
                <a:lumMod val="7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kumimoji="0" lang="ar-LB" sz="40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ثْ</a:t>
            </a:r>
            <a:endParaRPr kumimoji="0" lang="en-US" sz="40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24" name="Rounded Rectangle 4">
            <a:extLst>
              <a:ext uri="{FF2B5EF4-FFF2-40B4-BE49-F238E27FC236}">
                <a16:creationId xmlns:a16="http://schemas.microsoft.com/office/drawing/2014/main" id="{A4A1AC1E-7B6E-4D18-8651-365E9EA50E8D}"/>
              </a:ext>
            </a:extLst>
          </p:cNvPr>
          <p:cNvSpPr txBox="1"/>
          <p:nvPr/>
        </p:nvSpPr>
        <p:spPr>
          <a:xfrm>
            <a:off x="1974057" y="2592634"/>
            <a:ext cx="812390" cy="650730"/>
          </a:xfrm>
          <a:prstGeom prst="rect">
            <a:avLst/>
          </a:prstGeom>
          <a:solidFill>
            <a:schemeClr val="bg1"/>
          </a:solidFill>
          <a:ln>
            <a:solidFill>
              <a:schemeClr val="accent5">
                <a:lumMod val="7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LB" sz="40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شْ</a:t>
            </a:r>
            <a:endParaRPr kumimoji="0" lang="en-US" sz="40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5" name="Rounded Rectangle 4">
            <a:extLst>
              <a:ext uri="{FF2B5EF4-FFF2-40B4-BE49-F238E27FC236}">
                <a16:creationId xmlns:a16="http://schemas.microsoft.com/office/drawing/2014/main" id="{1BE04DE2-7D3D-4580-9C3D-8113C98FB005}"/>
              </a:ext>
            </a:extLst>
          </p:cNvPr>
          <p:cNvSpPr txBox="1"/>
          <p:nvPr/>
        </p:nvSpPr>
        <p:spPr>
          <a:xfrm>
            <a:off x="6070987" y="2592634"/>
            <a:ext cx="812390" cy="650730"/>
          </a:xfrm>
          <a:prstGeom prst="rect">
            <a:avLst/>
          </a:prstGeom>
          <a:solidFill>
            <a:schemeClr val="bg1"/>
          </a:solidFill>
          <a:ln>
            <a:solidFill>
              <a:schemeClr val="accent5">
                <a:lumMod val="75000"/>
              </a:schemeClr>
            </a:solid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911350" rtl="1" eaLnBrk="1" fontAlgn="auto" latinLnBrk="0" hangingPunct="1">
              <a:lnSpc>
                <a:spcPct val="90000"/>
              </a:lnSpc>
              <a:spcBef>
                <a:spcPct val="0"/>
              </a:spcBef>
              <a:spcAft>
                <a:spcPct val="35000"/>
              </a:spcAft>
              <a:buClrTx/>
              <a:buSzTx/>
              <a:buFontTx/>
              <a:buNone/>
              <a:tabLst/>
              <a:defRPr/>
            </a:pPr>
            <a:r>
              <a:rPr kumimoji="0" lang="ar-LB" sz="40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سْ</a:t>
            </a:r>
          </a:p>
        </p:txBody>
      </p:sp>
      <p:pic>
        <p:nvPicPr>
          <p:cNvPr id="10" name="Picture 9">
            <a:extLst>
              <a:ext uri="{FF2B5EF4-FFF2-40B4-BE49-F238E27FC236}">
                <a16:creationId xmlns:a16="http://schemas.microsoft.com/office/drawing/2014/main" id="{738FFB07-26DC-43E6-84EE-B2144E5DA5E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081577" y="4181481"/>
            <a:ext cx="1984248" cy="1259909"/>
          </a:xfrm>
          <a:prstGeom prst="rect">
            <a:avLst/>
          </a:prstGeom>
        </p:spPr>
      </p:pic>
      <p:pic>
        <p:nvPicPr>
          <p:cNvPr id="11" name="Picture 10">
            <a:extLst>
              <a:ext uri="{FF2B5EF4-FFF2-40B4-BE49-F238E27FC236}">
                <a16:creationId xmlns:a16="http://schemas.microsoft.com/office/drawing/2014/main" id="{4DC87F81-5B48-45A3-A77B-9E23B516C7C1}"/>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9099370" y="4058639"/>
            <a:ext cx="1984248" cy="1508642"/>
          </a:xfrm>
          <a:prstGeom prst="rect">
            <a:avLst/>
          </a:prstGeom>
        </p:spPr>
      </p:pic>
      <p:sp>
        <p:nvSpPr>
          <p:cNvPr id="15" name="Content Placeholder 1">
            <a:extLst>
              <a:ext uri="{FF2B5EF4-FFF2-40B4-BE49-F238E27FC236}">
                <a16:creationId xmlns:a16="http://schemas.microsoft.com/office/drawing/2014/main" id="{9F1F3785-8DFC-4250-B5B7-69D5FF65BBCD}"/>
              </a:ext>
            </a:extLst>
          </p:cNvPr>
          <p:cNvSpPr txBox="1">
            <a:spLocks/>
          </p:cNvSpPr>
          <p:nvPr/>
        </p:nvSpPr>
        <p:spPr>
          <a:xfrm>
            <a:off x="0" y="732150"/>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ar-LB" dirty="0">
                <a:solidFill>
                  <a:sysClr val="window" lastClr="FFFFFF"/>
                </a:solidFill>
                <a:latin typeface="Adobe Arabic" panose="02040503050201020203" pitchFamily="18" charset="-78"/>
                <a:cs typeface="Adobe Arabic" panose="02040503050201020203" pitchFamily="18" charset="-78"/>
              </a:rPr>
              <a:t>سَنَتَعَلَّمُ الْيَوْمَ تَمْييزَ الْحُروفِ «ث» «س» وَ«ش» الْمُتَقارِبَةِ لَفْظًا وَكِتابَةً في الْكَلِماتِ. </a:t>
            </a:r>
          </a:p>
        </p:txBody>
      </p:sp>
      <p:pic>
        <p:nvPicPr>
          <p:cNvPr id="17" name="Picture 2" descr="حرف الثاء رقعة كبير | Symbols, Letters, Digit"/>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ackgroundRemoval t="6286" b="63429" l="24713" r="78161">
                        <a14:foregroundMark x1="58046" y1="10286" x2="58046" y2="10286"/>
                        <a14:foregroundMark x1="35632" y1="50857" x2="35632" y2="50857"/>
                        <a14:foregroundMark x1="24713" y1="46286" x2="24713" y2="46286"/>
                        <a14:foregroundMark x1="66092" y1="50857" x2="66092" y2="50857"/>
                      </a14:backgroundRemoval>
                    </a14:imgEffect>
                  </a14:imgLayer>
                </a14:imgProps>
              </a:ext>
              <a:ext uri="{28A0092B-C50C-407E-A947-70E740481C1C}">
                <a14:useLocalDpi xmlns:a14="http://schemas.microsoft.com/office/drawing/2010/main" val="0"/>
              </a:ext>
            </a:extLst>
          </a:blip>
          <a:srcRect l="23107" t="1" r="17984" b="35863"/>
          <a:stretch/>
        </p:blipFill>
        <p:spPr bwMode="auto">
          <a:xfrm>
            <a:off x="9376433" y="2740444"/>
            <a:ext cx="461930" cy="50292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descr="معبد الغموض | Temple of Mystery - أسرار الحروف"/>
          <p:cNvPicPr>
            <a:picLocks noChangeAspect="1" noChangeArrowheads="1"/>
          </p:cNvPicPr>
          <p:nvPr/>
        </p:nvPicPr>
        <p:blipFill rotWithShape="1">
          <a:blip r:embed="rId8" cstate="print">
            <a:extLst>
              <a:ext uri="{BEBA8EAE-BF5A-486C-A8C5-ECC9F3942E4B}">
                <a14:imgProps xmlns:a14="http://schemas.microsoft.com/office/drawing/2010/main">
                  <a14:imgLayer r:embed="rId9">
                    <a14:imgEffect>
                      <a14:backgroundRemoval t="28947" b="68797" l="10843" r="91165">
                        <a14:foregroundMark x1="15261" y1="52256" x2="15261" y2="52256"/>
                        <a14:foregroundMark x1="27711" y1="60150" x2="27711" y2="60150"/>
                        <a14:foregroundMark x1="47390" y1="41353" x2="47390" y2="41353"/>
                        <a14:foregroundMark x1="74699" y1="40602" x2="74699" y2="40602"/>
                        <a14:foregroundMark x1="79920" y1="39850" x2="79920" y2="39850"/>
                      </a14:backgroundRemoval>
                    </a14:imgEffect>
                    <a14:imgEffect>
                      <a14:brightnessContrast contrast="40000"/>
                    </a14:imgEffect>
                  </a14:imgLayer>
                </a14:imgProps>
              </a:ext>
              <a:ext uri="{28A0092B-C50C-407E-A947-70E740481C1C}">
                <a14:useLocalDpi xmlns:a14="http://schemas.microsoft.com/office/drawing/2010/main" val="0"/>
              </a:ext>
            </a:extLst>
          </a:blip>
          <a:srcRect l="10365" t="28031" r="10189" b="33240"/>
          <a:stretch/>
        </p:blipFill>
        <p:spPr bwMode="auto">
          <a:xfrm>
            <a:off x="5184354" y="2859316"/>
            <a:ext cx="737681" cy="38404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6" descr="حرف السين خط الرقعة"/>
          <p:cNvPicPr>
            <a:picLocks noChangeAspect="1" noChangeArrowheads="1"/>
          </p:cNvPicPr>
          <p:nvPr/>
        </p:nvPicPr>
        <p:blipFill rotWithShape="1">
          <a:blip r:embed="rId10" cstate="print">
            <a:extLst>
              <a:ext uri="{BEBA8EAE-BF5A-486C-A8C5-ECC9F3942E4B}">
                <a14:imgProps xmlns:a14="http://schemas.microsoft.com/office/drawing/2010/main">
                  <a14:imgLayer r:embed="rId11">
                    <a14:imgEffect>
                      <a14:backgroundRemoval t="15294" b="67059" l="15510" r="85306">
                        <a14:foregroundMark x1="69796" y1="20392" x2="69796" y2="20392"/>
                        <a14:foregroundMark x1="55102" y1="46667" x2="55102" y2="46667"/>
                        <a14:foregroundMark x1="19592" y1="53333" x2="19592" y2="53333"/>
                        <a14:foregroundMark x1="20816" y1="45882" x2="20816" y2="45882"/>
                        <a14:foregroundMark x1="34286" y1="59216" x2="34286" y2="59216"/>
                        <a14:foregroundMark x1="78367" y1="42745" x2="78367" y2="42745"/>
                      </a14:backgroundRemoval>
                    </a14:imgEffect>
                    <a14:imgEffect>
                      <a14:brightnessContrast contrast="40000"/>
                    </a14:imgEffect>
                  </a14:imgLayer>
                </a14:imgProps>
              </a:ext>
              <a:ext uri="{28A0092B-C50C-407E-A947-70E740481C1C}">
                <a14:useLocalDpi xmlns:a14="http://schemas.microsoft.com/office/drawing/2010/main" val="0"/>
              </a:ext>
            </a:extLst>
          </a:blip>
          <a:srcRect l="15891" t="14602" r="14543" b="32504"/>
          <a:stretch/>
        </p:blipFill>
        <p:spPr bwMode="auto">
          <a:xfrm>
            <a:off x="1075774" y="2694724"/>
            <a:ext cx="689719" cy="548640"/>
          </a:xfrm>
          <a:prstGeom prst="rect">
            <a:avLst/>
          </a:prstGeom>
          <a:noFill/>
          <a:extLst>
            <a:ext uri="{909E8E84-426E-40DD-AFC4-6F175D3DCCD1}">
              <a14:hiddenFill xmlns:a14="http://schemas.microsoft.com/office/drawing/2010/main">
                <a:solidFill>
                  <a:srgbClr val="FFFFFF"/>
                </a:solidFill>
              </a14:hiddenFill>
            </a:ext>
          </a:extLst>
        </p:spPr>
      </p:pic>
      <p:pic>
        <p:nvPicPr>
          <p:cNvPr id="3" name="Graphic 2">
            <a:extLst>
              <a:ext uri="{FF2B5EF4-FFF2-40B4-BE49-F238E27FC236}">
                <a16:creationId xmlns:a16="http://schemas.microsoft.com/office/drawing/2014/main" id="{20BB1815-BFAF-4CFB-81DC-4342143EF3E3}"/>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070606" y="3764434"/>
            <a:ext cx="2195099" cy="1802847"/>
          </a:xfrm>
          <a:prstGeom prst="rect">
            <a:avLst/>
          </a:prstGeom>
        </p:spPr>
      </p:pic>
    </p:spTree>
    <p:custDataLst>
      <p:tags r:id="rId1"/>
    </p:custDataLst>
    <p:extLst>
      <p:ext uri="{BB962C8B-B14F-4D97-AF65-F5344CB8AC3E}">
        <p14:creationId xmlns:p14="http://schemas.microsoft.com/office/powerpoint/2010/main" val="2245768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par>
                                <p:cTn id="30" presetID="10" presetClass="entr" presetSubtype="0"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par>
                                <p:cTn id="33" presetID="10" presetClass="entr" presetSubtype="0" fill="hold" nodeType="with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animBg="1"/>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con&#10;&#10;Description automatically generated">
            <a:extLst>
              <a:ext uri="{FF2B5EF4-FFF2-40B4-BE49-F238E27FC236}">
                <a16:creationId xmlns:a16="http://schemas.microsoft.com/office/drawing/2014/main" id="{F813F035-7C29-44F8-8369-1D98D3BDF2A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092" y="4679553"/>
            <a:ext cx="1533647" cy="1533647"/>
          </a:xfrm>
          <a:prstGeom prst="rect">
            <a:avLst/>
          </a:prstGeom>
        </p:spPr>
      </p:pic>
      <p:graphicFrame>
        <p:nvGraphicFramePr>
          <p:cNvPr id="26" name="Table 2">
            <a:extLst>
              <a:ext uri="{FF2B5EF4-FFF2-40B4-BE49-F238E27FC236}">
                <a16:creationId xmlns:a16="http://schemas.microsoft.com/office/drawing/2014/main" id="{AA615B52-D24F-46D2-840C-CA0FA5309850}"/>
              </a:ext>
            </a:extLst>
          </p:cNvPr>
          <p:cNvGraphicFramePr>
            <a:graphicFrameLocks noGrp="1"/>
          </p:cNvGraphicFramePr>
          <p:nvPr/>
        </p:nvGraphicFramePr>
        <p:xfrm>
          <a:off x="2590517" y="3630427"/>
          <a:ext cx="1097280" cy="707886"/>
        </p:xfrm>
        <a:graphic>
          <a:graphicData uri="http://schemas.openxmlformats.org/drawingml/2006/table">
            <a:tbl>
              <a:tblPr firstRow="1" bandRow="1">
                <a:tableStyleId>{5C22544A-7EE6-4342-B048-85BDC9FD1C3A}</a:tableStyleId>
              </a:tblPr>
              <a:tblGrid>
                <a:gridCol w="1097280">
                  <a:extLst>
                    <a:ext uri="{9D8B030D-6E8A-4147-A177-3AD203B41FA5}">
                      <a16:colId xmlns:a16="http://schemas.microsoft.com/office/drawing/2014/main" val="2951217429"/>
                    </a:ext>
                  </a:extLst>
                </a:gridCol>
              </a:tblGrid>
              <a:tr h="707886">
                <a:tc>
                  <a:txBody>
                    <a:bodyPr/>
                    <a:lstStyle/>
                    <a:p>
                      <a:pPr algn="ctr"/>
                      <a:r>
                        <a:rPr lang="ar-LB" sz="3600" b="0" dirty="0">
                          <a:solidFill>
                            <a:srgbClr val="C00000"/>
                          </a:solidFill>
                          <a:latin typeface="Adobe Arabic" panose="02040503050201020203" pitchFamily="18" charset="-78"/>
                          <a:cs typeface="Adobe Arabic" panose="02040503050201020203" pitchFamily="18" charset="-78"/>
                        </a:rPr>
                        <a:t>شَ</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جَرَةٌ</a:t>
                      </a:r>
                      <a:endParaRPr lang="en-US"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graphicFrame>
        <p:nvGraphicFramePr>
          <p:cNvPr id="28" name="Table 2">
            <a:extLst>
              <a:ext uri="{FF2B5EF4-FFF2-40B4-BE49-F238E27FC236}">
                <a16:creationId xmlns:a16="http://schemas.microsoft.com/office/drawing/2014/main" id="{DDCA0A2C-B5FB-4F74-BC65-0CA15F49FFEB}"/>
              </a:ext>
            </a:extLst>
          </p:cNvPr>
          <p:cNvGraphicFramePr>
            <a:graphicFrameLocks noGrp="1"/>
          </p:cNvGraphicFramePr>
          <p:nvPr/>
        </p:nvGraphicFramePr>
        <p:xfrm>
          <a:off x="10537675" y="3630805"/>
          <a:ext cx="1097280" cy="707886"/>
        </p:xfrm>
        <a:graphic>
          <a:graphicData uri="http://schemas.openxmlformats.org/drawingml/2006/table">
            <a:tbl>
              <a:tblPr firstRow="1" bandRow="1">
                <a:tableStyleId>{5C22544A-7EE6-4342-B048-85BDC9FD1C3A}</a:tableStyleId>
              </a:tblPr>
              <a:tblGrid>
                <a:gridCol w="1097280">
                  <a:extLst>
                    <a:ext uri="{9D8B030D-6E8A-4147-A177-3AD203B41FA5}">
                      <a16:colId xmlns:a16="http://schemas.microsoft.com/office/drawing/2014/main" val="2951217429"/>
                    </a:ext>
                  </a:extLst>
                </a:gridCol>
              </a:tblGrid>
              <a:tr h="707886">
                <a:tc>
                  <a:txBody>
                    <a:bodyPr/>
                    <a:lstStyle/>
                    <a:p>
                      <a:pPr algn="ctr"/>
                      <a:r>
                        <a:rPr lang="ar-LB" sz="3600" b="0" dirty="0">
                          <a:solidFill>
                            <a:srgbClr val="C00000"/>
                          </a:solidFill>
                          <a:latin typeface="Adobe Arabic" panose="02040503050201020203" pitchFamily="18" charset="-78"/>
                          <a:cs typeface="Adobe Arabic" panose="02040503050201020203" pitchFamily="18" charset="-78"/>
                        </a:rPr>
                        <a:t>ثَ</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لْجٌ</a:t>
                      </a:r>
                      <a:endParaRPr lang="en-US"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graphicFrame>
        <p:nvGraphicFramePr>
          <p:cNvPr id="29" name="Table 2">
            <a:extLst>
              <a:ext uri="{FF2B5EF4-FFF2-40B4-BE49-F238E27FC236}">
                <a16:creationId xmlns:a16="http://schemas.microsoft.com/office/drawing/2014/main" id="{33E589B8-6819-4600-B720-CAD59A039641}"/>
              </a:ext>
            </a:extLst>
          </p:cNvPr>
          <p:cNvGraphicFramePr>
            <a:graphicFrameLocks noGrp="1"/>
          </p:cNvGraphicFramePr>
          <p:nvPr/>
        </p:nvGraphicFramePr>
        <p:xfrm>
          <a:off x="8550884" y="3630553"/>
          <a:ext cx="1097280" cy="707570"/>
        </p:xfrm>
        <a:graphic>
          <a:graphicData uri="http://schemas.openxmlformats.org/drawingml/2006/table">
            <a:tbl>
              <a:tblPr firstRow="1" bandRow="1">
                <a:tableStyleId>{5C22544A-7EE6-4342-B048-85BDC9FD1C3A}</a:tableStyleId>
              </a:tblPr>
              <a:tblGrid>
                <a:gridCol w="1097280">
                  <a:extLst>
                    <a:ext uri="{9D8B030D-6E8A-4147-A177-3AD203B41FA5}">
                      <a16:colId xmlns:a16="http://schemas.microsoft.com/office/drawing/2014/main" val="2951217429"/>
                    </a:ext>
                  </a:extLst>
                </a:gridCol>
              </a:tblGrid>
              <a:tr h="707570">
                <a:tc>
                  <a:txBody>
                    <a:bodyPr/>
                    <a:lstStyle/>
                    <a:p>
                      <a:pPr algn="ctr"/>
                      <a:r>
                        <a:rPr lang="ar-LB" sz="3600" b="0" dirty="0">
                          <a:solidFill>
                            <a:srgbClr val="C00000"/>
                          </a:solidFill>
                          <a:latin typeface="Adobe Arabic" panose="02040503050201020203" pitchFamily="18" charset="-78"/>
                          <a:cs typeface="Adobe Arabic" panose="02040503050201020203" pitchFamily="18" charset="-78"/>
                        </a:rPr>
                        <a:t>ثَ</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لّاجَةٌ</a:t>
                      </a:r>
                      <a:endParaRPr lang="en-US"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graphicFrame>
        <p:nvGraphicFramePr>
          <p:cNvPr id="30" name="Table 2">
            <a:extLst>
              <a:ext uri="{FF2B5EF4-FFF2-40B4-BE49-F238E27FC236}">
                <a16:creationId xmlns:a16="http://schemas.microsoft.com/office/drawing/2014/main" id="{BCC8E2F5-62A4-4A70-BD12-313659E654FA}"/>
              </a:ext>
            </a:extLst>
          </p:cNvPr>
          <p:cNvGraphicFramePr>
            <a:graphicFrameLocks noGrp="1"/>
          </p:cNvGraphicFramePr>
          <p:nvPr/>
        </p:nvGraphicFramePr>
        <p:xfrm>
          <a:off x="603728" y="3630805"/>
          <a:ext cx="1097280" cy="707570"/>
        </p:xfrm>
        <a:graphic>
          <a:graphicData uri="http://schemas.openxmlformats.org/drawingml/2006/table">
            <a:tbl>
              <a:tblPr firstRow="1" bandRow="1">
                <a:tableStyleId>{5C22544A-7EE6-4342-B048-85BDC9FD1C3A}</a:tableStyleId>
              </a:tblPr>
              <a:tblGrid>
                <a:gridCol w="1097280">
                  <a:extLst>
                    <a:ext uri="{9D8B030D-6E8A-4147-A177-3AD203B41FA5}">
                      <a16:colId xmlns:a16="http://schemas.microsoft.com/office/drawing/2014/main" val="2951217429"/>
                    </a:ext>
                  </a:extLst>
                </a:gridCol>
              </a:tblGrid>
              <a:tr h="707570">
                <a:tc>
                  <a:txBody>
                    <a:bodyPr/>
                    <a:lstStyle/>
                    <a:p>
                      <a:pPr algn="ctr"/>
                      <a:r>
                        <a:rPr lang="ar-LB" sz="3600" b="0" dirty="0">
                          <a:solidFill>
                            <a:srgbClr val="C00000"/>
                          </a:solidFill>
                          <a:latin typeface="Adobe Arabic" panose="02040503050201020203" pitchFamily="18" charset="-78"/>
                          <a:cs typeface="Adobe Arabic" panose="02040503050201020203" pitchFamily="18" charset="-78"/>
                        </a:rPr>
                        <a:t>شُـ</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رْطِيٌّ</a:t>
                      </a:r>
                      <a:endParaRPr lang="en-US"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graphicFrame>
        <p:nvGraphicFramePr>
          <p:cNvPr id="17" name="Table 2">
            <a:extLst>
              <a:ext uri="{FF2B5EF4-FFF2-40B4-BE49-F238E27FC236}">
                <a16:creationId xmlns:a16="http://schemas.microsoft.com/office/drawing/2014/main" id="{5A058BA4-27C4-47D8-9E34-B6B151CC701E}"/>
              </a:ext>
            </a:extLst>
          </p:cNvPr>
          <p:cNvGraphicFramePr>
            <a:graphicFrameLocks noGrp="1"/>
          </p:cNvGraphicFramePr>
          <p:nvPr/>
        </p:nvGraphicFramePr>
        <p:xfrm>
          <a:off x="6564095" y="3630617"/>
          <a:ext cx="1097280" cy="707886"/>
        </p:xfrm>
        <a:graphic>
          <a:graphicData uri="http://schemas.openxmlformats.org/drawingml/2006/table">
            <a:tbl>
              <a:tblPr firstRow="1" bandRow="1">
                <a:tableStyleId>{5C22544A-7EE6-4342-B048-85BDC9FD1C3A}</a:tableStyleId>
              </a:tblPr>
              <a:tblGrid>
                <a:gridCol w="1097280">
                  <a:extLst>
                    <a:ext uri="{9D8B030D-6E8A-4147-A177-3AD203B41FA5}">
                      <a16:colId xmlns:a16="http://schemas.microsoft.com/office/drawing/2014/main" val="2951217429"/>
                    </a:ext>
                  </a:extLst>
                </a:gridCol>
              </a:tblGrid>
              <a:tr h="707886">
                <a:tc>
                  <a:txBody>
                    <a:bodyPr/>
                    <a:lstStyle/>
                    <a:p>
                      <a:pPr algn="ctr"/>
                      <a:r>
                        <a:rPr lang="ar-LB" sz="3600" b="0" dirty="0">
                          <a:solidFill>
                            <a:srgbClr val="C00000"/>
                          </a:solidFill>
                          <a:latin typeface="Adobe Arabic" panose="02040503050201020203" pitchFamily="18" charset="-78"/>
                          <a:cs typeface="Adobe Arabic" panose="02040503050201020203" pitchFamily="18" charset="-78"/>
                        </a:rPr>
                        <a:t>سَ</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فينَةٌ</a:t>
                      </a:r>
                      <a:endParaRPr lang="en-US"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graphicFrame>
        <p:nvGraphicFramePr>
          <p:cNvPr id="18" name="Table 2">
            <a:extLst>
              <a:ext uri="{FF2B5EF4-FFF2-40B4-BE49-F238E27FC236}">
                <a16:creationId xmlns:a16="http://schemas.microsoft.com/office/drawing/2014/main" id="{65E1C36F-BEE3-4FE7-AD44-B873A0FFCC5D}"/>
              </a:ext>
            </a:extLst>
          </p:cNvPr>
          <p:cNvGraphicFramePr>
            <a:graphicFrameLocks noGrp="1"/>
          </p:cNvGraphicFramePr>
          <p:nvPr/>
        </p:nvGraphicFramePr>
        <p:xfrm>
          <a:off x="4577306" y="3630679"/>
          <a:ext cx="1097280" cy="707570"/>
        </p:xfrm>
        <a:graphic>
          <a:graphicData uri="http://schemas.openxmlformats.org/drawingml/2006/table">
            <a:tbl>
              <a:tblPr firstRow="1" bandRow="1">
                <a:tableStyleId>{5C22544A-7EE6-4342-B048-85BDC9FD1C3A}</a:tableStyleId>
              </a:tblPr>
              <a:tblGrid>
                <a:gridCol w="1097280">
                  <a:extLst>
                    <a:ext uri="{9D8B030D-6E8A-4147-A177-3AD203B41FA5}">
                      <a16:colId xmlns:a16="http://schemas.microsoft.com/office/drawing/2014/main" val="2951217429"/>
                    </a:ext>
                  </a:extLst>
                </a:gridCol>
              </a:tblGrid>
              <a:tr h="707570">
                <a:tc>
                  <a:txBody>
                    <a:bodyPr/>
                    <a:lstStyle/>
                    <a:p>
                      <a:pPr lvl="0" algn="ctr" defTabSz="1911350" rtl="1">
                        <a:lnSpc>
                          <a:spcPct val="90000"/>
                        </a:lnSpc>
                        <a:spcBef>
                          <a:spcPct val="0"/>
                        </a:spcBef>
                        <a:spcAft>
                          <a:spcPct val="35000"/>
                        </a:spcAft>
                      </a:pPr>
                      <a:r>
                        <a:rPr lang="ar-LB" sz="3600" b="0" dirty="0">
                          <a:solidFill>
                            <a:srgbClr val="C00000"/>
                          </a:solidFill>
                          <a:latin typeface="Adobe Arabic" panose="02040503050201020203" pitchFamily="18" charset="-78"/>
                          <a:cs typeface="Adobe Arabic" panose="02040503050201020203" pitchFamily="18" charset="-78"/>
                        </a:rPr>
                        <a:t>سِ</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كَّةٌ</a:t>
                      </a:r>
                      <a:endParaRPr lang="en-US" sz="3600" b="0" kern="120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pic>
        <p:nvPicPr>
          <p:cNvPr id="5" name="Picture 4" descr="Logo&#10;&#10;Description automatically generated">
            <a:extLst>
              <a:ext uri="{FF2B5EF4-FFF2-40B4-BE49-F238E27FC236}">
                <a16:creationId xmlns:a16="http://schemas.microsoft.com/office/drawing/2014/main" id="{B609D422-F724-494D-83C8-1DF4EECA12C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94917" y="4679553"/>
            <a:ext cx="1533647" cy="1533647"/>
          </a:xfrm>
          <a:prstGeom prst="rect">
            <a:avLst/>
          </a:prstGeom>
        </p:spPr>
      </p:pic>
      <p:pic>
        <p:nvPicPr>
          <p:cNvPr id="8" name="Picture 7" descr="Icon&#10;&#10;Description automatically generated">
            <a:extLst>
              <a:ext uri="{FF2B5EF4-FFF2-40B4-BE49-F238E27FC236}">
                <a16:creationId xmlns:a16="http://schemas.microsoft.com/office/drawing/2014/main" id="{E75BE84F-1472-4DAC-B49A-40AFF04EF5E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61700" y="4679553"/>
            <a:ext cx="1533647" cy="1533647"/>
          </a:xfrm>
          <a:prstGeom prst="rect">
            <a:avLst/>
          </a:prstGeom>
        </p:spPr>
      </p:pic>
      <p:pic>
        <p:nvPicPr>
          <p:cNvPr id="12" name="Picture 11" descr="Logo&#10;&#10;Description automatically generated">
            <a:extLst>
              <a:ext uri="{FF2B5EF4-FFF2-40B4-BE49-F238E27FC236}">
                <a16:creationId xmlns:a16="http://schemas.microsoft.com/office/drawing/2014/main" id="{8F8FD900-DCA2-4DB9-BC16-B2BB50B5DA5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261525" y="4679552"/>
            <a:ext cx="1533648" cy="1533648"/>
          </a:xfrm>
          <a:prstGeom prst="rect">
            <a:avLst/>
          </a:prstGeom>
        </p:spPr>
      </p:pic>
      <p:pic>
        <p:nvPicPr>
          <p:cNvPr id="23" name="Picture 22" descr="A picture containing diagram&#10;&#10;Description automatically generated">
            <a:extLst>
              <a:ext uri="{FF2B5EF4-FFF2-40B4-BE49-F238E27FC236}">
                <a16:creationId xmlns:a16="http://schemas.microsoft.com/office/drawing/2014/main" id="{832778D7-CA56-459B-BCF0-94AA4BA0F6B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228134" y="4679552"/>
            <a:ext cx="1533648" cy="1533648"/>
          </a:xfrm>
          <a:prstGeom prst="rect">
            <a:avLst/>
          </a:prstGeom>
        </p:spPr>
      </p:pic>
      <p:pic>
        <p:nvPicPr>
          <p:cNvPr id="31" name="Picture 30" descr="Icon&#10;&#10;Description automatically generated">
            <a:extLst>
              <a:ext uri="{FF2B5EF4-FFF2-40B4-BE49-F238E27FC236}">
                <a16:creationId xmlns:a16="http://schemas.microsoft.com/office/drawing/2014/main" id="{CA0CBE8A-AD96-4DA4-A5FA-89BA8F8C077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328308" y="4679552"/>
            <a:ext cx="1533648" cy="1533648"/>
          </a:xfrm>
          <a:prstGeom prst="rect">
            <a:avLst/>
          </a:prstGeom>
        </p:spPr>
      </p:pic>
      <p:sp>
        <p:nvSpPr>
          <p:cNvPr id="19" name="Content Placeholder 1">
            <a:extLst>
              <a:ext uri="{FF2B5EF4-FFF2-40B4-BE49-F238E27FC236}">
                <a16:creationId xmlns:a16="http://schemas.microsoft.com/office/drawing/2014/main" id="{9F1F3785-8DFC-4250-B5B7-69D5FF65BBCD}"/>
              </a:ext>
            </a:extLst>
          </p:cNvPr>
          <p:cNvSpPr txBox="1">
            <a:spLocks/>
          </p:cNvSpPr>
          <p:nvPr/>
        </p:nvSpPr>
        <p:spPr>
          <a:xfrm>
            <a:off x="0" y="731520"/>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ar-LB" dirty="0">
                <a:latin typeface="Adobe Arabic" panose="02040503050201020203" pitchFamily="18" charset="-78"/>
                <a:cs typeface="Adobe Arabic" panose="02040503050201020203" pitchFamily="18" charset="-78"/>
              </a:rPr>
              <a:t>لِنَتَعَلَّمْ مَعًا</a:t>
            </a:r>
          </a:p>
        </p:txBody>
      </p:sp>
      <p:sp>
        <p:nvSpPr>
          <p:cNvPr id="22" name="Content Placeholder 2">
            <a:extLst>
              <a:ext uri="{FF2B5EF4-FFF2-40B4-BE49-F238E27FC236}">
                <a16:creationId xmlns:a16="http://schemas.microsoft.com/office/drawing/2014/main" id="{E37526D9-F5BA-457B-B441-1DCFBE7650B4}"/>
              </a:ext>
            </a:extLst>
          </p:cNvPr>
          <p:cNvSpPr txBox="1">
            <a:spLocks/>
          </p:cNvSpPr>
          <p:nvPr/>
        </p:nvSpPr>
        <p:spPr>
          <a:xfrm>
            <a:off x="0" y="1384300"/>
            <a:ext cx="12192000" cy="640080"/>
          </a:xfrm>
          <a:prstGeom prst="rect">
            <a:avLst/>
          </a:prstGeom>
          <a:solidFill>
            <a:srgbClr val="658DCD">
              <a:alpha val="50196"/>
            </a:srgbClr>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ar-LB" dirty="0">
                <a:solidFill>
                  <a:sysClr val="windowText" lastClr="000000">
                    <a:lumMod val="65000"/>
                    <a:lumOff val="35000"/>
                  </a:sysClr>
                </a:solidFill>
                <a:latin typeface="Adobe Arabic" panose="02040503050201020203" pitchFamily="18" charset="-78"/>
                <a:cs typeface="Adobe Arabic" panose="02040503050201020203" pitchFamily="18" charset="-78"/>
              </a:rPr>
              <a:t>كِتابَةُ الْحُروفِ «ث» وَ«س» وَ«ش» في أَوَّلِ الْكَلِمَةِ.</a:t>
            </a:r>
          </a:p>
        </p:txBody>
      </p:sp>
      <p:sp>
        <p:nvSpPr>
          <p:cNvPr id="34" name="Rounded Rectangle 4">
            <a:extLst>
              <a:ext uri="{FF2B5EF4-FFF2-40B4-BE49-F238E27FC236}">
                <a16:creationId xmlns:a16="http://schemas.microsoft.com/office/drawing/2014/main" id="{82C16C47-E123-4AF7-B226-386653230DB8}"/>
              </a:ext>
            </a:extLst>
          </p:cNvPr>
          <p:cNvSpPr txBox="1"/>
          <p:nvPr/>
        </p:nvSpPr>
        <p:spPr>
          <a:xfrm>
            <a:off x="5410200" y="2516160"/>
            <a:ext cx="1371600" cy="914400"/>
          </a:xfrm>
          <a:prstGeom prst="rect">
            <a:avLst/>
          </a:prstGeom>
          <a:solidFill>
            <a:srgbClr val="ED7D31">
              <a:lumMod val="20000"/>
              <a:lumOff val="80000"/>
            </a:srgbClr>
          </a:solidFill>
          <a:ln>
            <a:noFill/>
          </a:ln>
          <a:effectLst/>
        </p:spPr>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dirty="0">
                <a:solidFill>
                  <a:srgbClr val="C00000"/>
                </a:solidFill>
                <a:cs typeface="Adobe Arabic" panose="02040503050201020203" pitchFamily="18" charset="-78"/>
              </a:rPr>
              <a:t>سـ</a:t>
            </a:r>
          </a:p>
        </p:txBody>
      </p:sp>
      <p:sp>
        <p:nvSpPr>
          <p:cNvPr id="35" name="Rounded Rectangle 4">
            <a:extLst>
              <a:ext uri="{FF2B5EF4-FFF2-40B4-BE49-F238E27FC236}">
                <a16:creationId xmlns:a16="http://schemas.microsoft.com/office/drawing/2014/main" id="{82C16C47-E123-4AF7-B226-386653230DB8}"/>
              </a:ext>
            </a:extLst>
          </p:cNvPr>
          <p:cNvSpPr txBox="1"/>
          <p:nvPr/>
        </p:nvSpPr>
        <p:spPr>
          <a:xfrm>
            <a:off x="9405882" y="2516164"/>
            <a:ext cx="1371600" cy="914400"/>
          </a:xfrm>
          <a:prstGeom prst="rect">
            <a:avLst/>
          </a:prstGeom>
          <a:solidFill>
            <a:srgbClr val="ED7D31">
              <a:lumMod val="20000"/>
              <a:lumOff val="80000"/>
            </a:srgbClr>
          </a:solidFill>
          <a:ln>
            <a:noFill/>
          </a:ln>
          <a:effectLst/>
        </p:spPr>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dirty="0">
                <a:solidFill>
                  <a:srgbClr val="C00000"/>
                </a:solidFill>
                <a:cs typeface="Adobe Arabic" panose="02040503050201020203" pitchFamily="18" charset="-78"/>
              </a:rPr>
              <a:t>ثـ</a:t>
            </a:r>
          </a:p>
        </p:txBody>
      </p:sp>
      <p:sp>
        <p:nvSpPr>
          <p:cNvPr id="36" name="Rounded Rectangle 4">
            <a:extLst>
              <a:ext uri="{FF2B5EF4-FFF2-40B4-BE49-F238E27FC236}">
                <a16:creationId xmlns:a16="http://schemas.microsoft.com/office/drawing/2014/main" id="{82C16C47-E123-4AF7-B226-386653230DB8}"/>
              </a:ext>
            </a:extLst>
          </p:cNvPr>
          <p:cNvSpPr txBox="1"/>
          <p:nvPr/>
        </p:nvSpPr>
        <p:spPr>
          <a:xfrm>
            <a:off x="1386848" y="2526919"/>
            <a:ext cx="1371600" cy="914400"/>
          </a:xfrm>
          <a:prstGeom prst="rect">
            <a:avLst/>
          </a:prstGeom>
          <a:solidFill>
            <a:srgbClr val="ED7D31">
              <a:lumMod val="20000"/>
              <a:lumOff val="80000"/>
            </a:srgbClr>
          </a:solidFill>
          <a:ln>
            <a:noFill/>
          </a:ln>
          <a:effectLst/>
        </p:spPr>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dirty="0">
                <a:solidFill>
                  <a:srgbClr val="C00000"/>
                </a:solidFill>
                <a:cs typeface="Adobe Arabic" panose="02040503050201020203" pitchFamily="18" charset="-78"/>
              </a:rPr>
              <a:t>شـ</a:t>
            </a:r>
          </a:p>
        </p:txBody>
      </p:sp>
    </p:spTree>
    <p:custDataLst>
      <p:tags r:id="rId1"/>
    </p:custDataLst>
    <p:extLst>
      <p:ext uri="{BB962C8B-B14F-4D97-AF65-F5344CB8AC3E}">
        <p14:creationId xmlns:p14="http://schemas.microsoft.com/office/powerpoint/2010/main" val="1072899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par>
                                <p:cTn id="13" presetID="10" presetClass="entr" presetSubtype="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fade">
                                      <p:cBhvr>
                                        <p:cTn id="20" dur="500"/>
                                        <p:tgtEl>
                                          <p:spTgt spid="29"/>
                                        </p:tgtEl>
                                      </p:cBhvr>
                                    </p:animEffect>
                                  </p:childTnLst>
                                </p:cTn>
                              </p:par>
                              <p:par>
                                <p:cTn id="21" presetID="10"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par>
                                <p:cTn id="34" presetID="10"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nodeType="with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500"/>
                                        <p:tgtEl>
                                          <p:spTgt spid="31"/>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fade">
                                      <p:cBhvr>
                                        <p:cTn id="49" dur="500"/>
                                        <p:tgtEl>
                                          <p:spTgt spid="36"/>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fade">
                                      <p:cBhvr>
                                        <p:cTn id="54" dur="500"/>
                                        <p:tgtEl>
                                          <p:spTgt spid="26"/>
                                        </p:tgtEl>
                                      </p:cBhvr>
                                    </p:animEffect>
                                  </p:childTnLst>
                                </p:cTn>
                              </p:par>
                              <p:par>
                                <p:cTn id="55" presetID="10" presetClass="entr" presetSubtype="0" fill="hold" nodeType="with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fade">
                                      <p:cBhvr>
                                        <p:cTn id="62" dur="500"/>
                                        <p:tgtEl>
                                          <p:spTgt spid="3"/>
                                        </p:tgtEl>
                                      </p:cBhvr>
                                    </p:animEffect>
                                  </p:childTnLst>
                                </p:cTn>
                              </p:par>
                              <p:par>
                                <p:cTn id="63" presetID="10" presetClass="entr" presetSubtype="0" fill="hold"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Table 2">
            <a:extLst>
              <a:ext uri="{FF2B5EF4-FFF2-40B4-BE49-F238E27FC236}">
                <a16:creationId xmlns:a16="http://schemas.microsoft.com/office/drawing/2014/main" id="{AA615B52-D24F-46D2-840C-CA0FA5309850}"/>
              </a:ext>
            </a:extLst>
          </p:cNvPr>
          <p:cNvGraphicFramePr>
            <a:graphicFrameLocks noGrp="1"/>
          </p:cNvGraphicFramePr>
          <p:nvPr/>
        </p:nvGraphicFramePr>
        <p:xfrm>
          <a:off x="2572183" y="3644183"/>
          <a:ext cx="1097280" cy="707886"/>
        </p:xfrm>
        <a:graphic>
          <a:graphicData uri="http://schemas.openxmlformats.org/drawingml/2006/table">
            <a:tbl>
              <a:tblPr firstRow="1" bandRow="1">
                <a:tableStyleId>{5C22544A-7EE6-4342-B048-85BDC9FD1C3A}</a:tableStyleId>
              </a:tblPr>
              <a:tblGrid>
                <a:gridCol w="1097280">
                  <a:extLst>
                    <a:ext uri="{9D8B030D-6E8A-4147-A177-3AD203B41FA5}">
                      <a16:colId xmlns:a16="http://schemas.microsoft.com/office/drawing/2014/main" val="2951217429"/>
                    </a:ext>
                  </a:extLst>
                </a:gridCol>
              </a:tblGrid>
              <a:tr h="707886">
                <a:tc>
                  <a:txBody>
                    <a:bodyPr/>
                    <a:lstStyle/>
                    <a:p>
                      <a:pPr algn="ctr" rtl="1"/>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فَرا</a:t>
                      </a:r>
                      <a:r>
                        <a:rPr lang="ar-LB" sz="3600" b="0" dirty="0">
                          <a:solidFill>
                            <a:srgbClr val="C00000"/>
                          </a:solidFill>
                          <a:latin typeface="Adobe Arabic" panose="02040503050201020203" pitchFamily="18" charset="-78"/>
                          <a:cs typeface="Adobe Arabic" panose="02040503050201020203" pitchFamily="18" charset="-78"/>
                        </a:rPr>
                        <a:t>شَ</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ةٌ</a:t>
                      </a:r>
                      <a:endParaRPr lang="en-US"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graphicFrame>
        <p:nvGraphicFramePr>
          <p:cNvPr id="28" name="Table 2">
            <a:extLst>
              <a:ext uri="{FF2B5EF4-FFF2-40B4-BE49-F238E27FC236}">
                <a16:creationId xmlns:a16="http://schemas.microsoft.com/office/drawing/2014/main" id="{DDCA0A2C-B5FB-4F74-BC65-0CA15F49FFEB}"/>
              </a:ext>
            </a:extLst>
          </p:cNvPr>
          <p:cNvGraphicFramePr>
            <a:graphicFrameLocks noGrp="1"/>
          </p:cNvGraphicFramePr>
          <p:nvPr/>
        </p:nvGraphicFramePr>
        <p:xfrm>
          <a:off x="10509886" y="3644183"/>
          <a:ext cx="1097280" cy="707886"/>
        </p:xfrm>
        <a:graphic>
          <a:graphicData uri="http://schemas.openxmlformats.org/drawingml/2006/table">
            <a:tbl>
              <a:tblPr firstRow="1" bandRow="1">
                <a:tableStyleId>{5C22544A-7EE6-4342-B048-85BDC9FD1C3A}</a:tableStyleId>
              </a:tblPr>
              <a:tblGrid>
                <a:gridCol w="1097280">
                  <a:extLst>
                    <a:ext uri="{9D8B030D-6E8A-4147-A177-3AD203B41FA5}">
                      <a16:colId xmlns:a16="http://schemas.microsoft.com/office/drawing/2014/main" val="2951217429"/>
                    </a:ext>
                  </a:extLst>
                </a:gridCol>
              </a:tblGrid>
              <a:tr h="707886">
                <a:tc>
                  <a:txBody>
                    <a:bodyPr/>
                    <a:lstStyle/>
                    <a:p>
                      <a:pPr algn="ctr" rtl="1"/>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آ</a:t>
                      </a:r>
                      <a:r>
                        <a:rPr lang="ar-LB" sz="3600" b="0" dirty="0">
                          <a:solidFill>
                            <a:srgbClr val="C00000"/>
                          </a:solidFill>
                          <a:latin typeface="Adobe Arabic" panose="02040503050201020203" pitchFamily="18" charset="-78"/>
                          <a:cs typeface="Adobe Arabic" panose="02040503050201020203" pitchFamily="18" charset="-78"/>
                        </a:rPr>
                        <a:t>ث</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ارٌ</a:t>
                      </a:r>
                      <a:endParaRPr lang="en-US"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graphicFrame>
        <p:nvGraphicFramePr>
          <p:cNvPr id="29" name="Table 2">
            <a:extLst>
              <a:ext uri="{FF2B5EF4-FFF2-40B4-BE49-F238E27FC236}">
                <a16:creationId xmlns:a16="http://schemas.microsoft.com/office/drawing/2014/main" id="{33E589B8-6819-4600-B720-CAD59A039641}"/>
              </a:ext>
            </a:extLst>
          </p:cNvPr>
          <p:cNvGraphicFramePr>
            <a:graphicFrameLocks noGrp="1"/>
          </p:cNvGraphicFramePr>
          <p:nvPr/>
        </p:nvGraphicFramePr>
        <p:xfrm>
          <a:off x="8525461" y="3644341"/>
          <a:ext cx="1097280" cy="707570"/>
        </p:xfrm>
        <a:graphic>
          <a:graphicData uri="http://schemas.openxmlformats.org/drawingml/2006/table">
            <a:tbl>
              <a:tblPr firstRow="1" bandRow="1">
                <a:tableStyleId>{5C22544A-7EE6-4342-B048-85BDC9FD1C3A}</a:tableStyleId>
              </a:tblPr>
              <a:tblGrid>
                <a:gridCol w="1097280">
                  <a:extLst>
                    <a:ext uri="{9D8B030D-6E8A-4147-A177-3AD203B41FA5}">
                      <a16:colId xmlns:a16="http://schemas.microsoft.com/office/drawing/2014/main" val="2951217429"/>
                    </a:ext>
                  </a:extLst>
                </a:gridCol>
              </a:tblGrid>
              <a:tr h="707570">
                <a:tc>
                  <a:txBody>
                    <a:bodyPr/>
                    <a:lstStyle/>
                    <a:p>
                      <a:pPr algn="ct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مُ</a:t>
                      </a:r>
                      <a:r>
                        <a:rPr lang="ar-LB" sz="3600" b="0" dirty="0">
                          <a:solidFill>
                            <a:srgbClr val="C00000"/>
                          </a:solidFill>
                          <a:latin typeface="Adobe Arabic" panose="02040503050201020203" pitchFamily="18" charset="-78"/>
                          <a:cs typeface="Adobe Arabic" panose="02040503050201020203" pitchFamily="18" charset="-78"/>
                        </a:rPr>
                        <a:t>ثَ</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لَّجاتٌ</a:t>
                      </a:r>
                      <a:endParaRPr lang="en-US"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graphicFrame>
        <p:nvGraphicFramePr>
          <p:cNvPr id="30" name="Table 2">
            <a:extLst>
              <a:ext uri="{FF2B5EF4-FFF2-40B4-BE49-F238E27FC236}">
                <a16:creationId xmlns:a16="http://schemas.microsoft.com/office/drawing/2014/main" id="{BCC8E2F5-62A4-4A70-BD12-313659E654FA}"/>
              </a:ext>
            </a:extLst>
          </p:cNvPr>
          <p:cNvGraphicFramePr>
            <a:graphicFrameLocks noGrp="1"/>
          </p:cNvGraphicFramePr>
          <p:nvPr/>
        </p:nvGraphicFramePr>
        <p:xfrm>
          <a:off x="587757" y="3644341"/>
          <a:ext cx="1097280" cy="707570"/>
        </p:xfrm>
        <a:graphic>
          <a:graphicData uri="http://schemas.openxmlformats.org/drawingml/2006/table">
            <a:tbl>
              <a:tblPr firstRow="1" bandRow="1">
                <a:tableStyleId>{5C22544A-7EE6-4342-B048-85BDC9FD1C3A}</a:tableStyleId>
              </a:tblPr>
              <a:tblGrid>
                <a:gridCol w="1097280">
                  <a:extLst>
                    <a:ext uri="{9D8B030D-6E8A-4147-A177-3AD203B41FA5}">
                      <a16:colId xmlns:a16="http://schemas.microsoft.com/office/drawing/2014/main" val="2951217429"/>
                    </a:ext>
                  </a:extLst>
                </a:gridCol>
              </a:tblGrid>
              <a:tr h="707570">
                <a:tc>
                  <a:txBody>
                    <a:bodyPr/>
                    <a:lstStyle/>
                    <a:p>
                      <a:pPr algn="ct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عُ</a:t>
                      </a:r>
                      <a:r>
                        <a:rPr lang="ar-LB" sz="3600" b="0" dirty="0">
                          <a:solidFill>
                            <a:srgbClr val="C00000"/>
                          </a:solidFill>
                          <a:latin typeface="Adobe Arabic" panose="02040503050201020203" pitchFamily="18" charset="-78"/>
                          <a:cs typeface="Adobe Arabic" panose="02040503050201020203" pitchFamily="18" charset="-78"/>
                        </a:rPr>
                        <a:t>شْ</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بٌ</a:t>
                      </a:r>
                      <a:endParaRPr lang="en-US"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graphicFrame>
        <p:nvGraphicFramePr>
          <p:cNvPr id="17" name="Table 2">
            <a:extLst>
              <a:ext uri="{FF2B5EF4-FFF2-40B4-BE49-F238E27FC236}">
                <a16:creationId xmlns:a16="http://schemas.microsoft.com/office/drawing/2014/main" id="{5A058BA4-27C4-47D8-9E34-B6B151CC701E}"/>
              </a:ext>
            </a:extLst>
          </p:cNvPr>
          <p:cNvGraphicFramePr>
            <a:graphicFrameLocks noGrp="1"/>
          </p:cNvGraphicFramePr>
          <p:nvPr/>
        </p:nvGraphicFramePr>
        <p:xfrm>
          <a:off x="6541035" y="3644183"/>
          <a:ext cx="1097280" cy="707886"/>
        </p:xfrm>
        <a:graphic>
          <a:graphicData uri="http://schemas.openxmlformats.org/drawingml/2006/table">
            <a:tbl>
              <a:tblPr firstRow="1" bandRow="1">
                <a:tableStyleId>{5C22544A-7EE6-4342-B048-85BDC9FD1C3A}</a:tableStyleId>
              </a:tblPr>
              <a:tblGrid>
                <a:gridCol w="1097280">
                  <a:extLst>
                    <a:ext uri="{9D8B030D-6E8A-4147-A177-3AD203B41FA5}">
                      <a16:colId xmlns:a16="http://schemas.microsoft.com/office/drawing/2014/main" val="2951217429"/>
                    </a:ext>
                  </a:extLst>
                </a:gridCol>
              </a:tblGrid>
              <a:tr h="707886">
                <a:tc>
                  <a:txBody>
                    <a:bodyPr/>
                    <a:lstStyle/>
                    <a:p>
                      <a:pPr algn="ct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وِ</a:t>
                      </a:r>
                      <a:r>
                        <a:rPr lang="ar-LB" sz="3600" b="0" dirty="0">
                          <a:solidFill>
                            <a:srgbClr val="C00000"/>
                          </a:solidFill>
                          <a:latin typeface="Adobe Arabic" panose="02040503050201020203" pitchFamily="18" charset="-78"/>
                          <a:cs typeface="Adobe Arabic" panose="02040503050201020203" pitchFamily="18" charset="-78"/>
                        </a:rPr>
                        <a:t>س</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ادَةٌ</a:t>
                      </a:r>
                      <a:endParaRPr lang="en-US"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graphicFrame>
        <p:nvGraphicFramePr>
          <p:cNvPr id="18" name="Table 2">
            <a:extLst>
              <a:ext uri="{FF2B5EF4-FFF2-40B4-BE49-F238E27FC236}">
                <a16:creationId xmlns:a16="http://schemas.microsoft.com/office/drawing/2014/main" id="{65E1C36F-BEE3-4FE7-AD44-B873A0FFCC5D}"/>
              </a:ext>
            </a:extLst>
          </p:cNvPr>
          <p:cNvGraphicFramePr>
            <a:graphicFrameLocks noGrp="1"/>
          </p:cNvGraphicFramePr>
          <p:nvPr/>
        </p:nvGraphicFramePr>
        <p:xfrm>
          <a:off x="4556609" y="3644341"/>
          <a:ext cx="1097280" cy="707570"/>
        </p:xfrm>
        <a:graphic>
          <a:graphicData uri="http://schemas.openxmlformats.org/drawingml/2006/table">
            <a:tbl>
              <a:tblPr firstRow="1" bandRow="1">
                <a:tableStyleId>{5C22544A-7EE6-4342-B048-85BDC9FD1C3A}</a:tableStyleId>
              </a:tblPr>
              <a:tblGrid>
                <a:gridCol w="1097280">
                  <a:extLst>
                    <a:ext uri="{9D8B030D-6E8A-4147-A177-3AD203B41FA5}">
                      <a16:colId xmlns:a16="http://schemas.microsoft.com/office/drawing/2014/main" val="2951217429"/>
                    </a:ext>
                  </a:extLst>
                </a:gridCol>
              </a:tblGrid>
              <a:tr h="707570">
                <a:tc>
                  <a:txBody>
                    <a:bodyPr/>
                    <a:lstStyle/>
                    <a:p>
                      <a:pPr lvl="0" algn="ctr" defTabSz="1911350" rtl="1">
                        <a:lnSpc>
                          <a:spcPct val="90000"/>
                        </a:lnSpc>
                        <a:spcBef>
                          <a:spcPct val="0"/>
                        </a:spcBef>
                        <a:spcAft>
                          <a:spcPct val="35000"/>
                        </a:spcAft>
                      </a:pPr>
                      <a:r>
                        <a:rPr lang="ar-LB" sz="3600" b="0" kern="1200" dirty="0">
                          <a:solidFill>
                            <a:schemeClr val="tx1">
                              <a:lumMod val="65000"/>
                              <a:lumOff val="35000"/>
                            </a:schemeClr>
                          </a:solidFill>
                          <a:latin typeface="Adobe Arabic" panose="02040503050201020203" pitchFamily="18" charset="-78"/>
                          <a:cs typeface="Adobe Arabic" panose="02040503050201020203" pitchFamily="18" charset="-78"/>
                        </a:rPr>
                        <a:t>فُ</a:t>
                      </a:r>
                      <a:r>
                        <a:rPr lang="ar-LB" sz="3600" b="0" kern="1200" dirty="0">
                          <a:solidFill>
                            <a:srgbClr val="C00000"/>
                          </a:solidFill>
                          <a:latin typeface="Adobe Arabic" panose="02040503050201020203" pitchFamily="18" charset="-78"/>
                          <a:cs typeface="Adobe Arabic" panose="02040503050201020203" pitchFamily="18" charset="-78"/>
                        </a:rPr>
                        <a:t>سْ</a:t>
                      </a:r>
                      <a:r>
                        <a:rPr lang="ar-LB" sz="3600" b="0" kern="1200" dirty="0">
                          <a:solidFill>
                            <a:schemeClr val="tx1">
                              <a:lumMod val="65000"/>
                              <a:lumOff val="35000"/>
                            </a:schemeClr>
                          </a:solidFill>
                          <a:latin typeface="Adobe Arabic" panose="02040503050201020203" pitchFamily="18" charset="-78"/>
                          <a:cs typeface="Adobe Arabic" panose="02040503050201020203" pitchFamily="18" charset="-78"/>
                        </a:rPr>
                        <a:t>تانٌ</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bl>
          </a:graphicData>
        </a:graphic>
      </p:graphicFrame>
      <p:pic>
        <p:nvPicPr>
          <p:cNvPr id="3" name="Picture 2" descr="Icon&#10;&#10;Description automatically generated">
            <a:extLst>
              <a:ext uri="{FF2B5EF4-FFF2-40B4-BE49-F238E27FC236}">
                <a16:creationId xmlns:a16="http://schemas.microsoft.com/office/drawing/2014/main" id="{A76620DA-BA1F-4C62-A395-8CCD9125498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03352" y="4690311"/>
            <a:ext cx="1533647" cy="1533647"/>
          </a:xfrm>
          <a:prstGeom prst="rect">
            <a:avLst/>
          </a:prstGeom>
        </p:spPr>
      </p:pic>
      <p:pic>
        <p:nvPicPr>
          <p:cNvPr id="6" name="Picture 5" descr="Icon&#10;&#10;Description automatically generated">
            <a:extLst>
              <a:ext uri="{FF2B5EF4-FFF2-40B4-BE49-F238E27FC236}">
                <a16:creationId xmlns:a16="http://schemas.microsoft.com/office/drawing/2014/main" id="{533741CC-35E0-4ADB-844D-1A0E84387B7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46590" y="4690311"/>
            <a:ext cx="1533648" cy="1533648"/>
          </a:xfrm>
          <a:prstGeom prst="rect">
            <a:avLst/>
          </a:prstGeom>
        </p:spPr>
      </p:pic>
      <p:pic>
        <p:nvPicPr>
          <p:cNvPr id="9" name="Picture 8" descr="Icon&#10;&#10;Description automatically generated">
            <a:extLst>
              <a:ext uri="{FF2B5EF4-FFF2-40B4-BE49-F238E27FC236}">
                <a16:creationId xmlns:a16="http://schemas.microsoft.com/office/drawing/2014/main" id="{FE204304-23F9-44D2-8E29-6A6DA40EDBF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61003" y="4690311"/>
            <a:ext cx="1533648" cy="1533648"/>
          </a:xfrm>
          <a:prstGeom prst="rect">
            <a:avLst/>
          </a:prstGeom>
        </p:spPr>
      </p:pic>
      <p:pic>
        <p:nvPicPr>
          <p:cNvPr id="13" name="Picture 12" descr="Icon&#10;&#10;Description automatically generated">
            <a:extLst>
              <a:ext uri="{FF2B5EF4-FFF2-40B4-BE49-F238E27FC236}">
                <a16:creationId xmlns:a16="http://schemas.microsoft.com/office/drawing/2014/main" id="{CEF71086-E67A-4642-B7DD-680B93E52C7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317766" y="4690311"/>
            <a:ext cx="1533649" cy="1533649"/>
          </a:xfrm>
          <a:prstGeom prst="rect">
            <a:avLst/>
          </a:prstGeom>
        </p:spPr>
      </p:pic>
      <p:pic>
        <p:nvPicPr>
          <p:cNvPr id="19" name="Picture 18" descr="Icon&#10;&#10;Description automatically generated">
            <a:extLst>
              <a:ext uri="{FF2B5EF4-FFF2-40B4-BE49-F238E27FC236}">
                <a16:creationId xmlns:a16="http://schemas.microsoft.com/office/drawing/2014/main" id="{39D20A18-C71C-404F-A03B-2EBABBE8D24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332177" y="4690311"/>
            <a:ext cx="1533650" cy="1533650"/>
          </a:xfrm>
          <a:prstGeom prst="rect">
            <a:avLst/>
          </a:prstGeom>
        </p:spPr>
      </p:pic>
      <p:pic>
        <p:nvPicPr>
          <p:cNvPr id="22" name="Picture 21" descr="Logo, icon&#10;&#10;Description automatically generated">
            <a:extLst>
              <a:ext uri="{FF2B5EF4-FFF2-40B4-BE49-F238E27FC236}">
                <a16:creationId xmlns:a16="http://schemas.microsoft.com/office/drawing/2014/main" id="{A0CEF53F-4611-419B-A159-15D9D7521012}"/>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75414" y="4690311"/>
            <a:ext cx="1533650" cy="1533650"/>
          </a:xfrm>
          <a:prstGeom prst="rect">
            <a:avLst/>
          </a:prstGeom>
        </p:spPr>
      </p:pic>
      <p:sp>
        <p:nvSpPr>
          <p:cNvPr id="31" name="Content Placeholder 1">
            <a:extLst>
              <a:ext uri="{FF2B5EF4-FFF2-40B4-BE49-F238E27FC236}">
                <a16:creationId xmlns:a16="http://schemas.microsoft.com/office/drawing/2014/main" id="{9F1F3785-8DFC-4250-B5B7-69D5FF65BBCD}"/>
              </a:ext>
            </a:extLst>
          </p:cNvPr>
          <p:cNvSpPr txBox="1">
            <a:spLocks/>
          </p:cNvSpPr>
          <p:nvPr/>
        </p:nvSpPr>
        <p:spPr>
          <a:xfrm>
            <a:off x="0" y="713232"/>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ar-LB" dirty="0">
                <a:latin typeface="Adobe Arabic" panose="02040503050201020203" pitchFamily="18" charset="-78"/>
                <a:cs typeface="Adobe Arabic" panose="02040503050201020203" pitchFamily="18" charset="-78"/>
              </a:rPr>
              <a:t>لِنَتَعَلَّمْ مَعًا</a:t>
            </a:r>
          </a:p>
        </p:txBody>
      </p:sp>
      <p:sp>
        <p:nvSpPr>
          <p:cNvPr id="33" name="Content Placeholder 2">
            <a:extLst>
              <a:ext uri="{FF2B5EF4-FFF2-40B4-BE49-F238E27FC236}">
                <a16:creationId xmlns:a16="http://schemas.microsoft.com/office/drawing/2014/main" id="{E37526D9-F5BA-457B-B441-1DCFBE7650B4}"/>
              </a:ext>
            </a:extLst>
          </p:cNvPr>
          <p:cNvSpPr txBox="1">
            <a:spLocks/>
          </p:cNvSpPr>
          <p:nvPr/>
        </p:nvSpPr>
        <p:spPr>
          <a:xfrm>
            <a:off x="0" y="1353312"/>
            <a:ext cx="12192000" cy="640080"/>
          </a:xfrm>
          <a:prstGeom prst="rect">
            <a:avLst/>
          </a:prstGeom>
          <a:solidFill>
            <a:srgbClr val="658DCD">
              <a:alpha val="50196"/>
            </a:srgbClr>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ar-LB" dirty="0">
                <a:solidFill>
                  <a:sysClr val="windowText" lastClr="000000">
                    <a:lumMod val="65000"/>
                    <a:lumOff val="35000"/>
                  </a:sysClr>
                </a:solidFill>
                <a:latin typeface="Adobe Arabic" panose="02040503050201020203" pitchFamily="18" charset="-78"/>
                <a:cs typeface="Adobe Arabic" panose="02040503050201020203" pitchFamily="18" charset="-78"/>
              </a:rPr>
              <a:t>كِتابَةُ الْحُروفِ «ث» وَ«س» وَ«ش»  في وَسَطِ الْكَلِمَةِ. </a:t>
            </a:r>
          </a:p>
        </p:txBody>
      </p:sp>
      <p:sp>
        <p:nvSpPr>
          <p:cNvPr id="34" name="Rounded Rectangle 4">
            <a:extLst>
              <a:ext uri="{FF2B5EF4-FFF2-40B4-BE49-F238E27FC236}">
                <a16:creationId xmlns:a16="http://schemas.microsoft.com/office/drawing/2014/main" id="{82C16C47-E123-4AF7-B226-386653230DB8}"/>
              </a:ext>
            </a:extLst>
          </p:cNvPr>
          <p:cNvSpPr txBox="1"/>
          <p:nvPr/>
        </p:nvSpPr>
        <p:spPr>
          <a:xfrm>
            <a:off x="6406229" y="2528219"/>
            <a:ext cx="1371600" cy="914400"/>
          </a:xfrm>
          <a:prstGeom prst="rect">
            <a:avLst/>
          </a:prstGeom>
          <a:solidFill>
            <a:srgbClr val="ED7D31">
              <a:lumMod val="20000"/>
              <a:lumOff val="80000"/>
            </a:srgbClr>
          </a:solidFill>
          <a:ln>
            <a:noFill/>
          </a:ln>
          <a:effectLst/>
        </p:spPr>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dirty="0">
                <a:solidFill>
                  <a:srgbClr val="C00000"/>
                </a:solidFill>
                <a:cs typeface="Adobe Arabic" panose="02040503050201020203" pitchFamily="18" charset="-78"/>
              </a:rPr>
              <a:t>سـ</a:t>
            </a:r>
          </a:p>
        </p:txBody>
      </p:sp>
      <p:sp>
        <p:nvSpPr>
          <p:cNvPr id="35" name="Rounded Rectangle 4">
            <a:extLst>
              <a:ext uri="{FF2B5EF4-FFF2-40B4-BE49-F238E27FC236}">
                <a16:creationId xmlns:a16="http://schemas.microsoft.com/office/drawing/2014/main" id="{82C16C47-E123-4AF7-B226-386653230DB8}"/>
              </a:ext>
            </a:extLst>
          </p:cNvPr>
          <p:cNvSpPr txBox="1"/>
          <p:nvPr/>
        </p:nvSpPr>
        <p:spPr>
          <a:xfrm>
            <a:off x="10363313" y="2528219"/>
            <a:ext cx="1371600" cy="914400"/>
          </a:xfrm>
          <a:prstGeom prst="rect">
            <a:avLst/>
          </a:prstGeom>
          <a:solidFill>
            <a:srgbClr val="ED7D31">
              <a:lumMod val="20000"/>
              <a:lumOff val="80000"/>
            </a:srgbClr>
          </a:solidFill>
          <a:ln>
            <a:noFill/>
          </a:ln>
          <a:effectLst/>
        </p:spPr>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dirty="0">
                <a:solidFill>
                  <a:srgbClr val="C00000"/>
                </a:solidFill>
                <a:cs typeface="Adobe Arabic" panose="02040503050201020203" pitchFamily="18" charset="-78"/>
              </a:rPr>
              <a:t>ثـ</a:t>
            </a:r>
          </a:p>
        </p:txBody>
      </p:sp>
      <p:sp>
        <p:nvSpPr>
          <p:cNvPr id="36" name="Rounded Rectangle 4">
            <a:extLst>
              <a:ext uri="{FF2B5EF4-FFF2-40B4-BE49-F238E27FC236}">
                <a16:creationId xmlns:a16="http://schemas.microsoft.com/office/drawing/2014/main" id="{82C16C47-E123-4AF7-B226-386653230DB8}"/>
              </a:ext>
            </a:extLst>
          </p:cNvPr>
          <p:cNvSpPr txBox="1"/>
          <p:nvPr/>
        </p:nvSpPr>
        <p:spPr>
          <a:xfrm>
            <a:off x="2449143" y="2528219"/>
            <a:ext cx="1371600" cy="914400"/>
          </a:xfrm>
          <a:prstGeom prst="rect">
            <a:avLst/>
          </a:prstGeom>
          <a:solidFill>
            <a:srgbClr val="ED7D31">
              <a:lumMod val="20000"/>
              <a:lumOff val="80000"/>
            </a:srgbClr>
          </a:solidFill>
          <a:ln>
            <a:noFill/>
          </a:ln>
          <a:effectLst/>
        </p:spPr>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dirty="0">
                <a:solidFill>
                  <a:srgbClr val="C00000"/>
                </a:solidFill>
                <a:cs typeface="Adobe Arabic" panose="02040503050201020203" pitchFamily="18" charset="-78"/>
              </a:rPr>
              <a:t>شـ</a:t>
            </a:r>
          </a:p>
        </p:txBody>
      </p:sp>
      <p:sp>
        <p:nvSpPr>
          <p:cNvPr id="37" name="Rounded Rectangle 4">
            <a:extLst>
              <a:ext uri="{FF2B5EF4-FFF2-40B4-BE49-F238E27FC236}">
                <a16:creationId xmlns:a16="http://schemas.microsoft.com/office/drawing/2014/main" id="{82C16C47-E123-4AF7-B226-386653230DB8}"/>
              </a:ext>
            </a:extLst>
          </p:cNvPr>
          <p:cNvSpPr txBox="1"/>
          <p:nvPr/>
        </p:nvSpPr>
        <p:spPr>
          <a:xfrm>
            <a:off x="8384772" y="2528219"/>
            <a:ext cx="1371600" cy="914400"/>
          </a:xfrm>
          <a:prstGeom prst="rect">
            <a:avLst/>
          </a:prstGeom>
          <a:solidFill>
            <a:srgbClr val="ED7D31">
              <a:lumMod val="20000"/>
              <a:lumOff val="80000"/>
            </a:srgbClr>
          </a:solidFill>
          <a:ln>
            <a:noFill/>
          </a:ln>
          <a:effectLst/>
        </p:spPr>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dirty="0">
                <a:solidFill>
                  <a:srgbClr val="C00000"/>
                </a:solidFill>
                <a:cs typeface="Adobe Arabic" panose="02040503050201020203" pitchFamily="18" charset="-78"/>
              </a:rPr>
              <a:t>ـثـ</a:t>
            </a:r>
          </a:p>
        </p:txBody>
      </p:sp>
      <p:sp>
        <p:nvSpPr>
          <p:cNvPr id="38" name="Rounded Rectangle 4">
            <a:extLst>
              <a:ext uri="{FF2B5EF4-FFF2-40B4-BE49-F238E27FC236}">
                <a16:creationId xmlns:a16="http://schemas.microsoft.com/office/drawing/2014/main" id="{82C16C47-E123-4AF7-B226-386653230DB8}"/>
              </a:ext>
            </a:extLst>
          </p:cNvPr>
          <p:cNvSpPr txBox="1"/>
          <p:nvPr/>
        </p:nvSpPr>
        <p:spPr>
          <a:xfrm>
            <a:off x="4427686" y="2528219"/>
            <a:ext cx="1371600" cy="914400"/>
          </a:xfrm>
          <a:prstGeom prst="rect">
            <a:avLst/>
          </a:prstGeom>
          <a:solidFill>
            <a:srgbClr val="ED7D31">
              <a:lumMod val="20000"/>
              <a:lumOff val="80000"/>
            </a:srgbClr>
          </a:solidFill>
          <a:ln>
            <a:noFill/>
          </a:ln>
          <a:effectLst/>
        </p:spPr>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dirty="0">
                <a:solidFill>
                  <a:srgbClr val="C00000"/>
                </a:solidFill>
                <a:cs typeface="Adobe Arabic" panose="02040503050201020203" pitchFamily="18" charset="-78"/>
              </a:rPr>
              <a:t>ـسـ</a:t>
            </a:r>
          </a:p>
        </p:txBody>
      </p:sp>
      <p:sp>
        <p:nvSpPr>
          <p:cNvPr id="39" name="Rounded Rectangle 4">
            <a:extLst>
              <a:ext uri="{FF2B5EF4-FFF2-40B4-BE49-F238E27FC236}">
                <a16:creationId xmlns:a16="http://schemas.microsoft.com/office/drawing/2014/main" id="{82C16C47-E123-4AF7-B226-386653230DB8}"/>
              </a:ext>
            </a:extLst>
          </p:cNvPr>
          <p:cNvSpPr txBox="1"/>
          <p:nvPr/>
        </p:nvSpPr>
        <p:spPr>
          <a:xfrm>
            <a:off x="470600" y="2528219"/>
            <a:ext cx="1371600" cy="914400"/>
          </a:xfrm>
          <a:prstGeom prst="rect">
            <a:avLst/>
          </a:prstGeom>
          <a:solidFill>
            <a:srgbClr val="ED7D31">
              <a:lumMod val="20000"/>
              <a:lumOff val="80000"/>
            </a:srgbClr>
          </a:solidFill>
          <a:ln>
            <a:noFill/>
          </a:ln>
          <a:effectLst/>
        </p:spPr>
        <p:txBody>
          <a:bodyPr spcFirstLastPara="0" vert="horz" wrap="square" lIns="109220" tIns="81915" rIns="109220" bIns="81915" numCol="1" spcCol="1270" anchor="ctr"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defTabSz="1911350" rtl="1">
              <a:lnSpc>
                <a:spcPct val="90000"/>
              </a:lnSpc>
              <a:spcBef>
                <a:spcPct val="0"/>
              </a:spcBef>
              <a:spcAft>
                <a:spcPct val="35000"/>
              </a:spcAft>
            </a:pPr>
            <a:r>
              <a:rPr lang="ar-LB" sz="6000" dirty="0">
                <a:solidFill>
                  <a:srgbClr val="C00000"/>
                </a:solidFill>
                <a:cs typeface="Adobe Arabic" panose="02040503050201020203" pitchFamily="18" charset="-78"/>
              </a:rPr>
              <a:t>ـشـ</a:t>
            </a:r>
          </a:p>
        </p:txBody>
      </p:sp>
    </p:spTree>
    <p:custDataLst>
      <p:tags r:id="rId1"/>
    </p:custDataLst>
    <p:extLst>
      <p:ext uri="{BB962C8B-B14F-4D97-AF65-F5344CB8AC3E}">
        <p14:creationId xmlns:p14="http://schemas.microsoft.com/office/powerpoint/2010/main" val="3049597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fade">
                                      <p:cBhvr>
                                        <p:cTn id="18" dur="500"/>
                                        <p:tgtEl>
                                          <p:spTgt spid="29"/>
                                        </p:tgtEl>
                                      </p:cBhvr>
                                    </p:animEffect>
                                  </p:childTnLst>
                                </p:cTn>
                              </p:par>
                              <p:par>
                                <p:cTn id="19" presetID="10"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500"/>
                                        <p:tgtEl>
                                          <p:spTgt spid="3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childTnLst>
                                </p:cTn>
                              </p:par>
                              <p:par>
                                <p:cTn id="41" presetID="10" presetClass="entr" presetSubtype="0" fill="hold" nodeType="with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fade">
                                      <p:cBhvr>
                                        <p:cTn id="46" dur="500"/>
                                        <p:tgtEl>
                                          <p:spTgt spid="3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fade">
                                      <p:cBhvr>
                                        <p:cTn id="51" dur="500"/>
                                        <p:tgtEl>
                                          <p:spTgt spid="26"/>
                                        </p:tgtEl>
                                      </p:cBhvr>
                                    </p:animEffect>
                                  </p:childTnLst>
                                </p:cTn>
                              </p:par>
                              <p:par>
                                <p:cTn id="52" presetID="10" presetClass="entr" presetSubtype="0" fill="hold" nodeType="with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fade">
                                      <p:cBhvr>
                                        <p:cTn id="54" dur="500"/>
                                        <p:tgtEl>
                                          <p:spTgt spid="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nodeType="with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9"/>
                                        </p:tgtEl>
                                        <p:attrNameLst>
                                          <p:attrName>style.visibility</p:attrName>
                                        </p:attrNameLst>
                                      </p:cBhvr>
                                      <p:to>
                                        <p:strVal val="visible"/>
                                      </p:to>
                                    </p:set>
                                    <p:animEffect transition="in" filter="fade">
                                      <p:cBhvr>
                                        <p:cTn id="6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3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TotalTime>
  <Words>3285</Words>
  <Application>Microsoft Office PowerPoint</Application>
  <PresentationFormat>Widescreen</PresentationFormat>
  <Paragraphs>553</Paragraphs>
  <Slides>29</Slides>
  <Notes>29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Adobe Arabic</vt:lpstr>
      <vt:lpstr>Arial</vt:lpstr>
      <vt:lpstr>Calibri</vt:lpstr>
      <vt:lpstr>Calibri Light</vt:lpstr>
      <vt:lpstr>Office Theme</vt:lpstr>
      <vt:lpstr>PowerPoint Presentation</vt:lpstr>
      <vt:lpstr>طابَ يَوْمُكُمْ يا أَعِزّائي!</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Ruba El Nouaime</dc:creator>
  <cp:lastModifiedBy>Samia Ghorayeb</cp:lastModifiedBy>
  <cp:revision>6</cp:revision>
  <dcterms:created xsi:type="dcterms:W3CDTF">2021-10-14T16:28:54Z</dcterms:created>
  <dcterms:modified xsi:type="dcterms:W3CDTF">2022-02-27T15:55:31Z</dcterms:modified>
</cp:coreProperties>
</file>