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2" r:id="rId2"/>
    <p:sldId id="1981" r:id="rId3"/>
    <p:sldId id="1904" r:id="rId4"/>
    <p:sldId id="1787" r:id="rId5"/>
    <p:sldId id="1788" r:id="rId6"/>
    <p:sldId id="1789" r:id="rId7"/>
    <p:sldId id="1790" r:id="rId8"/>
    <p:sldId id="1791" r:id="rId9"/>
    <p:sldId id="1792" r:id="rId10"/>
    <p:sldId id="1793" r:id="rId11"/>
    <p:sldId id="1982" r:id="rId12"/>
    <p:sldId id="1794" r:id="rId13"/>
    <p:sldId id="1812" r:id="rId14"/>
    <p:sldId id="1796" r:id="rId15"/>
    <p:sldId id="198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sleimn" initials="M" lastIdx="32" clrIdx="3">
    <p:extLst>
      <p:ext uri="{19B8F6BF-5375-455C-9EA6-DF929625EA0E}">
        <p15:presenceInfo xmlns:p15="http://schemas.microsoft.com/office/powerpoint/2012/main" userId="M.sleimn" providerId="None"/>
      </p:ext>
    </p:extLst>
  </p:cmAuthor>
  <p:cmAuthor id="2" name="Tharwat Abed El Sater" initials="TAES" lastIdx="377" clrIdx="0">
    <p:extLst>
      <p:ext uri="{19B8F6BF-5375-455C-9EA6-DF929625EA0E}">
        <p15:presenceInfo xmlns:p15="http://schemas.microsoft.com/office/powerpoint/2012/main" userId="S::tharwat.abedelsater@qitabi.org::6baf5795-2fa8-499c-92f8-225bd53537dc" providerId="AD"/>
      </p:ext>
    </p:extLst>
  </p:cmAuthor>
  <p:cmAuthor id="5" name="Ghenwa Bou Ghanem" initials="GBG" lastIdx="160" clrIdx="2">
    <p:extLst>
      <p:ext uri="{19B8F6BF-5375-455C-9EA6-DF929625EA0E}">
        <p15:presenceInfo xmlns:p15="http://schemas.microsoft.com/office/powerpoint/2012/main" userId="S::Ghenwa.BouGhanem@qitabi.org::6205b1dd-d01e-4f3e-83d5-eb2e4e8f0a65" providerId="AD"/>
      </p:ext>
    </p:extLst>
  </p:cmAuthor>
  <p:cmAuthor id="6" name="Rania Hage" initials="RH" lastIdx="94" clrIdx="1">
    <p:extLst>
      <p:ext uri="{19B8F6BF-5375-455C-9EA6-DF929625EA0E}">
        <p15:presenceInfo xmlns:p15="http://schemas.microsoft.com/office/powerpoint/2012/main" userId="S::Rania.Hage@qitabi.org::a3063f5e-17a5-430b-b069-6e4f5d9ce0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091" autoAdjust="0"/>
  </p:normalViewPr>
  <p:slideViewPr>
    <p:cSldViewPr snapToGrid="0">
      <p:cViewPr varScale="1">
        <p:scale>
          <a:sx n="49" d="100"/>
          <a:sy n="49" d="100"/>
        </p:scale>
        <p:origin x="1973"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92B05E-50C0-4DA3-A27B-C8997E49BDC8}"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754334-9312-4CD3-BE3D-46A667B1DE8B}" type="slidenum">
              <a:rPr lang="en-US" smtClean="0"/>
              <a:t>‹#›</a:t>
            </a:fld>
            <a:endParaRPr lang="en-US"/>
          </a:p>
        </p:txBody>
      </p:sp>
    </p:spTree>
    <p:extLst>
      <p:ext uri="{BB962C8B-B14F-4D97-AF65-F5344CB8AC3E}">
        <p14:creationId xmlns:p14="http://schemas.microsoft.com/office/powerpoint/2010/main" val="3430909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LB" dirty="0"/>
          </a:p>
          <a:p>
            <a:pPr algn="r" rtl="1"/>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1324824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سأُقَدِّمُ لَكُمُ  الْمِثالَ على تَوْسِعَةِ الْجُمْلَةِ بعد إدخال صيغة "ما لبث أن..." عليها. </a:t>
            </a:r>
          </a:p>
          <a:p>
            <a:pPr algn="r" rtl="1"/>
            <a:r>
              <a:rPr lang="ar-LB" dirty="0">
                <a:latin typeface="Adobe Arabic" panose="02040503050201020203" pitchFamily="18" charset="-78"/>
                <a:cs typeface="Adobe Arabic" panose="02040503050201020203" pitchFamily="18" charset="-78"/>
              </a:rPr>
              <a:t>لِنَقْرَأِ الْجُمْلَةَ الْأولى</a:t>
            </a:r>
          </a:p>
          <a:p>
            <a:pPr algn="r" rtl="1"/>
            <a:r>
              <a:rPr lang="ar-LB" dirty="0">
                <a:latin typeface="Adobe Arabic" panose="02040503050201020203" pitchFamily="18" charset="-78"/>
                <a:cs typeface="Adobe Arabic" panose="02040503050201020203" pitchFamily="18" charset="-78"/>
              </a:rPr>
              <a:t>جَمَعَ الْوَلَدُ الْأَوْراقَ الْخَريفِيَّةَ وَ ما لَبِثَ أَنْ... ماذا؟ لأعرف كيف أتمّم الجملة، عليَّ أن أقرأ الاحتمالين: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 حَفَرَ حُفْرَةً دَفَنَها فيها.</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وَزّعَ عَلَيْهِمْ مَهَمَّاتِهِم الصَّباحِيَّةَ.</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كَيْفَ أُقَرِّرُ أيُّ الاحْتِمالَيْنِ هو الصحيح؟ </a:t>
            </a:r>
          </a:p>
          <a:p>
            <a:pPr algn="r" rtl="1"/>
            <a:r>
              <a:rPr lang="ar-LB" dirty="0">
                <a:latin typeface="Adobe Arabic" panose="02040503050201020203" pitchFamily="18" charset="-78"/>
                <a:cs typeface="Adobe Arabic" panose="02040503050201020203" pitchFamily="18" charset="-78"/>
              </a:rPr>
              <a:t>أربط ما قرأت بمعرفتي السابقة: قرأتُ في نص القراءة أن الأولاد جمعوا الأوراق ودفنوها في الأرض لتصير سمادًا. </a:t>
            </a:r>
          </a:p>
          <a:p>
            <a:pPr algn="r" rtl="1"/>
            <a:r>
              <a:rPr lang="ar-LB" dirty="0">
                <a:latin typeface="Adobe Arabic" panose="02040503050201020203" pitchFamily="18" charset="-78"/>
                <a:cs typeface="Adobe Arabic" panose="02040503050201020203" pitchFamily="18" charset="-78"/>
              </a:rPr>
              <a:t>الاحتمال الصحيح إذًا هو: حَفَرَ حُفْرَةً دَفَنَها فيها.</a:t>
            </a:r>
          </a:p>
          <a:p>
            <a:pPr algn="r" rtl="1"/>
            <a:r>
              <a:rPr lang="ar-LB" dirty="0">
                <a:latin typeface="Adobe Arabic" panose="02040503050201020203" pitchFamily="18" charset="-78"/>
                <a:cs typeface="Adobe Arabic" panose="02040503050201020203" pitchFamily="18" charset="-78"/>
              </a:rPr>
              <a:t>والْجُمْلَةُ كامِلَةً هِيَ: </a:t>
            </a:r>
          </a:p>
          <a:p>
            <a:pPr algn="r" rtl="1"/>
            <a:r>
              <a:rPr lang="ar-LB" dirty="0">
                <a:latin typeface="Adobe Arabic" panose="02040503050201020203" pitchFamily="18" charset="-78"/>
                <a:cs typeface="Adobe Arabic" panose="02040503050201020203" pitchFamily="18" charset="-78"/>
              </a:rPr>
              <a:t>جَمَعَ  الْوَلَدُ الْأَوْراقَ الْخَريفِيَّةَ وَ ما لَبِثَ أَنْ حَفَرَ حُفْرَةً دَفَنَ فيها الْأَوراقَ.</a:t>
            </a:r>
          </a:p>
          <a:p>
            <a:pPr algn="r" rtl="1"/>
            <a:r>
              <a:rPr lang="ar-LB" dirty="0">
                <a:latin typeface="Adobe Arabic" panose="02040503050201020203" pitchFamily="18" charset="-78"/>
                <a:cs typeface="Adobe Arabic" panose="02040503050201020203" pitchFamily="18" charset="-78"/>
              </a:rPr>
              <a:t>والآن أفكِّر بالأفعال التي تحدث في هذه الجملة لأتأكد من صحتها: </a:t>
            </a:r>
          </a:p>
          <a:p>
            <a:pPr algn="r" rtl="1"/>
            <a:r>
              <a:rPr lang="ar-LB" dirty="0">
                <a:latin typeface="Adobe Arabic" panose="02040503050201020203" pitchFamily="18" charset="-78"/>
                <a:cs typeface="Adobe Arabic" panose="02040503050201020203" pitchFamily="18" charset="-78"/>
              </a:rPr>
              <a:t>"جَمَعَ" هُوَ الْفِعْلُ الَأَوّلُ الَّذي حَدَثَ وَ انْتَهى، وَ"حَفَرَ" هُوَ الْفِعْلُ الثّاني الَّذي تَبِعَهُ مُباشَرَةً أَيْ بَعْدَ وَقْتٍ قَصيرٍ.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إِذًا حَدَثَ الْفِعْلُ الْأَوّلُ "جَمَعَ" وَ ما لَبِثَ أَنْ حَدَثَ الْفِعْلُ الثّاني "حَفَرَ"، مِمّا يُفيدُ سُرْعَةَ وُقوعِ الْحَدَثِ أَيْ سُرْعَةَ حُدوثِ الْفِعْلِ.</a:t>
            </a:r>
          </a:p>
          <a:p>
            <a:pPr algn="r" rtl="1"/>
            <a:r>
              <a:rPr lang="ar-LB" dirty="0">
                <a:latin typeface="Adobe Arabic" panose="02040503050201020203" pitchFamily="18" charset="-78"/>
                <a:cs typeface="Adobe Arabic" panose="02040503050201020203" pitchFamily="18" charset="-78"/>
              </a:rPr>
              <a:t>إذًا "ما لَبِثَ أَنْ أَفادَتْ في تَسارُعِ وَتَعاقُبِ الْأَحْداثِ.</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77634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هيّا لِنَعْمَلْ مَعًا على تَوْسيع الْجُمْلَةِ بعد إدخال صيغة "ما لبث أن..." عليها. </a:t>
            </a:r>
          </a:p>
          <a:p>
            <a:pPr algn="r" rtl="1"/>
            <a:r>
              <a:rPr lang="ar-LB" dirty="0">
                <a:latin typeface="Adobe Arabic" panose="02040503050201020203" pitchFamily="18" charset="-78"/>
                <a:cs typeface="Adobe Arabic" panose="02040503050201020203" pitchFamily="18" charset="-78"/>
              </a:rPr>
              <a:t>لِنَقْرَأِ الْجُمْلَةَ الثّانِيَةَ: "نادى أَبُو مَنْصورٍ أَوْلادَهُ وَما لَبِثَ أَنْ... ماذا؟ لأعرف كيف أتمم الجملة، عليَّ أن أقرأ الاحتمالين: </a:t>
            </a:r>
          </a:p>
          <a:p>
            <a:pPr algn="r" rtl="1"/>
            <a:r>
              <a:rPr lang="ar-LB" dirty="0">
                <a:latin typeface="Adobe Arabic" panose="02040503050201020203" pitchFamily="18" charset="-78"/>
                <a:cs typeface="Adobe Arabic" panose="02040503050201020203" pitchFamily="18" charset="-78"/>
              </a:rPr>
              <a:t> حَفَرَ حُفْرَةً دَفَنَها فيها.</a:t>
            </a:r>
          </a:p>
          <a:p>
            <a:pPr algn="r" rtl="1"/>
            <a:r>
              <a:rPr lang="ar-LB" dirty="0">
                <a:latin typeface="Adobe Arabic" panose="02040503050201020203" pitchFamily="18" charset="-78"/>
                <a:cs typeface="Adobe Arabic" panose="02040503050201020203" pitchFamily="18" charset="-78"/>
              </a:rPr>
              <a:t>وَزّعَ عَلَيْهِمْ مَهَمَّاتِهِم الصَّباحِيَّةَ.</a:t>
            </a:r>
          </a:p>
          <a:p>
            <a:pPr algn="r" rtl="1"/>
            <a:r>
              <a:rPr lang="ar-LB" dirty="0">
                <a:latin typeface="Adobe Arabic" panose="02040503050201020203" pitchFamily="18" charset="-78"/>
                <a:cs typeface="Adobe Arabic" panose="02040503050201020203" pitchFamily="18" charset="-78"/>
              </a:rPr>
              <a:t>كَيْفَ أُقَرِّرُ أيُّ الاحْتِمالَيْنِ هو الصحيح؟ </a:t>
            </a:r>
          </a:p>
          <a:p>
            <a:pPr algn="r" rtl="1"/>
            <a:r>
              <a:rPr lang="ar-LB" dirty="0">
                <a:latin typeface="Adobe Arabic" panose="02040503050201020203" pitchFamily="18" charset="-78"/>
                <a:cs typeface="Adobe Arabic" panose="02040503050201020203" pitchFamily="18" charset="-78"/>
              </a:rPr>
              <a:t>أربط ما قرأت بمعرفتي السابقة: قرأتُ في نصّ القراءة أن أبا منصورٍ نادى أولاده ووزّع عليهم المهمّات. </a:t>
            </a:r>
          </a:p>
          <a:p>
            <a:pPr algn="r" rtl="1"/>
            <a:r>
              <a:rPr lang="ar-LB" dirty="0">
                <a:latin typeface="Adobe Arabic" panose="02040503050201020203" pitchFamily="18" charset="-78"/>
                <a:cs typeface="Adobe Arabic" panose="02040503050201020203" pitchFamily="18" charset="-78"/>
              </a:rPr>
              <a:t>الاحتمال الصحيح إذًا هو: وَزّعَ عَلَيْهِمْ مُهِمَّاتِهِمِ الصَّباحِيَّةَ.</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والْجُمْلَةُ كامِلَةً هِيَ: </a:t>
            </a:r>
          </a:p>
          <a:p>
            <a:pPr algn="r" rtl="1"/>
            <a:r>
              <a:rPr lang="ar-LB" dirty="0">
                <a:latin typeface="Adobe Arabic" panose="02040503050201020203" pitchFamily="18" charset="-78"/>
                <a:cs typeface="Adobe Arabic" panose="02040503050201020203" pitchFamily="18" charset="-78"/>
              </a:rPr>
              <a:t>نادى أبو منصور أولادَهُ وَ ما لَبِثَ أَنْ وَزّعَ عَلَيْهِم مُهِمّاتِهِمِ الصَّباحِيَّةَ.</a:t>
            </a:r>
          </a:p>
          <a:p>
            <a:pPr algn="r" rtl="1"/>
            <a:r>
              <a:rPr lang="ar-LB" dirty="0">
                <a:latin typeface="Adobe Arabic" panose="02040503050201020203" pitchFamily="18" charset="-78"/>
                <a:cs typeface="Adobe Arabic" panose="02040503050201020203" pitchFamily="18" charset="-78"/>
              </a:rPr>
              <a:t>"نادى" هُوَ الْفِعْلُ الَأَوّلُ الَّذي حَدَثَ وَانْتَهى، وَ"وَزَّع" هُوَ الْفِعْلُ الثّاني الَّذي تَبِعَهُ مُباشَرَةً أَيْ بَعْدَ وَقْتٍ قَصيرٍ. </a:t>
            </a:r>
          </a:p>
          <a:p>
            <a:pPr algn="r" rtl="1"/>
            <a:r>
              <a:rPr lang="ar-LB" dirty="0">
                <a:latin typeface="Adobe Arabic" panose="02040503050201020203" pitchFamily="18" charset="-78"/>
                <a:cs typeface="Adobe Arabic" panose="02040503050201020203" pitchFamily="18" charset="-78"/>
              </a:rPr>
              <a:t>حَدَثَ الْفِعْلُ الْأَوّلُ "نادى" وَ ما لَبِثَ أَنْ حَدَثَ الْفِعْلُ الثّاني "وَزّع"، مِمّا يُفيدُ سُرْعَةَ وُقوعِ الْحَدَثِ أَيْ سُرْعَةَ حُدوثِ الْفِعْلِ.</a:t>
            </a:r>
          </a:p>
          <a:p>
            <a:pPr algn="r" rtl="1"/>
            <a:r>
              <a:rPr lang="ar-LB" dirty="0">
                <a:latin typeface="Adobe Arabic" panose="02040503050201020203" pitchFamily="18" charset="-78"/>
                <a:cs typeface="Adobe Arabic" panose="02040503050201020203" pitchFamily="18" charset="-78"/>
              </a:rPr>
              <a:t>إذًا "ما لَبِثَ أَنْ أَفادَتْ في تَسارُعِ وَتَعاقُبِ الْأَحْداثِ.</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124296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r>
              <a:rPr lang="en-US" dirty="0">
                <a:latin typeface="Adobe Arabic" panose="02040503050201020203" pitchFamily="18" charset="-78"/>
                <a:cs typeface="Adobe Arabic" panose="02040503050201020203" pitchFamily="18" charset="-78"/>
              </a:rPr>
              <a:t>.</a:t>
            </a:r>
          </a:p>
          <a:p>
            <a:pPr algn="r" rtl="1"/>
            <a:r>
              <a:rPr lang="ar-LB" dirty="0">
                <a:latin typeface="Adobe Arabic" panose="02040503050201020203" pitchFamily="18" charset="-78"/>
                <a:cs typeface="Adobe Arabic" panose="02040503050201020203" pitchFamily="18" charset="-78"/>
              </a:rPr>
              <a:t>الْآنَ: اِعْمَلوا بِاسْتقلالِيَّةٍ: </a:t>
            </a:r>
          </a:p>
          <a:p>
            <a:pPr algn="r" rtl="1"/>
            <a:r>
              <a:rPr lang="ar-LB" dirty="0">
                <a:latin typeface="Adobe Arabic" panose="02040503050201020203" pitchFamily="18" charset="-78"/>
                <a:cs typeface="Adobe Arabic" panose="02040503050201020203" pitchFamily="18" charset="-78"/>
              </a:rPr>
              <a:t>اكتبوا الْعِبارَةَ الْمُناسِبَةَ لإتمام الْجُمْلَةِ بعد إدخال صيغة "ما لبث أن..." عليها. </a:t>
            </a:r>
          </a:p>
          <a:p>
            <a:pPr algn="r" rtl="1"/>
            <a:r>
              <a:rPr lang="ar-LB" dirty="0">
                <a:latin typeface="Adobe Arabic" panose="02040503050201020203" pitchFamily="18" charset="-78"/>
                <a:cs typeface="Adobe Arabic" panose="02040503050201020203" pitchFamily="18" charset="-78"/>
              </a:rPr>
              <a:t>اُصْغوا جَيِّدًا:</a:t>
            </a:r>
          </a:p>
          <a:p>
            <a:pPr algn="r" rtl="1"/>
            <a:r>
              <a:rPr lang="ar-LB" dirty="0">
                <a:latin typeface="Adobe Arabic" panose="02040503050201020203" pitchFamily="18" charset="-78"/>
                <a:cs typeface="Adobe Arabic" panose="02040503050201020203" pitchFamily="18" charset="-78"/>
              </a:rPr>
              <a:t>تَلَبَّدَتِ السَّماءُ بِالْغُيومِ وَما لَبِثَتْ أَنْ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تَساقَطَتْ أَوْراقُ الشَّجَرِ.</a:t>
            </a:r>
            <a:endParaRPr lang="en-US"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أَوْ  هَطَلَ الْمُطَرُ. </a:t>
            </a:r>
            <a:endParaRPr lang="en-US"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أَوْ تَعَطَّلَتِ السَّيّارَةُ.</a:t>
            </a:r>
          </a:p>
          <a:p>
            <a:pPr algn="r" rtl="1"/>
            <a:r>
              <a:rPr lang="ar-LB" dirty="0">
                <a:latin typeface="Adobe Arabic" panose="02040503050201020203" pitchFamily="18" charset="-78"/>
                <a:cs typeface="Adobe Arabic" panose="02040503050201020203" pitchFamily="18" charset="-78"/>
              </a:rPr>
              <a:t>هَبَّتْ رِياحٌ قَوِيّةٌ وَ ما لَبِثَتْ أَنْ...</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تَساقَطَتْ أَوْراقُ الشَّجَرِ.</a:t>
            </a:r>
            <a:endParaRPr lang="en-US"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أَوْ  هَطَلَ الْمَطَرُ. </a:t>
            </a:r>
            <a:endParaRPr lang="en-US"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أَوْ تَعَطَّلَتِ السَّيّارَةُ.</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 </a:t>
            </a:r>
          </a:p>
          <a:p>
            <a:pPr algn="r" rtl="1"/>
            <a:r>
              <a:rPr lang="ar-LB" dirty="0">
                <a:latin typeface="Adobe Arabic" panose="02040503050201020203" pitchFamily="18" charset="-78"/>
                <a:cs typeface="Adobe Arabic" panose="02040503050201020203" pitchFamily="18" charset="-78"/>
              </a:rPr>
              <a:t>اِستمعوا إلى إجابات التلامذة وصوبِّوا إجاباتهم إن لزم الأمر. </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184544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b="0" kern="1200" dirty="0">
              <a:solidFill>
                <a:schemeClr val="tx1"/>
              </a:solidFill>
              <a:latin typeface="+mn-lt"/>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486483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اُكْتُبوا جُمَلًا مِنِ اخْتِيارِكُمْ بِاسْتِخْدامِ التَّرْكيبِ وَما لَبِثَ أَنْ...</a:t>
            </a:r>
          </a:p>
          <a:p>
            <a:pPr algn="r" rtl="1"/>
            <a:r>
              <a:rPr lang="ar-LB" dirty="0">
                <a:latin typeface="Adobe Arabic" panose="02040503050201020203" pitchFamily="18" charset="-78"/>
                <a:cs typeface="Adobe Arabic" panose="02040503050201020203" pitchFamily="18" charset="-78"/>
              </a:rPr>
              <a:t>وَلَكِنْ قَبْلَ أَنْ تَكْتُبوا الْجُمْلَةَ تَذَكَّروا اتِّباعَ الْقَواعِدِ الصَّحيحَةِ لِلْكِتابَةِ: </a:t>
            </a:r>
          </a:p>
          <a:p>
            <a:pPr algn="r" rtl="1"/>
            <a:r>
              <a:rPr lang="ar-LB" dirty="0">
                <a:latin typeface="Adobe Arabic" panose="02040503050201020203" pitchFamily="18" charset="-78"/>
                <a:cs typeface="Adobe Arabic" panose="02040503050201020203" pitchFamily="18" charset="-78"/>
              </a:rPr>
              <a:t>أتَذَكَّرُ أَنّ:</a:t>
            </a:r>
          </a:p>
          <a:p>
            <a:pPr algn="r" rtl="1"/>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أوّلًا: أَخْتارُ مُفْرَداتٍ جَديدَةً وَمُلائِمَةً. </a:t>
            </a:r>
          </a:p>
          <a:p>
            <a:pPr algn="r" rtl="1"/>
            <a:r>
              <a:rPr lang="ar-LB" dirty="0">
                <a:latin typeface="Adobe Arabic" panose="02040503050201020203" pitchFamily="18" charset="-78"/>
                <a:cs typeface="Adobe Arabic" panose="02040503050201020203" pitchFamily="18" charset="-78"/>
              </a:rPr>
              <a:t>ثانيًا:</a:t>
            </a:r>
            <a:r>
              <a:rPr lang="ar-SA"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أَ</a:t>
            </a:r>
            <a:r>
              <a:rPr lang="ar-SA" dirty="0">
                <a:latin typeface="Adobe Arabic" panose="02040503050201020203" pitchFamily="18" charset="-78"/>
                <a:cs typeface="Adobe Arabic" panose="02040503050201020203" pitchFamily="18" charset="-78"/>
              </a:rPr>
              <a:t>س</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خ</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د</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ال</a:t>
            </a:r>
            <a:r>
              <a:rPr lang="ar-LB" dirty="0">
                <a:latin typeface="Adobe Arabic" panose="02040503050201020203" pitchFamily="18" charset="-78"/>
                <a:cs typeface="Adobe Arabic" panose="02040503050201020203" pitchFamily="18" charset="-78"/>
              </a:rPr>
              <a:t>صّيغة</a:t>
            </a:r>
            <a:r>
              <a:rPr lang="ar-SA" dirty="0">
                <a:latin typeface="Adobe Arabic" panose="02040503050201020203" pitchFamily="18" charset="-78"/>
                <a:cs typeface="Adobe Arabic" panose="02040503050201020203" pitchFamily="18" charset="-78"/>
              </a:rPr>
              <a:t> "ما </a:t>
            </a:r>
            <a:r>
              <a:rPr lang="ar-LB" dirty="0">
                <a:latin typeface="Adobe Arabic" panose="02040503050201020203" pitchFamily="18" charset="-78"/>
                <a:cs typeface="Adobe Arabic" panose="02040503050201020203" pitchFamily="18" charset="-78"/>
              </a:rPr>
              <a:t>لَبِثَ أَنْ</a:t>
            </a:r>
            <a:r>
              <a:rPr lang="ar-SA" dirty="0">
                <a:latin typeface="Adobe Arabic" panose="02040503050201020203" pitchFamily="18" charset="-78"/>
                <a:cs typeface="Adobe Arabic" panose="02040503050201020203" pitchFamily="18" charset="-78"/>
              </a:rPr>
              <a:t>" في ك</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تاب</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ة</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ال</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ج</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ل</a:t>
            </a:r>
            <a:r>
              <a:rPr lang="ar-LB" dirty="0">
                <a:latin typeface="Adobe Arabic" panose="02040503050201020203" pitchFamily="18" charset="-78"/>
                <a:cs typeface="Adobe Arabic" panose="02040503050201020203" pitchFamily="18" charset="-78"/>
              </a:rPr>
              <a:t>ِ.</a:t>
            </a:r>
          </a:p>
          <a:p>
            <a:pPr algn="r" rtl="1"/>
            <a:r>
              <a:rPr lang="ar-LB" dirty="0">
                <a:latin typeface="Adobe Arabic" panose="02040503050201020203" pitchFamily="18" charset="-78"/>
                <a:cs typeface="Adobe Arabic" panose="02040503050201020203" pitchFamily="18" charset="-78"/>
              </a:rPr>
              <a:t>ثالثًا: أَسْتَخْدِمُ عَلاماتِ الْوَقْفِ الْمُناسِبَةَ: النَّقْطَةُ . - الْفاصِلَةُ ، </a:t>
            </a:r>
          </a:p>
          <a:p>
            <a:pPr algn="r" rtl="1"/>
            <a:r>
              <a:rPr lang="ar-LB" dirty="0">
                <a:latin typeface="Adobe Arabic" panose="02040503050201020203" pitchFamily="18" charset="-78"/>
                <a:cs typeface="Adobe Arabic" panose="02040503050201020203" pitchFamily="18" charset="-78"/>
              </a:rPr>
              <a:t>رابعًا: أُ</a:t>
            </a:r>
            <a:r>
              <a:rPr lang="ar-SA" dirty="0">
                <a:latin typeface="Adobe Arabic" panose="02040503050201020203" pitchFamily="18" charset="-78"/>
                <a:cs typeface="Adobe Arabic" panose="02040503050201020203" pitchFamily="18" charset="-78"/>
              </a:rPr>
              <a:t>راج</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ع</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ما ك</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ب</a:t>
            </a:r>
            <a:r>
              <a:rPr lang="ar-LB" dirty="0">
                <a:latin typeface="Adobe Arabic" panose="02040503050201020203" pitchFamily="18" charset="-78"/>
                <a:cs typeface="Adobe Arabic" panose="02040503050201020203" pitchFamily="18" charset="-78"/>
              </a:rPr>
              <a:t>ْتُ</a:t>
            </a:r>
            <a:r>
              <a:rPr lang="ar-SA" dirty="0">
                <a:latin typeface="Adobe Arabic" panose="02040503050201020203" pitchFamily="18" charset="-78"/>
                <a:cs typeface="Adobe Arabic" panose="02040503050201020203" pitchFamily="18" charset="-78"/>
              </a:rPr>
              <a:t> 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راع</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يًا ال</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إ</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لاء</a:t>
            </a:r>
            <a:r>
              <a:rPr lang="ar-LB" dirty="0">
                <a:latin typeface="Adobe Arabic" panose="02040503050201020203" pitchFamily="18" charset="-78"/>
                <a:cs typeface="Adobe Arabic" panose="02040503050201020203" pitchFamily="18" charset="-78"/>
              </a:rPr>
              <a:t>َ الصَّحيحَ</a:t>
            </a:r>
            <a:r>
              <a:rPr lang="ar-SA" dirty="0">
                <a:latin typeface="Adobe Arabic" panose="02040503050201020203" pitchFamily="18" charset="-78"/>
                <a:cs typeface="Adobe Arabic" panose="02040503050201020203" pitchFamily="18" charset="-78"/>
              </a:rPr>
              <a:t>. </a:t>
            </a:r>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خامسًا: أَ</a:t>
            </a:r>
            <a:r>
              <a:rPr lang="ar-SA" dirty="0">
                <a:latin typeface="Adobe Arabic" panose="02040503050201020203" pitchFamily="18" charset="-78"/>
                <a:cs typeface="Adobe Arabic" panose="02040503050201020203" pitchFamily="18" charset="-78"/>
              </a:rPr>
              <a:t>ك</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ب</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ب</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خ</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طّ</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واض</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ح</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وجميلٍ </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راع</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ي</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ا ال</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سافات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ال</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ناس</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ب</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ة</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ب</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ي</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ن</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ال</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ك</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ل</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مات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a:t>
            </a:r>
            <a:r>
              <a:rPr lang="ar-LB" dirty="0">
                <a:latin typeface="Adobe Arabic" panose="02040503050201020203" pitchFamily="18" charset="-78"/>
                <a:cs typeface="Adobe Arabic" panose="02040503050201020203" pitchFamily="18" charset="-78"/>
              </a:rPr>
              <a:t> </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95944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26C1EC-D7D3-49D9-BBD5-B1B5175A9B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364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طابَ يَوْمُكُمْ يا أَعِزّائي!</a:t>
            </a:r>
            <a:r>
              <a:rPr lang="en-US"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وَأَهْلًا بِكُمْ في صَّفِّ التَّعْبيرِ الْكِتابِيِّ.  </a:t>
            </a:r>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بعد التّرحيب، يقدّم المعلّم/ة نشاطًا من أنشطة التّعلّم الاجتماعيّ الانفعاليّ المقترحة أو نشاطًا لغويًا ممهّدًا للدّرس الآتي أو مثبتًا لتعلّم سابق. يمكن الاستعانة بالأنشطة المدرجة في حقيبة "بالفصحى أحلى" وغيرها من الموارد التّربويّة.</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بعد انهاء النشاط، يعلن المعلّم/ة هدف الحصّة.</a:t>
            </a:r>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44985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r>
              <a:rPr lang="ar-LB" dirty="0">
                <a:latin typeface="Adobe Arabic" panose="02040503050201020203" pitchFamily="18" charset="-78"/>
                <a:cs typeface="Adobe Arabic" panose="02040503050201020203" pitchFamily="18" charset="-78"/>
              </a:rPr>
              <a:t>تُقرأ هذه القصّة في الصّفّ أو في جلسة متزامنة على مراحل حيث يمكنكم قراءة صفحتين في اليوم الواحد وتكملون القراءة في اليوم التالي وهكذا حتى انتهاء القصّة. حاولوا أن توزّعوا القصّة على أسبوع تعليميّ.</a:t>
            </a:r>
          </a:p>
          <a:p>
            <a:pPr algn="r" rtl="1"/>
            <a:r>
              <a:rPr lang="ar-LB" dirty="0">
                <a:latin typeface="Adobe Arabic" panose="02040503050201020203" pitchFamily="18" charset="-78"/>
                <a:cs typeface="Adobe Arabic" panose="02040503050201020203" pitchFamily="18" charset="-78"/>
              </a:rPr>
              <a:t> يمكنكم الاستعانة بملف القراءة الجهريّة لاختيار قصّة مناسبة من أجل تقديم استراتيجيّة من استراتيجيات الفهم القرائي المناسبة لكلّ محور من المحاور.</a:t>
            </a:r>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D6EA0756-4184-4129-9573-976A65A526AA}" type="slidenum">
              <a:rPr lang="en-US" smtClean="0"/>
              <a:t>3</a:t>
            </a:fld>
            <a:endParaRPr lang="en-US"/>
          </a:p>
        </p:txBody>
      </p:sp>
    </p:spTree>
    <p:extLst>
      <p:ext uri="{BB962C8B-B14F-4D97-AF65-F5344CB8AC3E}">
        <p14:creationId xmlns:p14="http://schemas.microsoft.com/office/powerpoint/2010/main" val="3648814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دَرْسُ التَّدْريباتِ الْكِتابِيَّةِ  اليَوْمِ هُوَ  التَّدْريبُ عَلى اسْتِخْدامِ </a:t>
            </a:r>
            <a:r>
              <a:rPr lang="ar-SA" dirty="0">
                <a:latin typeface="Adobe Arabic" panose="02040503050201020203" pitchFamily="18" charset="-78"/>
                <a:cs typeface="Adobe Arabic" panose="02040503050201020203" pitchFamily="18" charset="-78"/>
              </a:rPr>
              <a:t>"ما </a:t>
            </a:r>
            <a:r>
              <a:rPr lang="ar-LB" dirty="0">
                <a:latin typeface="Adobe Arabic" panose="02040503050201020203" pitchFamily="18" charset="-78"/>
                <a:cs typeface="Adobe Arabic" panose="02040503050201020203" pitchFamily="18" charset="-78"/>
              </a:rPr>
              <a:t>لَبِثَ أَنْ...</a:t>
            </a:r>
            <a:r>
              <a:rPr lang="ar-SA"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لِتَأْليفِ الْجُمَلِ التّامَّةِ الْمَعْنى.  </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r>
              <a:rPr lang="ar-LB" dirty="0">
                <a:latin typeface="Adobe Arabic" panose="02040503050201020203" pitchFamily="18" charset="-78"/>
                <a:cs typeface="Adobe Arabic" panose="02040503050201020203" pitchFamily="18" charset="-78"/>
              </a:rPr>
              <a:t>الأهداف العامّة للْكِتابَةِ كما وردت في المنهج هي: </a:t>
            </a:r>
          </a:p>
          <a:p>
            <a:pPr algn="r" rtl="1"/>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لاح</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ظ</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ة</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ب</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ع</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ض</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ب</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اد</a:t>
            </a:r>
            <a:r>
              <a:rPr lang="ar-LB" dirty="0">
                <a:latin typeface="Adobe Arabic" panose="02040503050201020203" pitchFamily="18" charset="-78"/>
                <a:cs typeface="Adobe Arabic" panose="02040503050201020203" pitchFamily="18" charset="-78"/>
              </a:rPr>
              <a:t>ِئِ</a:t>
            </a:r>
            <a:r>
              <a:rPr lang="ar-SA" dirty="0">
                <a:latin typeface="Adobe Arabic" panose="02040503050201020203" pitchFamily="18" charset="-78"/>
                <a:cs typeface="Adobe Arabic" panose="02040503050201020203" pitchFamily="18" charset="-78"/>
              </a:rPr>
              <a:t> ال</a:t>
            </a:r>
            <a:r>
              <a:rPr lang="ar-LB" dirty="0">
                <a:latin typeface="Adobe Arabic" panose="02040503050201020203" pitchFamily="18" charset="-78"/>
                <a:cs typeface="Adobe Arabic" panose="02040503050201020203" pitchFamily="18" charset="-78"/>
              </a:rPr>
              <a:t>ْإِ</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لاء</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و</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ال</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ق</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واع</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د</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و</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حاكات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ها في 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ر</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كيب</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ج</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ل</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ة</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a:t>
            </a:r>
            <a:endParaRPr lang="en-US" dirty="0">
              <a:latin typeface="Adobe Arabic" panose="02040503050201020203" pitchFamily="18" charset="-78"/>
              <a:cs typeface="Adobe Arabic" panose="02040503050201020203" pitchFamily="18" charset="-78"/>
            </a:endParaRPr>
          </a:p>
          <a:p>
            <a:pPr algn="r" rtl="1"/>
            <a:r>
              <a:rPr lang="ar-SA" dirty="0">
                <a:latin typeface="Adobe Arabic" panose="02040503050201020203" pitchFamily="18" charset="-78"/>
                <a:cs typeface="Adobe Arabic" panose="02040503050201020203" pitchFamily="18" charset="-78"/>
              </a:rPr>
              <a:t>استخدام مفردات 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ختزنة وجديدة في السياق الملائم من خلال تمارين متنو</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عة.</a:t>
            </a:r>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قَرَّرنا أنْ يتمَّ التدريب في التعبير الكتابيّ على تأليف جمل تامّة المعنى باستخدام صيغة </a:t>
            </a:r>
            <a:r>
              <a:rPr lang="ar-SA" dirty="0">
                <a:latin typeface="Adobe Arabic" panose="02040503050201020203" pitchFamily="18" charset="-78"/>
                <a:cs typeface="Adobe Arabic" panose="02040503050201020203" pitchFamily="18" charset="-78"/>
              </a:rPr>
              <a:t>"ما </a:t>
            </a:r>
            <a:r>
              <a:rPr lang="ar-LB" dirty="0">
                <a:latin typeface="Adobe Arabic" panose="02040503050201020203" pitchFamily="18" charset="-78"/>
                <a:cs typeface="Adobe Arabic" panose="02040503050201020203" pitchFamily="18" charset="-78"/>
              </a:rPr>
              <a:t>لَبِثَ أنْ... </a:t>
            </a:r>
            <a:r>
              <a:rPr lang="ar-SA"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كما وردت في أهداف المحتوى لدرس "أوراق الخريف" في الصفحة 21 في دفتر التطبيقات. </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7288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9B79C5-AF0E-4767-8F46-DC3D896E00C8}" type="slidenum">
              <a:rPr lang="en-US" smtClean="0"/>
              <a:t>5</a:t>
            </a:fld>
            <a:endParaRPr lang="en-US"/>
          </a:p>
        </p:txBody>
      </p:sp>
    </p:spTree>
    <p:extLst>
      <p:ext uri="{BB962C8B-B14F-4D97-AF65-F5344CB8AC3E}">
        <p14:creationId xmlns:p14="http://schemas.microsoft.com/office/powerpoint/2010/main" val="2189334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لِنَتَذَكَّرَ مَعًا مِمَّا </a:t>
            </a:r>
            <a:r>
              <a:rPr lang="ar-LB" dirty="0" err="1">
                <a:latin typeface="Adobe Arabic" panose="02040503050201020203" pitchFamily="18" charset="-78"/>
                <a:cs typeface="Adobe Arabic" panose="02040503050201020203" pitchFamily="18" charset="-78"/>
              </a:rPr>
              <a:t>تتَتَكَوَّنُ</a:t>
            </a:r>
            <a:r>
              <a:rPr lang="ar-LB" dirty="0">
                <a:latin typeface="Adobe Arabic" panose="02040503050201020203" pitchFamily="18" charset="-78"/>
                <a:cs typeface="Adobe Arabic" panose="02040503050201020203" pitchFamily="18" charset="-78"/>
              </a:rPr>
              <a:t> الْجُمْلَةُ الْبَسيطَةُ:  </a:t>
            </a:r>
          </a:p>
          <a:p>
            <a:pPr algn="r" rtl="1"/>
            <a:r>
              <a:rPr lang="ar-LB" dirty="0">
                <a:latin typeface="Adobe Arabic" panose="02040503050201020203" pitchFamily="18" charset="-78"/>
                <a:cs typeface="Adobe Arabic" panose="02040503050201020203" pitchFamily="18" charset="-78"/>
              </a:rPr>
              <a:t>قد تكون جُمْلَةً فِعْلِيَّةً: تَتَأَلَّفُ مِنْ فَعْلٍ- فاعِلٍ- مُتَمِّمٍ لِلْجُمْلَةِ مِثالٌ: "كَفَّ مَرْوانُ عَنْ شَيْطَنَتِهِ".</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أو جُمْلَةً اسْمِيَّةً: تَتَأَلَّفُ مِنَ اسْمٍ- فِعْلٍ- مُتَمِّمٍ لِلْجُمْلَةِ. مِثالٌ: "مَرْوانُ كَفَّ عَنْ شَيْطَنَتِهِ"، أو من اسْمٍ + اسْمٍ مثالٌ: الطَّقْسُ بارِدٌ. </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كما تعلّمنا اِسْتِخْدامَ عَلاماتِ الْوَقْفِ الْمُناسِبَةِ لِأَداءِ الْمَعْنى الّذي نَقْصِدُهُ. . - ، - ! - ؟ (نُقْطَةٌ، فاصِلَةٌ، عَلامَةُ تَعَجُّبٍ وَعَلامَةُ اسْتِفْهامٍ.</a:t>
            </a:r>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83152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سَنَتَعَلَّمُ الْيَوْمَ – اسْتِخْدامَ صيغَةَ</a:t>
            </a:r>
            <a:r>
              <a:rPr lang="ar-SA" dirty="0">
                <a:latin typeface="Adobe Arabic" panose="02040503050201020203" pitchFamily="18" charset="-78"/>
                <a:cs typeface="Adobe Arabic" panose="02040503050201020203" pitchFamily="18" charset="-78"/>
              </a:rPr>
              <a:t> "ما </a:t>
            </a:r>
            <a:r>
              <a:rPr lang="ar-LB" dirty="0">
                <a:latin typeface="Adobe Arabic" panose="02040503050201020203" pitchFamily="18" charset="-78"/>
                <a:cs typeface="Adobe Arabic" panose="02040503050201020203" pitchFamily="18" charset="-78"/>
              </a:rPr>
              <a:t>لَبِثَ أنْ... </a:t>
            </a:r>
            <a:r>
              <a:rPr lang="ar-SA"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لِتَأْليفِ الْجُمَلِ الْمُوَسَّعَةِ التّامَّةِ الْمَعْنى. </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 </a:t>
            </a:r>
          </a:p>
          <a:p>
            <a:pPr algn="r" rtl="1"/>
            <a:r>
              <a:rPr lang="ar-LB" dirty="0">
                <a:latin typeface="Adobe Arabic" panose="02040503050201020203" pitchFamily="18" charset="-78"/>
                <a:cs typeface="Adobe Arabic" panose="02040503050201020203" pitchFamily="18" charset="-78"/>
              </a:rPr>
              <a:t>من المهمّ بدء التدريبات الكتابيّة بأنماط مُوَحَّدة من الجمل البسيطة التي ستكون القاعدة الأساس لتطوير التعبير الكتابيّ في المراحل اللاحقة.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33693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لِنُفَكِّرَ مَعًا: </a:t>
            </a:r>
          </a:p>
          <a:p>
            <a:pPr algn="r" rtl="1"/>
            <a:r>
              <a:rPr lang="ar-LB" dirty="0">
                <a:latin typeface="Adobe Arabic" panose="02040503050201020203" pitchFamily="18" charset="-78"/>
                <a:cs typeface="Adobe Arabic" panose="02040503050201020203" pitchFamily="18" charset="-78"/>
              </a:rPr>
              <a:t>اقْرأوا الْجُمْلَةَ: "كَفَّ مَرْوانُ عَنْ شَيْطَنَتِهِ. وَما لَبِثَتْ أَنْ لَمَعَتْ في رَأْسِهِ خاطِرَةٌ أَفْرَحَتْهُ... "</a:t>
            </a:r>
          </a:p>
          <a:p>
            <a:pPr algn="r" rtl="1"/>
            <a:r>
              <a:rPr lang="ar-LB" dirty="0">
                <a:latin typeface="Adobe Arabic" panose="02040503050201020203" pitchFamily="18" charset="-78"/>
                <a:cs typeface="Adobe Arabic" panose="02040503050201020203" pitchFamily="18" charset="-78"/>
              </a:rPr>
              <a:t>هل هي جملة فعلية أو اسمية؟ </a:t>
            </a:r>
          </a:p>
          <a:p>
            <a:pPr algn="r" rtl="1"/>
            <a:r>
              <a:rPr lang="ar-LB" dirty="0">
                <a:latin typeface="Adobe Arabic" panose="02040503050201020203" pitchFamily="18" charset="-78"/>
                <a:cs typeface="Adobe Arabic" panose="02040503050201020203" pitchFamily="18" charset="-78"/>
              </a:rPr>
              <a:t>هي جملة فعلية لأنها تبدأ بالفعل "كفَّ". </a:t>
            </a:r>
          </a:p>
          <a:p>
            <a:pPr algn="r" rtl="1"/>
            <a:r>
              <a:rPr lang="ar-LB" dirty="0">
                <a:latin typeface="Adobe Arabic" panose="02040503050201020203" pitchFamily="18" charset="-78"/>
                <a:cs typeface="Adobe Arabic" panose="02040503050201020203" pitchFamily="18" charset="-78"/>
              </a:rPr>
              <a:t>ولو حذفنا العبارة "ما لبثت أن"، فماذا يكون نوع الجملة "لَمَعَت في رَأْسِهِ خاطِرَةٌ أَفْرَحَتْهُ."؟ </a:t>
            </a:r>
          </a:p>
          <a:p>
            <a:pPr algn="r" rtl="1"/>
            <a:r>
              <a:rPr lang="ar-LB" dirty="0">
                <a:latin typeface="Adobe Arabic" panose="02040503050201020203" pitchFamily="18" charset="-78"/>
                <a:cs typeface="Adobe Arabic" panose="02040503050201020203" pitchFamily="18" charset="-78"/>
              </a:rPr>
              <a:t>هي أيضًا جملة فعلية تبدأ بالفعل "لَمَعَتْ". </a:t>
            </a:r>
          </a:p>
          <a:p>
            <a:pPr algn="r" rtl="1"/>
            <a:r>
              <a:rPr lang="ar-LB" dirty="0">
                <a:latin typeface="Adobe Arabic" panose="02040503050201020203" pitchFamily="18" charset="-78"/>
                <a:cs typeface="Adobe Arabic" panose="02040503050201020203" pitchFamily="18" charset="-78"/>
              </a:rPr>
              <a:t>إذَا، لأستخدِم صيغَة "ما لبث أن..." أحتاج إلى جملتين فعليتين.  </a:t>
            </a:r>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r>
              <a:rPr lang="ar-LB" dirty="0">
                <a:latin typeface="Adobe Arabic" panose="02040503050201020203" pitchFamily="18" charset="-78"/>
                <a:cs typeface="Adobe Arabic" panose="02040503050201020203" pitchFamily="18" charset="-78"/>
              </a:rPr>
              <a:t> حَضِّروا جداريّةً مماثلةً مع التلاميذ وضعوها في مكان واضح في الصفّ وعودوا إليها مع التلامذة كلّما دعت الحاجة إلى التذكير بالقاعدة.</a:t>
            </a:r>
          </a:p>
          <a:p>
            <a:pPr algn="r" rtl="1"/>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96154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والآن أُريدُ مِنْكُمُ الْآنَ أَنْ تُراقِبوا وتَسْمَعوا جَيِّدًا: </a:t>
            </a:r>
          </a:p>
          <a:p>
            <a:pPr algn="r" rtl="1"/>
            <a:r>
              <a:rPr lang="ar-LB" dirty="0">
                <a:latin typeface="Adobe Arabic" panose="02040503050201020203" pitchFamily="18" charset="-78"/>
                <a:cs typeface="Adobe Arabic" panose="02040503050201020203" pitchFamily="18" charset="-78"/>
              </a:rPr>
              <a:t>كَفّ مَرْوانُ عَنْ شَيْطَنَتِهِ،</a:t>
            </a:r>
            <a:r>
              <a:rPr lang="en-US"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وَما لَبِثَتْ أَنْ لَمَعَتْ في رَأْسِهِ خاطِرَةٌ.</a:t>
            </a:r>
          </a:p>
          <a:p>
            <a:pPr algn="r" rtl="1"/>
            <a:r>
              <a:rPr lang="ar-LB" dirty="0">
                <a:latin typeface="Adobe Arabic" panose="02040503050201020203" pitchFamily="18" charset="-78"/>
                <a:cs typeface="Adobe Arabic" panose="02040503050201020203" pitchFamily="18" charset="-78"/>
              </a:rPr>
              <a:t>"كَفَّ" أيْ تَوَقَّفَ، هُوَ الْفِعْلُ الْأَوّلُ الَّذي حَدَثَ وَ انْتَهى. </a:t>
            </a:r>
          </a:p>
          <a:p>
            <a:pPr algn="r" rtl="1"/>
            <a:r>
              <a:rPr lang="ar-LB" dirty="0">
                <a:latin typeface="Adobe Arabic" panose="02040503050201020203" pitchFamily="18" charset="-78"/>
                <a:cs typeface="Adobe Arabic" panose="02040503050201020203" pitchFamily="18" charset="-78"/>
              </a:rPr>
              <a:t>لَمَعَتْ هُوَ الْفِعْلُ الثّاني الّذي تَبِعَهُ مُباشَرَةً أَيْ بَعْدَ وَقْتٍ قَصيرٍ.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حَدَثَ الْفِعْلُ الْأَوّلُ "كَفّ" وَما لَبِثَ أَنْ حَدَثَ الْفِعْلُ الثّاني "لَمَعَتْ،" </a:t>
            </a:r>
            <a:r>
              <a:rPr lang="en-US" dirty="0">
                <a:latin typeface="Adobe Arabic" panose="02040503050201020203" pitchFamily="18" charset="-78"/>
                <a:cs typeface="Adobe Arabic" panose="02040503050201020203" pitchFamily="18" charset="-78"/>
              </a:rPr>
              <a:t>,</a:t>
            </a:r>
            <a:r>
              <a:rPr lang="ar-LB" dirty="0">
                <a:latin typeface="Adobe Arabic" panose="02040503050201020203" pitchFamily="18" charset="-78"/>
                <a:cs typeface="Adobe Arabic" panose="02040503050201020203" pitchFamily="18" charset="-78"/>
              </a:rPr>
              <a:t>وَهذا يَدُلُّ عَلى سُرْعَةِ وُقوعِ الْحَدَثِ أَيْ سُرْعَةِ حُدوثِ الْفِعْلِ الثّاني بَعْدَ وُقوعِ الْفَعَلِ الْأَوّلِ.</a:t>
            </a:r>
          </a:p>
          <a:p>
            <a:pPr algn="r" rtl="1"/>
            <a:r>
              <a:rPr lang="ar-LB" dirty="0">
                <a:latin typeface="Adobe Arabic" panose="02040503050201020203" pitchFamily="18" charset="-78"/>
                <a:cs typeface="Adobe Arabic" panose="02040503050201020203" pitchFamily="18" charset="-78"/>
              </a:rPr>
              <a:t>إذًا "ما لَبِثَ تَدُلُّ عَلى فِعْلٍ حَدَثَ أَوَّلًا ثُمَّ لَحِقَهُ فِعْلٌ آخَرُ يُكْمِلُ الْحَدَثَ:  كَفَّ مَرْوانُ عَنْ شَيْطَنَتِهِ، وَ </a:t>
            </a:r>
            <a:r>
              <a:rPr lang="ar-SA" dirty="0">
                <a:latin typeface="Adobe Arabic" panose="02040503050201020203" pitchFamily="18" charset="-78"/>
                <a:cs typeface="Adobe Arabic" panose="02040503050201020203" pitchFamily="18" charset="-78"/>
              </a:rPr>
              <a:t>ما </a:t>
            </a:r>
            <a:r>
              <a:rPr lang="ar-LB" dirty="0">
                <a:latin typeface="Adobe Arabic" panose="02040503050201020203" pitchFamily="18" charset="-78"/>
                <a:cs typeface="Adobe Arabic" panose="02040503050201020203" pitchFamily="18" charset="-78"/>
              </a:rPr>
              <a:t>لَبِثَتْ أَنْ... لَمَعَتْ في رَأْسِهِ</a:t>
            </a:r>
            <a:r>
              <a:rPr lang="en-US"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خاطِرَةٌ.</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 </a:t>
            </a:r>
          </a:p>
          <a:p>
            <a:pPr algn="r" rtl="1"/>
            <a:r>
              <a:rPr lang="ar-LB" dirty="0">
                <a:latin typeface="Adobe Arabic" panose="02040503050201020203" pitchFamily="18" charset="-78"/>
                <a:cs typeface="Adobe Arabic" panose="02040503050201020203" pitchFamily="18" charset="-78"/>
              </a:rPr>
              <a:t>توجيهات للمعلِّم/ة: </a:t>
            </a:r>
          </a:p>
          <a:p>
            <a:pPr algn="r" rtl="1"/>
            <a:r>
              <a:rPr lang="ar-LB" dirty="0">
                <a:latin typeface="Adobe Arabic" panose="02040503050201020203" pitchFamily="18" charset="-78"/>
                <a:cs typeface="Adobe Arabic" panose="02040503050201020203" pitchFamily="18" charset="-78"/>
              </a:rPr>
              <a:t>اُترُكوا وقتًا لِيُجيب التلامذة وصوِّبوا إجاباتِهم إنْ لزم الأمر أو أعيدوا الشرح إن احتاج التلامذة لذلك.  </a:t>
            </a:r>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108821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3225587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1571393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2229354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3592474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4163520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2868767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3125547-4A66-46B1-949A-C7704ED9125A}"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1228111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125547-4A66-46B1-949A-C7704ED9125A}"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3586620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3125547-4A66-46B1-949A-C7704ED9125A}"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84186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25547-4A66-46B1-949A-C7704ED9125A}" type="datetimeFigureOut">
              <a:rPr lang="en-US" smtClean="0"/>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2193009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3125547-4A66-46B1-949A-C7704ED9125A}"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1499024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3125547-4A66-46B1-949A-C7704ED9125A}"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181494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125547-4A66-46B1-949A-C7704ED9125A}"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3CE1B2-5CC4-43D7-9F31-1C32975D4C64}" type="slidenum">
              <a:rPr lang="en-US" smtClean="0"/>
              <a:t>‹#›</a:t>
            </a:fld>
            <a:endParaRPr lang="en-US"/>
          </a:p>
        </p:txBody>
      </p:sp>
    </p:spTree>
    <p:extLst>
      <p:ext uri="{BB962C8B-B14F-4D97-AF65-F5344CB8AC3E}">
        <p14:creationId xmlns:p14="http://schemas.microsoft.com/office/powerpoint/2010/main" val="147943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11.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1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6.svg"/><Relationship Id="rId2" Type="http://schemas.openxmlformats.org/officeDocument/2006/relationships/slideLayout" Target="../slideLayouts/slideLayout12.xml"/><Relationship Id="rId1" Type="http://schemas.openxmlformats.org/officeDocument/2006/relationships/tags" Target="../tags/tag13.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6.svg"/><Relationship Id="rId2" Type="http://schemas.openxmlformats.org/officeDocument/2006/relationships/slideLayout" Target="../slideLayouts/slideLayout12.xml"/><Relationship Id="rId1" Type="http://schemas.openxmlformats.org/officeDocument/2006/relationships/tags" Target="../tags/tag14.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8.png"/><Relationship Id="rId4" Type="http://schemas.openxmlformats.org/officeDocument/2006/relationships/image" Target="../media/image17.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5.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6.xml"/><Relationship Id="rId5" Type="http://schemas.openxmlformats.org/officeDocument/2006/relationships/image" Target="../media/image10.sv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8.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9.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6">
            <a:extLst>
              <a:ext uri="{FF2B5EF4-FFF2-40B4-BE49-F238E27FC236}">
                <a16:creationId xmlns:a16="http://schemas.microsoft.com/office/drawing/2014/main" id="{315484F3-9222-4543-A80E-9D80EAA2D5B9}"/>
              </a:ext>
            </a:extLst>
          </p:cNvPr>
          <p:cNvSpPr>
            <a:spLocks noChangeArrowheads="1"/>
          </p:cNvSpPr>
          <p:nvPr/>
        </p:nvSpPr>
        <p:spPr bwMode="gray">
          <a:xfrm>
            <a:off x="2378446" y="3498721"/>
            <a:ext cx="7271657" cy="1968007"/>
          </a:xfrm>
          <a:prstGeom prst="rect">
            <a:avLst/>
          </a:prstGeom>
          <a:solidFill>
            <a:schemeClr val="accent5">
              <a:lumMod val="20000"/>
              <a:lumOff val="80000"/>
            </a:schemeClr>
          </a:solidFill>
          <a:ln w="9525">
            <a:solidFill>
              <a:schemeClr val="accent5">
                <a:lumMod val="40000"/>
                <a:lumOff val="60000"/>
              </a:scheme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54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الْمَجالُ: </a:t>
            </a:r>
            <a:r>
              <a:rPr kumimoji="0" lang="ar-LB" sz="5400" b="0" i="0" u="none" strike="noStrike" kern="1200" cap="none" spc="0" normalizeH="0" baseline="0" noProof="0">
                <a:ln>
                  <a:noFill/>
                </a:ln>
                <a:solidFill>
                  <a:prstClr val="black">
                    <a:lumMod val="65000"/>
                    <a:lumOff val="35000"/>
                  </a:prstClr>
                </a:solidFill>
                <a:effectLst/>
                <a:uLnTx/>
                <a:uFillTx/>
                <a:latin typeface="Adobe Arabic"/>
                <a:ea typeface="+mn-ea"/>
                <a:cs typeface="Adobe Arabic"/>
              </a:rPr>
              <a:t>التَّعْبيرُ الكِتابيُّ</a:t>
            </a:r>
            <a:endParaRPr kumimoji="0" lang="en-US" sz="54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pic>
        <p:nvPicPr>
          <p:cNvPr id="2" name="Graphic 1">
            <a:extLst>
              <a:ext uri="{FF2B5EF4-FFF2-40B4-BE49-F238E27FC236}">
                <a16:creationId xmlns:a16="http://schemas.microsoft.com/office/drawing/2014/main" id="{A08DE668-E18A-4FF8-BCAB-516578E0B9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77686" y="417292"/>
            <a:ext cx="4473179" cy="2811356"/>
          </a:xfrm>
          <a:prstGeom prst="rect">
            <a:avLst/>
          </a:prstGeom>
        </p:spPr>
      </p:pic>
    </p:spTree>
    <p:custDataLst>
      <p:tags r:id="rId1"/>
    </p:custDataLst>
    <p:extLst>
      <p:ext uri="{BB962C8B-B14F-4D97-AF65-F5344CB8AC3E}">
        <p14:creationId xmlns:p14="http://schemas.microsoft.com/office/powerpoint/2010/main" val="829911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B250345-15C2-4454-AD2F-B4B40BB86E77}"/>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flipH="1">
            <a:off x="1169743" y="2864757"/>
            <a:ext cx="2246169" cy="3407397"/>
          </a:xfrm>
          <a:prstGeom prst="rect">
            <a:avLst/>
          </a:prstGeom>
        </p:spPr>
      </p:pic>
      <p:sp>
        <p:nvSpPr>
          <p:cNvPr id="32" name="Rectangle 31">
            <a:extLst>
              <a:ext uri="{FF2B5EF4-FFF2-40B4-BE49-F238E27FC236}">
                <a16:creationId xmlns:a16="http://schemas.microsoft.com/office/drawing/2014/main" id="{8A396C1C-7BA1-465C-AA56-565676C5A19E}"/>
              </a:ext>
            </a:extLst>
          </p:cNvPr>
          <p:cNvSpPr/>
          <p:nvPr/>
        </p:nvSpPr>
        <p:spPr>
          <a:xfrm>
            <a:off x="4858672" y="3712549"/>
            <a:ext cx="6738909" cy="67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جَمَعَ الْوَلَدُ الْأوْراقَ الْخَريفِيَّةَ وَ</a:t>
            </a:r>
            <a:r>
              <a:rPr kumimoji="0" lang="ar-LB" sz="32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ما لَبِثَ أنْ .....</a:t>
            </a:r>
            <a:endParaRPr kumimoji="0" lang="en-US" sz="32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endParaRPr>
          </a:p>
        </p:txBody>
      </p:sp>
      <p:sp>
        <p:nvSpPr>
          <p:cNvPr id="33" name="Rectangle 32">
            <a:extLst>
              <a:ext uri="{FF2B5EF4-FFF2-40B4-BE49-F238E27FC236}">
                <a16:creationId xmlns:a16="http://schemas.microsoft.com/office/drawing/2014/main" id="{3EE3F580-E9C3-4D47-911E-AED52D908D28}"/>
              </a:ext>
            </a:extLst>
          </p:cNvPr>
          <p:cNvSpPr/>
          <p:nvPr/>
        </p:nvSpPr>
        <p:spPr>
          <a:xfrm>
            <a:off x="4942910" y="4548404"/>
            <a:ext cx="6654671" cy="67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نادَى أَبُو مَنْصُورٍ أَوْلادَهُ وَ</a:t>
            </a:r>
            <a:r>
              <a:rPr kumimoji="0" lang="ar-LB" sz="32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ما لَبِثَ أنْ....</a:t>
            </a:r>
            <a:endParaRPr kumimoji="0" lang="en-US" sz="32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endParaRPr>
          </a:p>
        </p:txBody>
      </p:sp>
      <p:sp>
        <p:nvSpPr>
          <p:cNvPr id="9" name="Content Placeholder 3">
            <a:extLst>
              <a:ext uri="{FF2B5EF4-FFF2-40B4-BE49-F238E27FC236}">
                <a16:creationId xmlns:a16="http://schemas.microsoft.com/office/drawing/2014/main" id="{E8147C49-7EE0-49C4-96CF-687E4C6E54CD}"/>
              </a:ext>
            </a:extLst>
          </p:cNvPr>
          <p:cNvSpPr txBox="1">
            <a:spLocks/>
          </p:cNvSpPr>
          <p:nvPr/>
        </p:nvSpPr>
        <p:spPr>
          <a:xfrm>
            <a:off x="0" y="763639"/>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ar-LB" dirty="0">
                <a:latin typeface="Adobe Arabic" panose="02040503050201020203" pitchFamily="18" charset="-78"/>
                <a:cs typeface="Adobe Arabic" panose="02040503050201020203" pitchFamily="18" charset="-78"/>
              </a:rPr>
              <a:t>لِنَتَعَلَّمْ مَعًا</a:t>
            </a:r>
          </a:p>
        </p:txBody>
      </p:sp>
      <p:sp>
        <p:nvSpPr>
          <p:cNvPr id="10" name="TextBox 9">
            <a:extLst>
              <a:ext uri="{FF2B5EF4-FFF2-40B4-BE49-F238E27FC236}">
                <a16:creationId xmlns:a16="http://schemas.microsoft.com/office/drawing/2014/main" id="{2EF1736E-967C-4B2E-AB20-2D53087B19E9}"/>
              </a:ext>
            </a:extLst>
          </p:cNvPr>
          <p:cNvSpPr txBox="1"/>
          <p:nvPr/>
        </p:nvSpPr>
        <p:spPr>
          <a:xfrm>
            <a:off x="0" y="1401098"/>
            <a:ext cx="12192000" cy="646331"/>
          </a:xfrm>
          <a:prstGeom prst="rect">
            <a:avLst/>
          </a:prstGeom>
          <a:solidFill>
            <a:srgbClr val="658DCD">
              <a:alpha val="50196"/>
            </a:srgbClr>
          </a:solidFill>
          <a:ln w="19050">
            <a:noFill/>
          </a:ln>
        </p:spPr>
        <p:txBody>
          <a:bodyPr wrap="square">
            <a:spAutoFit/>
          </a:bodyPr>
          <a:lstStyle>
            <a:defPPr>
              <a:defRPr lang="en-US"/>
            </a:defPPr>
            <a:lvl1pPr marL="457200" algn="r" rtl="1">
              <a:buClr>
                <a:schemeClr val="accent5">
                  <a:lumMod val="75000"/>
                </a:schemeClr>
              </a:buClr>
              <a:buSzPct val="90000"/>
              <a:defRPr sz="3600" cap="all" spc="100">
                <a:solidFill>
                  <a:schemeClr val="tx1">
                    <a:lumMod val="65000"/>
                    <a:lumOff val="35000"/>
                  </a:schemeClr>
                </a:solidFill>
                <a:latin typeface="+mj-lt"/>
                <a:ea typeface="+mj-ea"/>
                <a:cs typeface="+mj-cs"/>
              </a:defRPr>
            </a:lvl1pPr>
          </a:lstStyle>
          <a:p>
            <a:r>
              <a:rPr lang="ar-LB" spc="0" dirty="0">
                <a:latin typeface="Adobe Arabic" panose="02040503050201020203" pitchFamily="18" charset="-78"/>
                <a:cs typeface="Adobe Arabic" panose="02040503050201020203" pitchFamily="18" charset="-78"/>
              </a:rPr>
              <a:t>أُعَبِّرُ عَنِ الصُّوَرِ الْآتِيَةِ بِجُمَلٍ مُوَسَّعَةٍ بِاسْتِخْدامِ </a:t>
            </a:r>
            <a:r>
              <a:rPr lang="ar-SA" spc="0" dirty="0">
                <a:latin typeface="Adobe Arabic" panose="02040503050201020203" pitchFamily="18" charset="-78"/>
                <a:cs typeface="Adobe Arabic" panose="02040503050201020203" pitchFamily="18" charset="-78"/>
              </a:rPr>
              <a:t>"ما </a:t>
            </a:r>
            <a:r>
              <a:rPr lang="ar-LB" spc="0" dirty="0">
                <a:latin typeface="Adobe Arabic" panose="02040503050201020203" pitchFamily="18" charset="-78"/>
                <a:cs typeface="Adobe Arabic" panose="02040503050201020203" pitchFamily="18" charset="-78"/>
              </a:rPr>
              <a:t>لَبِثَ أنْ</a:t>
            </a:r>
            <a:r>
              <a:rPr lang="ar-SA" spc="0" dirty="0">
                <a:latin typeface="Adobe Arabic" panose="02040503050201020203" pitchFamily="18" charset="-78"/>
                <a:cs typeface="Adobe Arabic" panose="02040503050201020203" pitchFamily="18" charset="-78"/>
              </a:rPr>
              <a:t>"</a:t>
            </a:r>
            <a:r>
              <a:rPr lang="ar-LB" spc="0" dirty="0">
                <a:latin typeface="Adobe Arabic" panose="02040503050201020203" pitchFamily="18" charset="-78"/>
                <a:cs typeface="Adobe Arabic" panose="02040503050201020203" pitchFamily="18" charset="-78"/>
              </a:rPr>
              <a:t>:</a:t>
            </a:r>
            <a:r>
              <a:rPr lang="ar-LB" cap="none" spc="0" dirty="0">
                <a:solidFill>
                  <a:prstClr val="black">
                    <a:lumMod val="65000"/>
                    <a:lumOff val="35000"/>
                  </a:prstClr>
                </a:solidFill>
                <a:latin typeface="Adobe Arabic" panose="02040503050201020203" pitchFamily="18" charset="-78"/>
                <a:ea typeface="Calibri" panose="020F0502020204030204" pitchFamily="34" charset="0"/>
                <a:cs typeface="Adobe Arabic" panose="02040503050201020203" pitchFamily="18" charset="-78"/>
              </a:rPr>
              <a:t> </a:t>
            </a:r>
            <a:r>
              <a:rPr lang="ar-LB" spc="0" dirty="0">
                <a:latin typeface="Adobe Arabic" panose="02040503050201020203" pitchFamily="18" charset="-78"/>
                <a:cs typeface="Adobe Arabic" panose="02040503050201020203" pitchFamily="18" charset="-78"/>
              </a:rPr>
              <a:t>  </a:t>
            </a:r>
          </a:p>
        </p:txBody>
      </p:sp>
      <p:sp>
        <p:nvSpPr>
          <p:cNvPr id="11" name="TextBox 10"/>
          <p:cNvSpPr txBox="1"/>
          <p:nvPr/>
        </p:nvSpPr>
        <p:spPr>
          <a:xfrm>
            <a:off x="7592993" y="2513890"/>
            <a:ext cx="3493008" cy="610140"/>
          </a:xfrm>
          <a:prstGeom prst="rect">
            <a:avLst/>
          </a:prstGeom>
          <a:ln w="3175">
            <a:solidFill>
              <a:srgbClr val="A6A6A6"/>
            </a:solidFill>
          </a:ln>
        </p:spPr>
        <p:txBody>
          <a:bodyPr vert="horz" wrap="square" lIns="91440" tIns="45720" rIns="91440" bIns="45720" rtlCol="0" anchor="t" anchorCtr="0">
            <a:noAutofit/>
          </a:bodyPr>
          <a:lstStyle/>
          <a:p>
            <a:pPr algn="r" rtl="1"/>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حَفَرَ حُفْرةً دَفَنَها فيها.</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3" name="TextBox 12"/>
          <p:cNvSpPr txBox="1"/>
          <p:nvPr/>
        </p:nvSpPr>
        <p:spPr>
          <a:xfrm>
            <a:off x="3195655" y="2513890"/>
            <a:ext cx="3494511" cy="610140"/>
          </a:xfrm>
          <a:prstGeom prst="rect">
            <a:avLst/>
          </a:prstGeom>
          <a:ln w="3175">
            <a:solidFill>
              <a:srgbClr val="A6A6A6"/>
            </a:solidFill>
          </a:ln>
        </p:spPr>
        <p:txBody>
          <a:bodyPr vert="horz" wrap="square" lIns="91440" tIns="45720" rIns="91440" bIns="45720" rtlCol="0" anchor="t" anchorCtr="0">
            <a:noAutofit/>
          </a:bodyPr>
          <a:lstStyle/>
          <a:p>
            <a:pPr algn="r" rtl="1"/>
            <a:r>
              <a:rPr lang="ar-LB" sz="3200" dirty="0">
                <a:solidFill>
                  <a:schemeClr val="tx1">
                    <a:lumMod val="65000"/>
                    <a:lumOff val="35000"/>
                  </a:schemeClr>
                </a:solidFill>
                <a:latin typeface="Adobe Arabic" panose="02040503050201020203" pitchFamily="18" charset="-78"/>
                <a:cs typeface="Adobe Arabic" panose="02040503050201020203" pitchFamily="18" charset="-78"/>
              </a:rPr>
              <a:t>وَزّعَ عَلَيْهِمْ مَهَمَّاتِهِم الصَّباحِيَّةَ.</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a:p>
            <a:pPr algn="r" rtl="1"/>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2719760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10" grpId="0" animBg="1"/>
      <p:bldP spid="11"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3">
            <a:extLst>
              <a:ext uri="{FF2B5EF4-FFF2-40B4-BE49-F238E27FC236}">
                <a16:creationId xmlns:a16="http://schemas.microsoft.com/office/drawing/2014/main" id="{E8147C49-7EE0-49C4-96CF-687E4C6E54CD}"/>
              </a:ext>
            </a:extLst>
          </p:cNvPr>
          <p:cNvSpPr txBox="1">
            <a:spLocks/>
          </p:cNvSpPr>
          <p:nvPr/>
        </p:nvSpPr>
        <p:spPr>
          <a:xfrm>
            <a:off x="0" y="76364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ar-LB" dirty="0">
                <a:solidFill>
                  <a:sysClr val="window" lastClr="FFFFFF"/>
                </a:solidFill>
                <a:latin typeface="Adobe Arabic" panose="02040503050201020203" pitchFamily="18" charset="-78"/>
                <a:cs typeface="Adobe Arabic" panose="02040503050201020203" pitchFamily="18" charset="-78"/>
              </a:rPr>
              <a:t>لِنَعْمَلْ مَعًا</a:t>
            </a:r>
            <a:endParaRPr lang="en-US" dirty="0">
              <a:solidFill>
                <a:sysClr val="window" lastClr="FFFFFF"/>
              </a:solidFill>
              <a:latin typeface="Adobe Arabic" panose="02040503050201020203" pitchFamily="18" charset="-78"/>
              <a:cs typeface="Adobe Arabic" panose="02040503050201020203" pitchFamily="18" charset="-78"/>
            </a:endParaRPr>
          </a:p>
        </p:txBody>
      </p:sp>
      <p:sp>
        <p:nvSpPr>
          <p:cNvPr id="11" name="TextBox 10">
            <a:extLst>
              <a:ext uri="{FF2B5EF4-FFF2-40B4-BE49-F238E27FC236}">
                <a16:creationId xmlns:a16="http://schemas.microsoft.com/office/drawing/2014/main" id="{2EF1736E-967C-4B2E-AB20-2D53087B19E9}"/>
              </a:ext>
            </a:extLst>
          </p:cNvPr>
          <p:cNvSpPr txBox="1"/>
          <p:nvPr/>
        </p:nvSpPr>
        <p:spPr>
          <a:xfrm>
            <a:off x="0" y="1401097"/>
            <a:ext cx="12192000" cy="646331"/>
          </a:xfrm>
          <a:prstGeom prst="rect">
            <a:avLst/>
          </a:prstGeom>
          <a:solidFill>
            <a:srgbClr val="658DCD">
              <a:alpha val="50196"/>
            </a:srgbClr>
          </a:solidFill>
          <a:ln w="19050">
            <a:noFill/>
          </a:ln>
        </p:spPr>
        <p:txBody>
          <a:bodyPr wrap="square">
            <a:spAutoFit/>
          </a:bodyPr>
          <a:lstStyle>
            <a:defPPr>
              <a:defRPr lang="en-US"/>
            </a:defPPr>
            <a:lvl1pPr marL="457200" algn="r" rtl="1">
              <a:buClr>
                <a:schemeClr val="accent5">
                  <a:lumMod val="75000"/>
                </a:schemeClr>
              </a:buClr>
              <a:buSzPct val="90000"/>
              <a:defRPr sz="3600" cap="all" spc="100">
                <a:solidFill>
                  <a:schemeClr val="tx1">
                    <a:lumMod val="65000"/>
                    <a:lumOff val="35000"/>
                  </a:schemeClr>
                </a:solidFill>
                <a:latin typeface="+mj-lt"/>
                <a:ea typeface="+mj-ea"/>
                <a:cs typeface="+mj-cs"/>
              </a:defRPr>
            </a:lvl1pPr>
          </a:lstStyle>
          <a:p>
            <a:r>
              <a:rPr lang="ar-LB" spc="0" dirty="0">
                <a:latin typeface="Adobe Arabic" panose="02040503050201020203" pitchFamily="18" charset="-78"/>
                <a:cs typeface="Adobe Arabic" panose="02040503050201020203" pitchFamily="18" charset="-78"/>
              </a:rPr>
              <a:t>أُعَبِّرُ عَنِ الصُّوَرِ الْآتِيَةِ بِجُمَلٍ مُوَسَّعَةٍ بِاسْتِخْدامِ </a:t>
            </a:r>
            <a:r>
              <a:rPr lang="ar-SA" spc="0" dirty="0">
                <a:latin typeface="Adobe Arabic" panose="02040503050201020203" pitchFamily="18" charset="-78"/>
                <a:cs typeface="Adobe Arabic" panose="02040503050201020203" pitchFamily="18" charset="-78"/>
              </a:rPr>
              <a:t>"ما </a:t>
            </a:r>
            <a:r>
              <a:rPr lang="ar-LB" spc="0" dirty="0">
                <a:latin typeface="Adobe Arabic" panose="02040503050201020203" pitchFamily="18" charset="-78"/>
                <a:cs typeface="Adobe Arabic" panose="02040503050201020203" pitchFamily="18" charset="-78"/>
              </a:rPr>
              <a:t>لَبِثَ أنْ</a:t>
            </a:r>
            <a:r>
              <a:rPr lang="ar-SA" spc="0" dirty="0">
                <a:latin typeface="Adobe Arabic" panose="02040503050201020203" pitchFamily="18" charset="-78"/>
                <a:cs typeface="Adobe Arabic" panose="02040503050201020203" pitchFamily="18" charset="-78"/>
              </a:rPr>
              <a:t>"</a:t>
            </a:r>
            <a:r>
              <a:rPr lang="ar-LB" spc="0" dirty="0">
                <a:latin typeface="Adobe Arabic" panose="02040503050201020203" pitchFamily="18" charset="-78"/>
                <a:cs typeface="Adobe Arabic" panose="02040503050201020203" pitchFamily="18" charset="-78"/>
              </a:rPr>
              <a:t>:</a:t>
            </a:r>
            <a:r>
              <a:rPr lang="ar-LB" cap="none" spc="0" dirty="0">
                <a:solidFill>
                  <a:prstClr val="black">
                    <a:lumMod val="65000"/>
                    <a:lumOff val="35000"/>
                  </a:prstClr>
                </a:solidFill>
                <a:latin typeface="Adobe Arabic" panose="02040503050201020203" pitchFamily="18" charset="-78"/>
                <a:ea typeface="Calibri" panose="020F0502020204030204" pitchFamily="34" charset="0"/>
                <a:cs typeface="Adobe Arabic" panose="02040503050201020203" pitchFamily="18" charset="-78"/>
              </a:rPr>
              <a:t> </a:t>
            </a:r>
            <a:r>
              <a:rPr lang="ar-LB" spc="0" dirty="0">
                <a:latin typeface="Adobe Arabic" panose="02040503050201020203" pitchFamily="18" charset="-78"/>
                <a:cs typeface="Adobe Arabic" panose="02040503050201020203" pitchFamily="18" charset="-78"/>
              </a:rPr>
              <a:t>  </a:t>
            </a:r>
          </a:p>
        </p:txBody>
      </p:sp>
      <p:sp>
        <p:nvSpPr>
          <p:cNvPr id="13" name="TextBox 12"/>
          <p:cNvSpPr txBox="1"/>
          <p:nvPr/>
        </p:nvSpPr>
        <p:spPr>
          <a:xfrm>
            <a:off x="7592993" y="2513887"/>
            <a:ext cx="3493008" cy="610140"/>
          </a:xfrm>
          <a:prstGeom prst="rect">
            <a:avLst/>
          </a:prstGeom>
          <a:ln w="3175">
            <a:solidFill>
              <a:srgbClr val="A6A6A6"/>
            </a:solidFill>
          </a:ln>
        </p:spPr>
        <p:txBody>
          <a:bodyPr vert="horz" wrap="square" lIns="91440" tIns="45720" rIns="91440" bIns="45720" rtlCol="0" anchor="t" anchorCtr="0">
            <a:noAutofit/>
          </a:bodyPr>
          <a:lstStyle/>
          <a:p>
            <a:pPr algn="r" rtl="1"/>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حَفَرَ حُفْرةً دَفَنَها فيها.</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4" name="TextBox 13"/>
          <p:cNvSpPr txBox="1"/>
          <p:nvPr/>
        </p:nvSpPr>
        <p:spPr>
          <a:xfrm>
            <a:off x="3195655" y="2513887"/>
            <a:ext cx="3494511" cy="610140"/>
          </a:xfrm>
          <a:prstGeom prst="rect">
            <a:avLst/>
          </a:prstGeom>
          <a:ln w="3175">
            <a:solidFill>
              <a:srgbClr val="A6A6A6"/>
            </a:solidFill>
          </a:ln>
        </p:spPr>
        <p:txBody>
          <a:bodyPr vert="horz" wrap="square" lIns="91440" tIns="45720" rIns="91440" bIns="45720" rtlCol="0" anchor="t" anchorCtr="0">
            <a:noAutofit/>
          </a:bodyPr>
          <a:lstStyle/>
          <a:p>
            <a:pPr algn="r" rtl="1"/>
            <a:r>
              <a:rPr lang="ar-LB" sz="3200" dirty="0">
                <a:solidFill>
                  <a:schemeClr val="tx1">
                    <a:lumMod val="65000"/>
                    <a:lumOff val="35000"/>
                  </a:schemeClr>
                </a:solidFill>
                <a:latin typeface="Adobe Arabic" panose="02040503050201020203" pitchFamily="18" charset="-78"/>
                <a:cs typeface="Adobe Arabic" panose="02040503050201020203" pitchFamily="18" charset="-78"/>
              </a:rPr>
              <a:t>وَزّعَ عَلَيْهِمْ مَهَمَّاتِهِم الصَّباحِيَّةَ.</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a:p>
            <a:pPr algn="r" rtl="1"/>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5" name="Rectangle 14">
            <a:extLst>
              <a:ext uri="{FF2B5EF4-FFF2-40B4-BE49-F238E27FC236}">
                <a16:creationId xmlns:a16="http://schemas.microsoft.com/office/drawing/2014/main" id="{8A396C1C-7BA1-465C-AA56-565676C5A19E}"/>
              </a:ext>
            </a:extLst>
          </p:cNvPr>
          <p:cNvSpPr/>
          <p:nvPr/>
        </p:nvSpPr>
        <p:spPr>
          <a:xfrm>
            <a:off x="4929009" y="3712549"/>
            <a:ext cx="6668572" cy="67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جَمَعَ الْوَلَدُ الْأوْراقَ الْخَريفِيَّةَ وَ</a:t>
            </a:r>
            <a:r>
              <a:rPr kumimoji="0" lang="ar-LB" sz="32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ما لَبِثَ أنْ</a:t>
            </a:r>
            <a:endParaRPr kumimoji="0" lang="en-US" sz="32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endParaRPr>
          </a:p>
        </p:txBody>
      </p:sp>
      <p:sp>
        <p:nvSpPr>
          <p:cNvPr id="16" name="Rectangle 15">
            <a:extLst>
              <a:ext uri="{FF2B5EF4-FFF2-40B4-BE49-F238E27FC236}">
                <a16:creationId xmlns:a16="http://schemas.microsoft.com/office/drawing/2014/main" id="{3EE3F580-E9C3-4D47-911E-AED52D908D28}"/>
              </a:ext>
            </a:extLst>
          </p:cNvPr>
          <p:cNvSpPr/>
          <p:nvPr/>
        </p:nvSpPr>
        <p:spPr>
          <a:xfrm>
            <a:off x="4942910" y="4548404"/>
            <a:ext cx="6654671" cy="67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نادَى أَبُو مَنْصُورٍ أَوْلادَهُ وَ</a:t>
            </a:r>
            <a:r>
              <a:rPr kumimoji="0" lang="ar-LB" sz="32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ما لَبِثَ أنْ</a:t>
            </a:r>
            <a:endParaRPr kumimoji="0" lang="en-US" sz="32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endParaRPr>
          </a:p>
        </p:txBody>
      </p:sp>
      <p:sp>
        <p:nvSpPr>
          <p:cNvPr id="9" name="Rectangle 8"/>
          <p:cNvSpPr/>
          <p:nvPr/>
        </p:nvSpPr>
        <p:spPr>
          <a:xfrm>
            <a:off x="4954501" y="3768280"/>
            <a:ext cx="2441694" cy="584775"/>
          </a:xfrm>
          <a:prstGeom prst="rect">
            <a:avLst/>
          </a:prstGeom>
        </p:spPr>
        <p:txBody>
          <a:bodyPr wrap="none">
            <a:spAutoFit/>
          </a:bodyPr>
          <a:lstStyle/>
          <a:p>
            <a:pPr algn="r"/>
            <a:r>
              <a:rPr lang="ar-LB" sz="3200" dirty="0">
                <a:solidFill>
                  <a:srgbClr val="74C274"/>
                </a:solidFill>
                <a:latin typeface="Adobe Arabic" panose="02040503050201020203" pitchFamily="18" charset="-78"/>
                <a:cs typeface="Adobe Arabic" panose="02040503050201020203" pitchFamily="18" charset="-78"/>
              </a:rPr>
              <a:t>حَفَرَ حُفْرةً دَفَنَها فيها.</a:t>
            </a:r>
          </a:p>
        </p:txBody>
      </p:sp>
      <p:sp>
        <p:nvSpPr>
          <p:cNvPr id="17" name="Rectangle 16"/>
          <p:cNvSpPr/>
          <p:nvPr/>
        </p:nvSpPr>
        <p:spPr>
          <a:xfrm>
            <a:off x="4543515" y="4578519"/>
            <a:ext cx="3324949" cy="584775"/>
          </a:xfrm>
          <a:prstGeom prst="rect">
            <a:avLst/>
          </a:prstGeom>
        </p:spPr>
        <p:txBody>
          <a:bodyPr wrap="none">
            <a:spAutoFit/>
          </a:bodyPr>
          <a:lstStyle/>
          <a:p>
            <a:pPr algn="r" rtl="1"/>
            <a:r>
              <a:rPr lang="ar-LB" sz="3200" dirty="0">
                <a:solidFill>
                  <a:srgbClr val="74C274"/>
                </a:solidFill>
                <a:latin typeface="Adobe Arabic" panose="02040503050201020203" pitchFamily="18" charset="-78"/>
                <a:cs typeface="Adobe Arabic" panose="02040503050201020203" pitchFamily="18" charset="-78"/>
              </a:rPr>
              <a:t>وَزّعَ عَلَيْهِمْ مَهَمَّاتِهِمِ الصَّباحِيَّةَ.</a:t>
            </a:r>
          </a:p>
        </p:txBody>
      </p:sp>
      <p:pic>
        <p:nvPicPr>
          <p:cNvPr id="18" name="Picture 17">
            <a:extLst>
              <a:ext uri="{FF2B5EF4-FFF2-40B4-BE49-F238E27FC236}">
                <a16:creationId xmlns:a16="http://schemas.microsoft.com/office/drawing/2014/main" id="{B0ABC2FA-F813-47BD-BE81-1202018199A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flipH="1">
            <a:off x="1169743" y="2864757"/>
            <a:ext cx="2246169" cy="3407397"/>
          </a:xfrm>
          <a:prstGeom prst="rect">
            <a:avLst/>
          </a:prstGeom>
        </p:spPr>
      </p:pic>
    </p:spTree>
    <p:custDataLst>
      <p:tags r:id="rId1"/>
    </p:custDataLst>
    <p:extLst>
      <p:ext uri="{BB962C8B-B14F-4D97-AF65-F5344CB8AC3E}">
        <p14:creationId xmlns:p14="http://schemas.microsoft.com/office/powerpoint/2010/main" val="2529217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par>
                                <p:cTn id="29" presetID="26" presetClass="emph" presetSubtype="0" fill="hold" grpId="1" nodeType="withEffect">
                                  <p:stCondLst>
                                    <p:cond delay="0"/>
                                  </p:stCondLst>
                                  <p:childTnLst>
                                    <p:animEffect transition="out" filter="fade">
                                      <p:cBhvr>
                                        <p:cTn id="30" dur="500" tmFilter="0, 0; .2, .5; .8, .5; 1, 0"/>
                                        <p:tgtEl>
                                          <p:spTgt spid="13"/>
                                        </p:tgtEl>
                                      </p:cBhvr>
                                    </p:animEffect>
                                    <p:animScale>
                                      <p:cBhvr>
                                        <p:cTn id="31" dur="250" autoRev="1" fill="hold"/>
                                        <p:tgtEl>
                                          <p:spTgt spid="13"/>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right)">
                                      <p:cBhvr>
                                        <p:cTn id="36" dur="500"/>
                                        <p:tgtEl>
                                          <p:spTgt spid="17"/>
                                        </p:tgtEl>
                                      </p:cBhvr>
                                    </p:animEffect>
                                  </p:childTnLst>
                                </p:cTn>
                              </p:par>
                              <p:par>
                                <p:cTn id="37" presetID="26" presetClass="emph" presetSubtype="0" fill="hold" grpId="1" nodeType="withEffect">
                                  <p:stCondLst>
                                    <p:cond delay="0"/>
                                  </p:stCondLst>
                                  <p:childTnLst>
                                    <p:animEffect transition="out" filter="fade">
                                      <p:cBhvr>
                                        <p:cTn id="38" dur="500" tmFilter="0, 0; .2, .5; .8, .5; 1, 0"/>
                                        <p:tgtEl>
                                          <p:spTgt spid="14"/>
                                        </p:tgtEl>
                                      </p:cBhvr>
                                    </p:animEffect>
                                    <p:animScale>
                                      <p:cBhvr>
                                        <p:cTn id="39" dur="250" autoRev="1" fill="hold"/>
                                        <p:tgtEl>
                                          <p:spTgt spid="14"/>
                                        </p:tgtEl>
                                      </p:cBhvr>
                                      <p:by x="105000" y="105000"/>
                                    </p:animScale>
                                  </p:child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3" grpId="1" animBg="1"/>
      <p:bldP spid="14" grpId="0" animBg="1"/>
      <p:bldP spid="14" grpId="1" animBg="1"/>
      <p:bldP spid="15" grpId="0"/>
      <p:bldP spid="16" grpId="0"/>
      <p:bldP spid="9"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4545958C-F93D-48F1-AE55-89AE7261FE64}"/>
              </a:ext>
            </a:extLst>
          </p:cNvPr>
          <p:cNvSpPr/>
          <p:nvPr/>
        </p:nvSpPr>
        <p:spPr>
          <a:xfrm>
            <a:off x="4573811" y="2737946"/>
            <a:ext cx="6654671" cy="67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تَلَبَّدَتِ السَّماءُ بِالْغُيومِ وَما لَبِثَ أَنْ ...</a:t>
            </a:r>
            <a:endParaRPr kumimoji="0" lang="en-US"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26" name="Rectangle 25">
            <a:extLst>
              <a:ext uri="{FF2B5EF4-FFF2-40B4-BE49-F238E27FC236}">
                <a16:creationId xmlns:a16="http://schemas.microsoft.com/office/drawing/2014/main" id="{BA2C049D-E503-4076-B195-C9A113538F23}"/>
              </a:ext>
            </a:extLst>
          </p:cNvPr>
          <p:cNvSpPr/>
          <p:nvPr/>
        </p:nvSpPr>
        <p:spPr>
          <a:xfrm>
            <a:off x="4573810" y="4588116"/>
            <a:ext cx="6654671" cy="67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هَبَّت رِياحٌ قَوِيَّةٌ وَما لَبِثَتْ أَنْ ...</a:t>
            </a:r>
            <a:endParaRPr kumimoji="0" lang="en-US"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11" name="Title 1">
            <a:extLst>
              <a:ext uri="{FF2B5EF4-FFF2-40B4-BE49-F238E27FC236}">
                <a16:creationId xmlns:a16="http://schemas.microsoft.com/office/drawing/2014/main" id="{B16F43F4-F8FB-4390-9309-8AFF1E881489}"/>
              </a:ext>
            </a:extLst>
          </p:cNvPr>
          <p:cNvSpPr txBox="1">
            <a:spLocks/>
          </p:cNvSpPr>
          <p:nvPr/>
        </p:nvSpPr>
        <p:spPr>
          <a:xfrm>
            <a:off x="0" y="160192"/>
            <a:ext cx="2681921" cy="351391"/>
          </a:xfrm>
          <a:prstGeom prst="rect">
            <a:avLst/>
          </a:prstGeom>
          <a:solidFill>
            <a:srgbClr val="DEEBF7"/>
          </a:solidFill>
        </p:spPr>
        <p:txBody>
          <a:bodyPr vert="horz" lIns="91440" tIns="45720" rIns="91440" bIns="45720" rtlCol="0" anchor="b">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1" eaLnBrk="1" fontAlgn="auto" latinLnBrk="0" hangingPunct="1">
              <a:lnSpc>
                <a:spcPct val="80000"/>
              </a:lnSpc>
              <a:spcBef>
                <a:spcPct val="0"/>
              </a:spcBef>
              <a:spcAft>
                <a:spcPts val="0"/>
              </a:spcAft>
              <a:buClrTx/>
              <a:buSzTx/>
              <a:buFontTx/>
              <a:buNone/>
              <a:tabLst/>
              <a:defRPr/>
            </a:pPr>
            <a:r>
              <a:rPr lang="ar-LB" sz="1800" spc="0" dirty="0"/>
              <a:t>الكِتابة</a:t>
            </a:r>
            <a:endParaRPr kumimoji="0" lang="en-US" sz="1000" b="0" i="0" u="none" strike="noStrike" kern="1200" cap="all" spc="0" normalizeH="0" noProof="0" dirty="0">
              <a:ln>
                <a:noFill/>
              </a:ln>
              <a:solidFill>
                <a:srgbClr val="1F4E79"/>
              </a:solidFill>
              <a:effectLst/>
              <a:highlight>
                <a:srgbClr val="FFFF00"/>
              </a:highlight>
              <a:uLnTx/>
              <a:uFillTx/>
              <a:latin typeface="Adobe Arabic"/>
              <a:cs typeface="Adobe Arabic"/>
            </a:endParaRPr>
          </a:p>
        </p:txBody>
      </p:sp>
      <p:sp>
        <p:nvSpPr>
          <p:cNvPr id="14" name="Content Placeholder 3">
            <a:extLst>
              <a:ext uri="{FF2B5EF4-FFF2-40B4-BE49-F238E27FC236}">
                <a16:creationId xmlns:a16="http://schemas.microsoft.com/office/drawing/2014/main" id="{E8147C49-7EE0-49C4-96CF-687E4C6E54CD}"/>
              </a:ext>
            </a:extLst>
          </p:cNvPr>
          <p:cNvSpPr txBox="1">
            <a:spLocks/>
          </p:cNvSpPr>
          <p:nvPr/>
        </p:nvSpPr>
        <p:spPr>
          <a:xfrm>
            <a:off x="0" y="720825"/>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ar-LB" dirty="0">
                <a:latin typeface="Adobe Arabic" panose="02040503050201020203" pitchFamily="18" charset="-78"/>
                <a:cs typeface="Adobe Arabic" panose="02040503050201020203" pitchFamily="18" charset="-78"/>
              </a:rPr>
              <a:t>اِعْمَلوا بِمُفْرَدِكُمْ</a:t>
            </a:r>
          </a:p>
        </p:txBody>
      </p:sp>
      <p:pic>
        <p:nvPicPr>
          <p:cNvPr id="5" name="Graphic 4">
            <a:extLst>
              <a:ext uri="{FF2B5EF4-FFF2-40B4-BE49-F238E27FC236}">
                <a16:creationId xmlns:a16="http://schemas.microsoft.com/office/drawing/2014/main" id="{41172DA4-FA19-47D5-9A11-55A636B461B5}"/>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12843" t="6159" r="33888" b="29012"/>
          <a:stretch/>
        </p:blipFill>
        <p:spPr>
          <a:xfrm>
            <a:off x="1968650" y="2232804"/>
            <a:ext cx="1731982" cy="1769466"/>
          </a:xfrm>
          <a:prstGeom prst="rect">
            <a:avLst/>
          </a:prstGeom>
        </p:spPr>
      </p:pic>
      <p:pic>
        <p:nvPicPr>
          <p:cNvPr id="7" name="Graphic 6">
            <a:extLst>
              <a:ext uri="{FF2B5EF4-FFF2-40B4-BE49-F238E27FC236}">
                <a16:creationId xmlns:a16="http://schemas.microsoft.com/office/drawing/2014/main" id="{8C463363-08F8-4A7D-A3E5-55980E8E206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68650" y="4126049"/>
            <a:ext cx="1748072" cy="1748072"/>
          </a:xfrm>
          <a:prstGeom prst="rect">
            <a:avLst/>
          </a:prstGeom>
        </p:spPr>
      </p:pic>
      <p:sp>
        <p:nvSpPr>
          <p:cNvPr id="12" name="TextBox 11">
            <a:extLst>
              <a:ext uri="{FF2B5EF4-FFF2-40B4-BE49-F238E27FC236}">
                <a16:creationId xmlns:a16="http://schemas.microsoft.com/office/drawing/2014/main" id="{4BBF2408-D6FE-41DE-8D99-4DE255033307}"/>
              </a:ext>
            </a:extLst>
          </p:cNvPr>
          <p:cNvSpPr txBox="1"/>
          <p:nvPr/>
        </p:nvSpPr>
        <p:spPr>
          <a:xfrm>
            <a:off x="8207015" y="1535122"/>
            <a:ext cx="3108960" cy="610140"/>
          </a:xfrm>
          <a:prstGeom prst="rect">
            <a:avLst/>
          </a:prstGeom>
          <a:ln w="3175">
            <a:solidFill>
              <a:srgbClr val="A6A6A6"/>
            </a:solidFill>
          </a:ln>
        </p:spPr>
        <p:txBody>
          <a:bodyPr vert="horz" wrap="square" lIns="91440" tIns="45720" rIns="91440" bIns="45720" rtlCol="0" anchor="t" anchorCtr="0">
            <a:noAutofit/>
          </a:bodyPr>
          <a:lstStyle/>
          <a:p>
            <a:pPr algn="r" rtl="1"/>
            <a:r>
              <a:rPr lang="ar-LB" sz="3200" dirty="0">
                <a:solidFill>
                  <a:prstClr val="black">
                    <a:lumMod val="65000"/>
                    <a:lumOff val="35000"/>
                  </a:prstClr>
                </a:solidFill>
                <a:latin typeface="Adobe Arabic" panose="02040503050201020203" pitchFamily="18" charset="-78"/>
                <a:cs typeface="Adobe Arabic" panose="02040503050201020203" pitchFamily="18" charset="-78"/>
              </a:rPr>
              <a:t>تَساقَطَتْ أَوْراقُ الشَّجَرِ.</a:t>
            </a:r>
            <a:endParaRPr lang="en-US"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13" name="TextBox 12">
            <a:extLst>
              <a:ext uri="{FF2B5EF4-FFF2-40B4-BE49-F238E27FC236}">
                <a16:creationId xmlns:a16="http://schemas.microsoft.com/office/drawing/2014/main" id="{759481B8-1CF0-4CCA-8EB2-42B749CB3AE0}"/>
              </a:ext>
            </a:extLst>
          </p:cNvPr>
          <p:cNvSpPr txBox="1"/>
          <p:nvPr/>
        </p:nvSpPr>
        <p:spPr>
          <a:xfrm>
            <a:off x="1179287" y="1535122"/>
            <a:ext cx="3108960" cy="610140"/>
          </a:xfrm>
          <a:prstGeom prst="rect">
            <a:avLst/>
          </a:prstGeom>
          <a:ln w="3175">
            <a:solidFill>
              <a:srgbClr val="A6A6A6"/>
            </a:solidFill>
          </a:ln>
        </p:spPr>
        <p:txBody>
          <a:bodyPr vert="horz" wrap="square" lIns="91440" tIns="45720" rIns="91440" bIns="45720" rtlCol="0" anchor="t" anchorCtr="0">
            <a:noAutofit/>
          </a:bodyPr>
          <a:lstStyle/>
          <a:p>
            <a:pPr algn="r" rtl="1">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تَعَطَّلَتِ السَّيّارَةُ.</a:t>
            </a:r>
            <a:endParaRPr lang="en-US"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18" name="TextBox 17">
            <a:extLst>
              <a:ext uri="{FF2B5EF4-FFF2-40B4-BE49-F238E27FC236}">
                <a16:creationId xmlns:a16="http://schemas.microsoft.com/office/drawing/2014/main" id="{A86D916C-0920-40CB-9C82-8127A4679925}"/>
              </a:ext>
            </a:extLst>
          </p:cNvPr>
          <p:cNvSpPr txBox="1"/>
          <p:nvPr/>
        </p:nvSpPr>
        <p:spPr>
          <a:xfrm>
            <a:off x="4693151" y="1535122"/>
            <a:ext cx="3108960" cy="610140"/>
          </a:xfrm>
          <a:prstGeom prst="rect">
            <a:avLst/>
          </a:prstGeom>
          <a:ln w="3175">
            <a:solidFill>
              <a:srgbClr val="A6A6A6"/>
            </a:solidFill>
          </a:ln>
        </p:spPr>
        <p:txBody>
          <a:bodyPr vert="horz" wrap="square" lIns="91440" tIns="45720" rIns="91440" bIns="45720" rtlCol="0" anchor="t" anchorCtr="0">
            <a:noAutofit/>
          </a:bodyPr>
          <a:lstStyle/>
          <a:p>
            <a:pPr lvl="0" algn="r">
              <a:defRPr/>
            </a:pPr>
            <a:r>
              <a:rPr lang="ar-LB" sz="3200">
                <a:solidFill>
                  <a:schemeClr val="tx1">
                    <a:lumMod val="65000"/>
                    <a:lumOff val="35000"/>
                  </a:schemeClr>
                </a:solidFill>
                <a:latin typeface="Adobe Arabic" panose="02040503050201020203" pitchFamily="18" charset="-78"/>
                <a:cs typeface="Adobe Arabic" panose="02040503050201020203" pitchFamily="18" charset="-78"/>
              </a:rPr>
              <a:t>هَطَلَ الْمَطَرُ. </a:t>
            </a:r>
            <a:endParaRPr lang="en-US" dirty="0">
              <a:solidFill>
                <a:schemeClr val="tx1">
                  <a:lumMod val="65000"/>
                  <a:lumOff val="35000"/>
                </a:schemeClr>
              </a:solidFill>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830603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6" grpId="0"/>
      <p:bldP spid="12" grpId="0" animBg="1"/>
      <p:bldP spid="13"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545958C-F93D-48F1-AE55-89AE7261FE64}"/>
              </a:ext>
            </a:extLst>
          </p:cNvPr>
          <p:cNvSpPr/>
          <p:nvPr/>
        </p:nvSpPr>
        <p:spPr>
          <a:xfrm>
            <a:off x="4573811" y="2737946"/>
            <a:ext cx="6654671" cy="67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تَلَبَّدَتِ السَّماءُ بِالْغُيومِ وَما لَبِثَ أَنْ</a:t>
            </a:r>
            <a:endParaRPr kumimoji="0" lang="en-US"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12" name="Rectangle 11">
            <a:extLst>
              <a:ext uri="{FF2B5EF4-FFF2-40B4-BE49-F238E27FC236}">
                <a16:creationId xmlns:a16="http://schemas.microsoft.com/office/drawing/2014/main" id="{BA2C049D-E503-4076-B195-C9A113538F23}"/>
              </a:ext>
            </a:extLst>
          </p:cNvPr>
          <p:cNvSpPr/>
          <p:nvPr/>
        </p:nvSpPr>
        <p:spPr>
          <a:xfrm>
            <a:off x="4573810" y="4588116"/>
            <a:ext cx="6654671" cy="676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هَبَّت رِياحٌ قَوِيَّةٌ وَما لَبِثَتْ أَنْ</a:t>
            </a:r>
            <a:endParaRPr kumimoji="0" lang="en-US"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15" name="Title 1">
            <a:extLst>
              <a:ext uri="{FF2B5EF4-FFF2-40B4-BE49-F238E27FC236}">
                <a16:creationId xmlns:a16="http://schemas.microsoft.com/office/drawing/2014/main" id="{B16F43F4-F8FB-4390-9309-8AFF1E881489}"/>
              </a:ext>
            </a:extLst>
          </p:cNvPr>
          <p:cNvSpPr txBox="1">
            <a:spLocks/>
          </p:cNvSpPr>
          <p:nvPr/>
        </p:nvSpPr>
        <p:spPr>
          <a:xfrm>
            <a:off x="0" y="160192"/>
            <a:ext cx="2681921" cy="351391"/>
          </a:xfrm>
          <a:prstGeom prst="rect">
            <a:avLst/>
          </a:prstGeom>
          <a:solidFill>
            <a:srgbClr val="DEEBF7"/>
          </a:solidFill>
        </p:spPr>
        <p:txBody>
          <a:bodyPr vert="horz" lIns="91440" tIns="45720" rIns="91440" bIns="45720" rtlCol="0" anchor="b">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1" eaLnBrk="1" fontAlgn="auto" latinLnBrk="0" hangingPunct="1">
              <a:lnSpc>
                <a:spcPct val="80000"/>
              </a:lnSpc>
              <a:spcBef>
                <a:spcPct val="0"/>
              </a:spcBef>
              <a:spcAft>
                <a:spcPts val="0"/>
              </a:spcAft>
              <a:buClrTx/>
              <a:buSzTx/>
              <a:buFontTx/>
              <a:buNone/>
              <a:tabLst/>
              <a:defRPr/>
            </a:pPr>
            <a:r>
              <a:rPr lang="ar-LB" sz="1800" spc="0" dirty="0"/>
              <a:t>الكِتابة</a:t>
            </a:r>
            <a:endParaRPr kumimoji="0" lang="en-US" sz="1000" b="0" i="0" u="none" strike="noStrike" kern="1200" cap="all" spc="0" normalizeH="0" noProof="0" dirty="0">
              <a:ln>
                <a:noFill/>
              </a:ln>
              <a:solidFill>
                <a:srgbClr val="1F4E79"/>
              </a:solidFill>
              <a:effectLst/>
              <a:highlight>
                <a:srgbClr val="FFFF00"/>
              </a:highlight>
              <a:uLnTx/>
              <a:uFillTx/>
              <a:latin typeface="Adobe Arabic"/>
              <a:cs typeface="Adobe Arabic"/>
            </a:endParaRPr>
          </a:p>
        </p:txBody>
      </p:sp>
      <p:sp>
        <p:nvSpPr>
          <p:cNvPr id="16" name="Content Placeholder 3">
            <a:extLst>
              <a:ext uri="{FF2B5EF4-FFF2-40B4-BE49-F238E27FC236}">
                <a16:creationId xmlns:a16="http://schemas.microsoft.com/office/drawing/2014/main" id="{E8147C49-7EE0-49C4-96CF-687E4C6E54CD}"/>
              </a:ext>
            </a:extLst>
          </p:cNvPr>
          <p:cNvSpPr txBox="1">
            <a:spLocks/>
          </p:cNvSpPr>
          <p:nvPr/>
        </p:nvSpPr>
        <p:spPr>
          <a:xfrm>
            <a:off x="0" y="705137"/>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ar-LB" dirty="0">
                <a:latin typeface="Adobe Arabic" panose="02040503050201020203" pitchFamily="18" charset="-78"/>
                <a:cs typeface="Adobe Arabic" panose="02040503050201020203" pitchFamily="18" charset="-78"/>
              </a:rPr>
              <a:t>اِعْمَلوا بِمُفْرَدِكُمْ</a:t>
            </a:r>
          </a:p>
        </p:txBody>
      </p:sp>
      <p:sp>
        <p:nvSpPr>
          <p:cNvPr id="2" name="Rectangle 1"/>
          <p:cNvSpPr/>
          <p:nvPr/>
        </p:nvSpPr>
        <p:spPr>
          <a:xfrm>
            <a:off x="6098623" y="2788068"/>
            <a:ext cx="1584087" cy="584775"/>
          </a:xfrm>
          <a:prstGeom prst="rect">
            <a:avLst/>
          </a:prstGeom>
        </p:spPr>
        <p:txBody>
          <a:bodyPr wrap="none">
            <a:spAutoFit/>
          </a:bodyPr>
          <a:lstStyle/>
          <a:p>
            <a:pPr lvl="0" algn="r">
              <a:defRPr/>
            </a:pPr>
            <a:r>
              <a:rPr lang="ar-LB" sz="3200" dirty="0">
                <a:solidFill>
                  <a:srgbClr val="74C274"/>
                </a:solidFill>
                <a:latin typeface="Adobe Arabic" panose="02040503050201020203" pitchFamily="18" charset="-78"/>
                <a:cs typeface="Adobe Arabic" panose="02040503050201020203" pitchFamily="18" charset="-78"/>
              </a:rPr>
              <a:t>هَطَلَ الْمَطَرُ. </a:t>
            </a:r>
            <a:endParaRPr lang="en-US" dirty="0">
              <a:solidFill>
                <a:srgbClr val="74C274"/>
              </a:solidFill>
              <a:latin typeface="Adobe Arabic" panose="02040503050201020203" pitchFamily="18" charset="-78"/>
              <a:cs typeface="Adobe Arabic" panose="02040503050201020203" pitchFamily="18" charset="-78"/>
            </a:endParaRPr>
          </a:p>
        </p:txBody>
      </p:sp>
      <p:sp>
        <p:nvSpPr>
          <p:cNvPr id="3" name="Rectangle 2"/>
          <p:cNvSpPr/>
          <p:nvPr/>
        </p:nvSpPr>
        <p:spPr>
          <a:xfrm>
            <a:off x="5606624" y="4668067"/>
            <a:ext cx="2600391" cy="584775"/>
          </a:xfrm>
          <a:prstGeom prst="rect">
            <a:avLst/>
          </a:prstGeom>
        </p:spPr>
        <p:txBody>
          <a:bodyPr wrap="none">
            <a:spAutoFit/>
          </a:bodyPr>
          <a:lstStyle/>
          <a:p>
            <a:pPr algn="r"/>
            <a:r>
              <a:rPr lang="ar-LB" sz="3200" dirty="0">
                <a:solidFill>
                  <a:srgbClr val="74C274"/>
                </a:solidFill>
                <a:latin typeface="Adobe Arabic" panose="02040503050201020203" pitchFamily="18" charset="-78"/>
                <a:cs typeface="Adobe Arabic" panose="02040503050201020203" pitchFamily="18" charset="-78"/>
              </a:rPr>
              <a:t>تَساقَطَتْ أَوْراقُ الشَّجَرِ.</a:t>
            </a:r>
            <a:endParaRPr lang="en-US" sz="3200" dirty="0">
              <a:solidFill>
                <a:srgbClr val="74C274"/>
              </a:solidFill>
              <a:latin typeface="Adobe Arabic" panose="02040503050201020203" pitchFamily="18" charset="-78"/>
              <a:cs typeface="Adobe Arabic" panose="02040503050201020203" pitchFamily="18" charset="-78"/>
            </a:endParaRPr>
          </a:p>
        </p:txBody>
      </p:sp>
      <p:pic>
        <p:nvPicPr>
          <p:cNvPr id="20" name="Graphic 19">
            <a:extLst>
              <a:ext uri="{FF2B5EF4-FFF2-40B4-BE49-F238E27FC236}">
                <a16:creationId xmlns:a16="http://schemas.microsoft.com/office/drawing/2014/main" id="{BDCB8078-A1D9-4BD0-B523-5B33315D4E29}"/>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12843" t="6159" r="33888" b="29012"/>
          <a:stretch/>
        </p:blipFill>
        <p:spPr>
          <a:xfrm>
            <a:off x="1968650" y="2232804"/>
            <a:ext cx="1731982" cy="1769466"/>
          </a:xfrm>
          <a:prstGeom prst="rect">
            <a:avLst/>
          </a:prstGeom>
        </p:spPr>
      </p:pic>
      <p:pic>
        <p:nvPicPr>
          <p:cNvPr id="21" name="Graphic 20">
            <a:extLst>
              <a:ext uri="{FF2B5EF4-FFF2-40B4-BE49-F238E27FC236}">
                <a16:creationId xmlns:a16="http://schemas.microsoft.com/office/drawing/2014/main" id="{96362A81-A67F-44B4-BFA3-351309E5DE8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68650" y="4126049"/>
            <a:ext cx="1748072" cy="1748072"/>
          </a:xfrm>
          <a:prstGeom prst="rect">
            <a:avLst/>
          </a:prstGeom>
        </p:spPr>
      </p:pic>
      <p:sp>
        <p:nvSpPr>
          <p:cNvPr id="13" name="TextBox 12">
            <a:extLst>
              <a:ext uri="{FF2B5EF4-FFF2-40B4-BE49-F238E27FC236}">
                <a16:creationId xmlns:a16="http://schemas.microsoft.com/office/drawing/2014/main" id="{AD47954E-621D-48CD-ADE3-AD5783760742}"/>
              </a:ext>
            </a:extLst>
          </p:cNvPr>
          <p:cNvSpPr txBox="1"/>
          <p:nvPr/>
        </p:nvSpPr>
        <p:spPr>
          <a:xfrm>
            <a:off x="8207015" y="1535122"/>
            <a:ext cx="3108960" cy="610140"/>
          </a:xfrm>
          <a:prstGeom prst="rect">
            <a:avLst/>
          </a:prstGeom>
          <a:ln w="3175">
            <a:solidFill>
              <a:srgbClr val="A6A6A6"/>
            </a:solidFill>
          </a:ln>
        </p:spPr>
        <p:txBody>
          <a:bodyPr vert="horz" wrap="square" lIns="91440" tIns="45720" rIns="91440" bIns="45720" rtlCol="0" anchor="t" anchorCtr="0">
            <a:noAutofit/>
          </a:bodyPr>
          <a:lstStyle/>
          <a:p>
            <a:pPr algn="r" rtl="1"/>
            <a:r>
              <a:rPr lang="ar-LB" sz="3200" dirty="0">
                <a:solidFill>
                  <a:prstClr val="black">
                    <a:lumMod val="65000"/>
                    <a:lumOff val="35000"/>
                  </a:prstClr>
                </a:solidFill>
                <a:latin typeface="Adobe Arabic" panose="02040503050201020203" pitchFamily="18" charset="-78"/>
                <a:cs typeface="Adobe Arabic" panose="02040503050201020203" pitchFamily="18" charset="-78"/>
              </a:rPr>
              <a:t>تَساقَطَتْ أَوْراقُ الشَّجَرِ.</a:t>
            </a:r>
            <a:endParaRPr lang="en-US"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14" name="TextBox 13">
            <a:extLst>
              <a:ext uri="{FF2B5EF4-FFF2-40B4-BE49-F238E27FC236}">
                <a16:creationId xmlns:a16="http://schemas.microsoft.com/office/drawing/2014/main" id="{D34F02D6-68E0-4DEF-8AE8-360C65732F4B}"/>
              </a:ext>
            </a:extLst>
          </p:cNvPr>
          <p:cNvSpPr txBox="1"/>
          <p:nvPr/>
        </p:nvSpPr>
        <p:spPr>
          <a:xfrm>
            <a:off x="1179287" y="1535122"/>
            <a:ext cx="3108960" cy="610140"/>
          </a:xfrm>
          <a:prstGeom prst="rect">
            <a:avLst/>
          </a:prstGeom>
          <a:ln w="3175">
            <a:solidFill>
              <a:srgbClr val="A6A6A6"/>
            </a:solidFill>
          </a:ln>
        </p:spPr>
        <p:txBody>
          <a:bodyPr vert="horz" wrap="square" lIns="91440" tIns="45720" rIns="91440" bIns="45720" rtlCol="0" anchor="t" anchorCtr="0">
            <a:noAutofit/>
          </a:bodyPr>
          <a:lstStyle/>
          <a:p>
            <a:pPr algn="r" rtl="1">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تَعَطَّلَتِ السَّيّارَةُ.</a:t>
            </a:r>
            <a:endParaRPr lang="en-US"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22" name="TextBox 21">
            <a:extLst>
              <a:ext uri="{FF2B5EF4-FFF2-40B4-BE49-F238E27FC236}">
                <a16:creationId xmlns:a16="http://schemas.microsoft.com/office/drawing/2014/main" id="{BBCC26B6-3AC7-42C2-89E4-40C4D22AE150}"/>
              </a:ext>
            </a:extLst>
          </p:cNvPr>
          <p:cNvSpPr txBox="1"/>
          <p:nvPr/>
        </p:nvSpPr>
        <p:spPr>
          <a:xfrm>
            <a:off x="4693151" y="1535122"/>
            <a:ext cx="3108960" cy="610140"/>
          </a:xfrm>
          <a:prstGeom prst="rect">
            <a:avLst/>
          </a:prstGeom>
          <a:ln w="3175">
            <a:solidFill>
              <a:srgbClr val="A6A6A6"/>
            </a:solidFill>
          </a:ln>
        </p:spPr>
        <p:txBody>
          <a:bodyPr vert="horz" wrap="square" lIns="91440" tIns="45720" rIns="91440" bIns="45720" rtlCol="0" anchor="t" anchorCtr="0">
            <a:noAutofit/>
          </a:bodyPr>
          <a:lstStyle/>
          <a:p>
            <a:pPr lvl="0" algn="r">
              <a:defRPr/>
            </a:pPr>
            <a:r>
              <a:rPr lang="ar-LB" sz="3200">
                <a:solidFill>
                  <a:schemeClr val="tx1">
                    <a:lumMod val="65000"/>
                    <a:lumOff val="35000"/>
                  </a:schemeClr>
                </a:solidFill>
                <a:latin typeface="Adobe Arabic" panose="02040503050201020203" pitchFamily="18" charset="-78"/>
                <a:cs typeface="Adobe Arabic" panose="02040503050201020203" pitchFamily="18" charset="-78"/>
              </a:rPr>
              <a:t>هَطَلَ الْمَطَرُ. </a:t>
            </a:r>
            <a:endParaRPr lang="en-US" dirty="0">
              <a:solidFill>
                <a:schemeClr val="tx1">
                  <a:lumMod val="65000"/>
                  <a:lumOff val="35000"/>
                </a:schemeClr>
              </a:solidFill>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1152828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3" grpId="0" animBg="1"/>
      <p:bldP spid="14"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D4623B8-7602-49BE-8D3A-A53967BD0E5B}"/>
              </a:ext>
            </a:extLst>
          </p:cNvPr>
          <p:cNvSpPr/>
          <p:nvPr/>
        </p:nvSpPr>
        <p:spPr>
          <a:xfrm>
            <a:off x="416688" y="1965388"/>
            <a:ext cx="4827885" cy="1666079"/>
          </a:xfrm>
          <a:prstGeom prst="rect">
            <a:avLst/>
          </a:prstGeom>
          <a:noFill/>
          <a:ln w="3175">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6" name="Content Placeholder 3">
            <a:extLst>
              <a:ext uri="{FF2B5EF4-FFF2-40B4-BE49-F238E27FC236}">
                <a16:creationId xmlns:a16="http://schemas.microsoft.com/office/drawing/2014/main" id="{E8147C49-7EE0-49C4-96CF-687E4C6E54CD}"/>
              </a:ext>
            </a:extLst>
          </p:cNvPr>
          <p:cNvSpPr txBox="1">
            <a:spLocks/>
          </p:cNvSpPr>
          <p:nvPr/>
        </p:nvSpPr>
        <p:spPr>
          <a:xfrm>
            <a:off x="0" y="728667"/>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ar-LB" dirty="0">
                <a:solidFill>
                  <a:sysClr val="window" lastClr="FFFFFF"/>
                </a:solidFill>
                <a:latin typeface="Adobe Arabic" panose="02040503050201020203" pitchFamily="18" charset="-78"/>
                <a:cs typeface="Adobe Arabic" panose="02040503050201020203" pitchFamily="18" charset="-78"/>
              </a:rPr>
              <a:t>أَكْتُبُ جُمَلًا مِنِ اخْتِياري بِاسْتِخْدامِ التَّركيبِ </a:t>
            </a:r>
            <a:r>
              <a:rPr lang="ar-SA" dirty="0">
                <a:solidFill>
                  <a:sysClr val="window" lastClr="FFFFFF"/>
                </a:solidFill>
                <a:latin typeface="Adobe Arabic" panose="02040503050201020203" pitchFamily="18" charset="-78"/>
                <a:cs typeface="Adobe Arabic" panose="02040503050201020203" pitchFamily="18" charset="-78"/>
              </a:rPr>
              <a:t>"ما </a:t>
            </a:r>
            <a:r>
              <a:rPr lang="ar-LB" dirty="0">
                <a:solidFill>
                  <a:sysClr val="window" lastClr="FFFFFF"/>
                </a:solidFill>
                <a:latin typeface="Adobe Arabic" panose="02040503050201020203" pitchFamily="18" charset="-78"/>
                <a:cs typeface="Adobe Arabic" panose="02040503050201020203" pitchFamily="18" charset="-78"/>
              </a:rPr>
              <a:t>لَبِثَ أَنْ..."</a:t>
            </a:r>
            <a:endParaRPr lang="en-US" dirty="0">
              <a:solidFill>
                <a:sysClr val="window" lastClr="FFFFFF"/>
              </a:solidFill>
              <a:latin typeface="Adobe Arabic" panose="02040503050201020203" pitchFamily="18" charset="-78"/>
              <a:cs typeface="Adobe Arabic" panose="02040503050201020203" pitchFamily="18" charset="-78"/>
            </a:endParaRPr>
          </a:p>
        </p:txBody>
      </p:sp>
      <p:sp>
        <p:nvSpPr>
          <p:cNvPr id="9" name="Rectangle 8">
            <a:extLst>
              <a:ext uri="{FF2B5EF4-FFF2-40B4-BE49-F238E27FC236}">
                <a16:creationId xmlns:a16="http://schemas.microsoft.com/office/drawing/2014/main" id="{DDCB7A61-94B8-4B52-B061-C1EC1C074C09}"/>
              </a:ext>
            </a:extLst>
          </p:cNvPr>
          <p:cNvSpPr/>
          <p:nvPr/>
        </p:nvSpPr>
        <p:spPr>
          <a:xfrm>
            <a:off x="7164313" y="1728059"/>
            <a:ext cx="4398685" cy="751211"/>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r" rtl="1">
              <a:defRPr/>
            </a:pPr>
            <a:r>
              <a:rPr kumimoji="0" lang="en-US" sz="28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 </a:t>
            </a:r>
            <a:r>
              <a:rPr lang="ar-LB" sz="2800" b="1" dirty="0">
                <a:solidFill>
                  <a:schemeClr val="tx1">
                    <a:lumMod val="65000"/>
                    <a:lumOff val="35000"/>
                  </a:schemeClr>
                </a:solidFill>
                <a:latin typeface="Adobe Arabic" panose="02040503050201020203" pitchFamily="18" charset="-78"/>
                <a:cs typeface="Adobe Arabic" panose="02040503050201020203" pitchFamily="18" charset="-78"/>
              </a:rPr>
              <a:t>معاييرُ </a:t>
            </a:r>
            <a:r>
              <a:rPr lang="ar-LB" sz="2800" b="1" cap="all" spc="100" dirty="0">
                <a:solidFill>
                  <a:schemeClr val="tx1">
                    <a:lumMod val="65000"/>
                    <a:lumOff val="35000"/>
                  </a:schemeClr>
                </a:solidFill>
                <a:latin typeface="Adobe Arabic" panose="02040503050201020203" pitchFamily="18" charset="-78"/>
                <a:cs typeface="Adobe Arabic" panose="02040503050201020203" pitchFamily="18" charset="-78"/>
              </a:rPr>
              <a:t>الْ</a:t>
            </a:r>
            <a:r>
              <a:rPr lang="ar-LB" sz="2800" b="1" dirty="0">
                <a:solidFill>
                  <a:schemeClr val="tx1">
                    <a:lumMod val="65000"/>
                    <a:lumOff val="35000"/>
                  </a:schemeClr>
                </a:solidFill>
                <a:latin typeface="Adobe Arabic" panose="02040503050201020203" pitchFamily="18" charset="-78"/>
                <a:cs typeface="Adobe Arabic" panose="02040503050201020203" pitchFamily="18" charset="-78"/>
              </a:rPr>
              <a:t>كِتابَةِ الصَّحيحَةِ</a:t>
            </a:r>
            <a:endParaRPr lang="en-US" sz="2800" b="1" dirty="0">
              <a:solidFill>
                <a:schemeClr val="tx1">
                  <a:lumMod val="65000"/>
                  <a:lumOff val="35000"/>
                </a:schemeClr>
              </a:solidFill>
              <a:latin typeface="Adobe Arabic" panose="02040503050201020203" pitchFamily="18" charset="-78"/>
              <a:cs typeface="Adobe Arabic" panose="02040503050201020203" pitchFamily="18" charset="-78"/>
            </a:endParaRP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endParaRPr>
          </a:p>
        </p:txBody>
      </p:sp>
      <p:sp>
        <p:nvSpPr>
          <p:cNvPr id="10" name="Rectangle 9">
            <a:extLst>
              <a:ext uri="{FF2B5EF4-FFF2-40B4-BE49-F238E27FC236}">
                <a16:creationId xmlns:a16="http://schemas.microsoft.com/office/drawing/2014/main" id="{F8692B00-1269-46E3-98D1-9BF0685C47DE}"/>
              </a:ext>
            </a:extLst>
          </p:cNvPr>
          <p:cNvSpPr/>
          <p:nvPr/>
        </p:nvSpPr>
        <p:spPr>
          <a:xfrm>
            <a:off x="7164840" y="2556368"/>
            <a:ext cx="4395662"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2400" dirty="0">
                <a:solidFill>
                  <a:schemeClr val="tx1">
                    <a:lumMod val="65000"/>
                    <a:lumOff val="35000"/>
                  </a:schemeClr>
                </a:solidFill>
                <a:latin typeface="Adobe Arabic" panose="02040503050201020203" pitchFamily="18" charset="-78"/>
                <a:cs typeface="Adobe Arabic" panose="02040503050201020203" pitchFamily="18" charset="-78"/>
              </a:rPr>
              <a:t>أَخْتارُ مُفْرَداتٍ جَديدَةً وَمُلائِمَةً.</a:t>
            </a:r>
            <a:endParaRPr lang="en-US" sz="2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1" name="Rectangle 10">
            <a:extLst>
              <a:ext uri="{FF2B5EF4-FFF2-40B4-BE49-F238E27FC236}">
                <a16:creationId xmlns:a16="http://schemas.microsoft.com/office/drawing/2014/main" id="{DDCB7A61-94B8-4B52-B061-C1EC1C074C09}"/>
              </a:ext>
            </a:extLst>
          </p:cNvPr>
          <p:cNvSpPr/>
          <p:nvPr/>
        </p:nvSpPr>
        <p:spPr>
          <a:xfrm>
            <a:off x="6442460" y="1741591"/>
            <a:ext cx="675610" cy="751211"/>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ctr" rtl="1">
              <a:defRPr/>
            </a:pPr>
            <a:r>
              <a:rPr lang="ar-LB" sz="2800" b="1" dirty="0">
                <a:solidFill>
                  <a:schemeClr val="tx1">
                    <a:lumMod val="65000"/>
                    <a:lumOff val="35000"/>
                  </a:schemeClr>
                </a:solidFill>
                <a:latin typeface="Adobe Arabic" panose="02040503050201020203" pitchFamily="18" charset="-78"/>
                <a:cs typeface="Adobe Arabic" panose="02040503050201020203" pitchFamily="18" charset="-78"/>
              </a:rPr>
              <a:t>نعم</a:t>
            </a:r>
            <a:endParaRPr lang="en-US" sz="28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2" name="Rectangle 11">
            <a:extLst>
              <a:ext uri="{FF2B5EF4-FFF2-40B4-BE49-F238E27FC236}">
                <a16:creationId xmlns:a16="http://schemas.microsoft.com/office/drawing/2014/main" id="{F8692B00-1269-46E3-98D1-9BF0685C47DE}"/>
              </a:ext>
            </a:extLst>
          </p:cNvPr>
          <p:cNvSpPr/>
          <p:nvPr/>
        </p:nvSpPr>
        <p:spPr>
          <a:xfrm>
            <a:off x="6442925" y="2557930"/>
            <a:ext cx="675145"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defRPr/>
            </a:pPr>
            <a:r>
              <a:rPr lang="en-US" sz="2800">
                <a:solidFill>
                  <a:schemeClr val="tx1">
                    <a:lumMod val="65000"/>
                    <a:lumOff val="35000"/>
                  </a:schemeClr>
                </a:solidFill>
                <a:latin typeface="Adobe Arabic" panose="02040503050201020203" pitchFamily="18" charset="-78"/>
                <a:cs typeface="Adobe Arabic" panose="02040503050201020203" pitchFamily="18" charset="-78"/>
              </a:rPr>
              <a:t>X</a:t>
            </a:r>
            <a:endParaRPr lang="ar-LB" sz="28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3" name="Rectangle 12">
            <a:extLst>
              <a:ext uri="{FF2B5EF4-FFF2-40B4-BE49-F238E27FC236}">
                <a16:creationId xmlns:a16="http://schemas.microsoft.com/office/drawing/2014/main" id="{DDCB7A61-94B8-4B52-B061-C1EC1C074C09}"/>
              </a:ext>
            </a:extLst>
          </p:cNvPr>
          <p:cNvSpPr/>
          <p:nvPr/>
        </p:nvSpPr>
        <p:spPr>
          <a:xfrm>
            <a:off x="5699152" y="1723386"/>
            <a:ext cx="696537" cy="751211"/>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ctr" rtl="1">
              <a:defRPr/>
            </a:pPr>
            <a:r>
              <a:rPr lang="ar-LB" sz="2800" b="1" dirty="0">
                <a:solidFill>
                  <a:schemeClr val="tx1">
                    <a:lumMod val="65000"/>
                    <a:lumOff val="35000"/>
                  </a:schemeClr>
                </a:solidFill>
                <a:latin typeface="Adobe Arabic" panose="02040503050201020203" pitchFamily="18" charset="-78"/>
                <a:cs typeface="Adobe Arabic" panose="02040503050201020203" pitchFamily="18" charset="-78"/>
              </a:rPr>
              <a:t>كلا</a:t>
            </a:r>
            <a:endParaRPr lang="en-US" sz="28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4" name="Rectangle 13">
            <a:extLst>
              <a:ext uri="{FF2B5EF4-FFF2-40B4-BE49-F238E27FC236}">
                <a16:creationId xmlns:a16="http://schemas.microsoft.com/office/drawing/2014/main" id="{F8692B00-1269-46E3-98D1-9BF0685C47DE}"/>
              </a:ext>
            </a:extLst>
          </p:cNvPr>
          <p:cNvSpPr/>
          <p:nvPr/>
        </p:nvSpPr>
        <p:spPr>
          <a:xfrm>
            <a:off x="5699632" y="2556668"/>
            <a:ext cx="696058"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5" name="Rectangle 14">
            <a:extLst>
              <a:ext uri="{FF2B5EF4-FFF2-40B4-BE49-F238E27FC236}">
                <a16:creationId xmlns:a16="http://schemas.microsoft.com/office/drawing/2014/main" id="{F8692B00-1269-46E3-98D1-9BF0685C47DE}"/>
              </a:ext>
            </a:extLst>
          </p:cNvPr>
          <p:cNvSpPr/>
          <p:nvPr/>
        </p:nvSpPr>
        <p:spPr>
          <a:xfrm>
            <a:off x="7167337" y="4054590"/>
            <a:ext cx="4395662"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2400">
                <a:solidFill>
                  <a:schemeClr val="tx1">
                    <a:lumMod val="65000"/>
                    <a:lumOff val="35000"/>
                  </a:schemeClr>
                </a:solidFill>
                <a:latin typeface="Adobe Arabic" panose="02040503050201020203" pitchFamily="18" charset="-78"/>
                <a:cs typeface="Adobe Arabic" panose="02040503050201020203" pitchFamily="18" charset="-78"/>
              </a:rPr>
              <a:t>أَسْتَخْدِمُ علامَةَ الْوَقْفِ الْمُناسِبَةَ. </a:t>
            </a:r>
            <a:endParaRPr lang="en-US" sz="2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6" name="Rectangle 15">
            <a:extLst>
              <a:ext uri="{FF2B5EF4-FFF2-40B4-BE49-F238E27FC236}">
                <a16:creationId xmlns:a16="http://schemas.microsoft.com/office/drawing/2014/main" id="{F8692B00-1269-46E3-98D1-9BF0685C47DE}"/>
              </a:ext>
            </a:extLst>
          </p:cNvPr>
          <p:cNvSpPr/>
          <p:nvPr/>
        </p:nvSpPr>
        <p:spPr>
          <a:xfrm>
            <a:off x="6442925" y="4055372"/>
            <a:ext cx="675145"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7" name="Rectangle 16">
            <a:extLst>
              <a:ext uri="{FF2B5EF4-FFF2-40B4-BE49-F238E27FC236}">
                <a16:creationId xmlns:a16="http://schemas.microsoft.com/office/drawing/2014/main" id="{F8692B00-1269-46E3-98D1-9BF0685C47DE}"/>
              </a:ext>
            </a:extLst>
          </p:cNvPr>
          <p:cNvSpPr/>
          <p:nvPr/>
        </p:nvSpPr>
        <p:spPr>
          <a:xfrm>
            <a:off x="5697600" y="4065810"/>
            <a:ext cx="696058"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8" name="Rectangle 17">
            <a:extLst>
              <a:ext uri="{FF2B5EF4-FFF2-40B4-BE49-F238E27FC236}">
                <a16:creationId xmlns:a16="http://schemas.microsoft.com/office/drawing/2014/main" id="{F8692B00-1269-46E3-98D1-9BF0685C47DE}"/>
              </a:ext>
            </a:extLst>
          </p:cNvPr>
          <p:cNvSpPr/>
          <p:nvPr/>
        </p:nvSpPr>
        <p:spPr>
          <a:xfrm>
            <a:off x="7167337" y="4803701"/>
            <a:ext cx="4395662"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2400" dirty="0">
                <a:solidFill>
                  <a:schemeClr val="tx1">
                    <a:lumMod val="65000"/>
                    <a:lumOff val="35000"/>
                  </a:schemeClr>
                </a:solidFill>
                <a:latin typeface="Adobe Arabic" panose="02040503050201020203" pitchFamily="18" charset="-78"/>
                <a:cs typeface="Adobe Arabic" panose="02040503050201020203" pitchFamily="18" charset="-78"/>
              </a:rPr>
              <a:t>أُ</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راج</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ع</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 ما ك</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ت</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ب</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ْتُ</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 م</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راع</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يًا ال</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إ</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م</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لاء</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 الصَّحيحَ</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 </a:t>
            </a:r>
            <a:endParaRPr lang="en-US" sz="2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9" name="Rectangle 18">
            <a:extLst>
              <a:ext uri="{FF2B5EF4-FFF2-40B4-BE49-F238E27FC236}">
                <a16:creationId xmlns:a16="http://schemas.microsoft.com/office/drawing/2014/main" id="{F8692B00-1269-46E3-98D1-9BF0685C47DE}"/>
              </a:ext>
            </a:extLst>
          </p:cNvPr>
          <p:cNvSpPr/>
          <p:nvPr/>
        </p:nvSpPr>
        <p:spPr>
          <a:xfrm>
            <a:off x="6442925" y="4804093"/>
            <a:ext cx="675145"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0" name="Rectangle 19">
            <a:extLst>
              <a:ext uri="{FF2B5EF4-FFF2-40B4-BE49-F238E27FC236}">
                <a16:creationId xmlns:a16="http://schemas.microsoft.com/office/drawing/2014/main" id="{F8692B00-1269-46E3-98D1-9BF0685C47DE}"/>
              </a:ext>
            </a:extLst>
          </p:cNvPr>
          <p:cNvSpPr/>
          <p:nvPr/>
        </p:nvSpPr>
        <p:spPr>
          <a:xfrm>
            <a:off x="5697600" y="4804081"/>
            <a:ext cx="696058"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1" name="Rectangle 20">
            <a:extLst>
              <a:ext uri="{FF2B5EF4-FFF2-40B4-BE49-F238E27FC236}">
                <a16:creationId xmlns:a16="http://schemas.microsoft.com/office/drawing/2014/main" id="{F8692B00-1269-46E3-98D1-9BF0685C47DE}"/>
              </a:ext>
            </a:extLst>
          </p:cNvPr>
          <p:cNvSpPr/>
          <p:nvPr/>
        </p:nvSpPr>
        <p:spPr>
          <a:xfrm>
            <a:off x="7170130" y="3305479"/>
            <a:ext cx="4395662"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أ</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س</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ت</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خ</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د</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م "ما </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لَبِثَ أنْ... </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 في ك</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تاب</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ة</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 ال</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ج</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م</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ل</a:t>
            </a:r>
            <a:r>
              <a:rPr lang="ar-LB" sz="24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endParaRPr lang="en-US" sz="2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2" name="Rectangle 21">
            <a:extLst>
              <a:ext uri="{FF2B5EF4-FFF2-40B4-BE49-F238E27FC236}">
                <a16:creationId xmlns:a16="http://schemas.microsoft.com/office/drawing/2014/main" id="{F8692B00-1269-46E3-98D1-9BF0685C47DE}"/>
              </a:ext>
            </a:extLst>
          </p:cNvPr>
          <p:cNvSpPr/>
          <p:nvPr/>
        </p:nvSpPr>
        <p:spPr>
          <a:xfrm>
            <a:off x="6442925" y="3306651"/>
            <a:ext cx="675145"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3" name="Rectangle 22">
            <a:extLst>
              <a:ext uri="{FF2B5EF4-FFF2-40B4-BE49-F238E27FC236}">
                <a16:creationId xmlns:a16="http://schemas.microsoft.com/office/drawing/2014/main" id="{F8692B00-1269-46E3-98D1-9BF0685C47DE}"/>
              </a:ext>
            </a:extLst>
          </p:cNvPr>
          <p:cNvSpPr/>
          <p:nvPr/>
        </p:nvSpPr>
        <p:spPr>
          <a:xfrm>
            <a:off x="5699152" y="3301708"/>
            <a:ext cx="696058"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4" name="Rectangle 23">
            <a:extLst>
              <a:ext uri="{FF2B5EF4-FFF2-40B4-BE49-F238E27FC236}">
                <a16:creationId xmlns:a16="http://schemas.microsoft.com/office/drawing/2014/main" id="{F8692B00-1269-46E3-98D1-9BF0685C47DE}"/>
              </a:ext>
            </a:extLst>
          </p:cNvPr>
          <p:cNvSpPr/>
          <p:nvPr/>
        </p:nvSpPr>
        <p:spPr>
          <a:xfrm>
            <a:off x="7175339" y="5552814"/>
            <a:ext cx="4395662"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2400" dirty="0">
                <a:solidFill>
                  <a:schemeClr val="tx1">
                    <a:lumMod val="65000"/>
                    <a:lumOff val="35000"/>
                  </a:schemeClr>
                </a:solidFill>
                <a:latin typeface="Adobe Arabic" panose="02040503050201020203" pitchFamily="18" charset="-78"/>
                <a:cs typeface="Adobe Arabic" panose="02040503050201020203" pitchFamily="18" charset="-78"/>
              </a:rPr>
              <a:t>أَ</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ك</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ت</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ب</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 ب</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خ</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طّ</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 واض</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ح</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 و</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ج</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ميل</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 مُ</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ر</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اع</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ي</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ا ال</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م</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سافات</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 ال</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م</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ناس</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ب</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ة</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 ب</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ي</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ن</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 ال</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ك</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ل</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مات</a:t>
            </a:r>
            <a:r>
              <a:rPr lang="ar-LB" sz="24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2400" dirty="0">
                <a:solidFill>
                  <a:schemeClr val="tx1">
                    <a:lumMod val="65000"/>
                    <a:lumOff val="35000"/>
                  </a:schemeClr>
                </a:solidFill>
                <a:latin typeface="Adobe Arabic" panose="02040503050201020203" pitchFamily="18" charset="-78"/>
                <a:cs typeface="Adobe Arabic" panose="02040503050201020203" pitchFamily="18" charset="-78"/>
              </a:rPr>
              <a:t>.</a:t>
            </a:r>
            <a:endParaRPr lang="en-US" sz="2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6" name="Rectangle 25">
            <a:extLst>
              <a:ext uri="{FF2B5EF4-FFF2-40B4-BE49-F238E27FC236}">
                <a16:creationId xmlns:a16="http://schemas.microsoft.com/office/drawing/2014/main" id="{F8692B00-1269-46E3-98D1-9BF0685C47DE}"/>
              </a:ext>
            </a:extLst>
          </p:cNvPr>
          <p:cNvSpPr/>
          <p:nvPr/>
        </p:nvSpPr>
        <p:spPr>
          <a:xfrm>
            <a:off x="6442925" y="5541239"/>
            <a:ext cx="675145"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7" name="Rectangle 26">
            <a:extLst>
              <a:ext uri="{FF2B5EF4-FFF2-40B4-BE49-F238E27FC236}">
                <a16:creationId xmlns:a16="http://schemas.microsoft.com/office/drawing/2014/main" id="{F8692B00-1269-46E3-98D1-9BF0685C47DE}"/>
              </a:ext>
            </a:extLst>
          </p:cNvPr>
          <p:cNvSpPr/>
          <p:nvPr/>
        </p:nvSpPr>
        <p:spPr>
          <a:xfrm>
            <a:off x="5689598" y="5531275"/>
            <a:ext cx="696058"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2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8" name="Rectangle 27">
            <a:extLst>
              <a:ext uri="{FF2B5EF4-FFF2-40B4-BE49-F238E27FC236}">
                <a16:creationId xmlns:a16="http://schemas.microsoft.com/office/drawing/2014/main" id="{2D4623B8-7602-49BE-8D3A-A53967BD0E5B}"/>
              </a:ext>
            </a:extLst>
          </p:cNvPr>
          <p:cNvSpPr/>
          <p:nvPr/>
        </p:nvSpPr>
        <p:spPr>
          <a:xfrm>
            <a:off x="416688" y="4066955"/>
            <a:ext cx="4827885" cy="1666079"/>
          </a:xfrm>
          <a:prstGeom prst="rect">
            <a:avLst/>
          </a:prstGeom>
          <a:noFill/>
          <a:ln w="3175">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200" dirty="0">
                <a:solidFill>
                  <a:prstClr val="black">
                    <a:lumMod val="65000"/>
                    <a:lumOff val="35000"/>
                  </a:prstClr>
                </a:solidFill>
                <a:latin typeface="Adobe Arabic" panose="02040503050201020203" pitchFamily="18" charset="-78"/>
                <a:cs typeface="Adobe Arabic" panose="02040503050201020203" pitchFamily="18" charset="-78"/>
              </a:rPr>
              <a:t>............................................................................................................................................................................................................</a:t>
            </a:r>
            <a:endParaRPr kumimoji="0" lang="en-US" sz="32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134059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5">
            <a:extLst>
              <a:ext uri="{28A0092B-C50C-407E-A947-70E740481C1C}">
                <a14:useLocalDpi xmlns:a14="http://schemas.microsoft.com/office/drawing/2010/main" val="0"/>
              </a:ext>
            </a:extLst>
          </a:blip>
          <a:srcRect l="13" r="13"/>
          <a:stretch/>
        </p:blipFill>
        <p:spPr>
          <a:xfrm>
            <a:off x="5414" y="1546412"/>
            <a:ext cx="12181172" cy="5311588"/>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289CB0-D7A8-4E76-BC80-0BE774BB7C6A}"/>
              </a:ext>
            </a:extLst>
          </p:cNvPr>
          <p:cNvSpPr txBox="1">
            <a:spLocks/>
          </p:cNvSpPr>
          <p:nvPr/>
        </p:nvSpPr>
        <p:spPr>
          <a:xfrm>
            <a:off x="-601860" y="2956718"/>
            <a:ext cx="12192000" cy="944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r>
              <a:rPr lang="ar-LB" sz="3200" dirty="0">
                <a:solidFill>
                  <a:schemeClr val="tx1">
                    <a:lumMod val="65000"/>
                    <a:lumOff val="35000"/>
                  </a:schemeClr>
                </a:solidFill>
              </a:rPr>
              <a:t>طابَ يَوْمُكُمْ يا أَعِزّائي!</a:t>
            </a:r>
            <a:endParaRPr lang="en-US" sz="3200" dirty="0">
              <a:solidFill>
                <a:schemeClr val="tx1">
                  <a:lumMod val="65000"/>
                  <a:lumOff val="35000"/>
                </a:schemeClr>
              </a:solidFill>
            </a:endParaRPr>
          </a:p>
        </p:txBody>
      </p:sp>
      <p:sp>
        <p:nvSpPr>
          <p:cNvPr id="31" name="Title 1">
            <a:extLst>
              <a:ext uri="{FF2B5EF4-FFF2-40B4-BE49-F238E27FC236}">
                <a16:creationId xmlns:a16="http://schemas.microsoft.com/office/drawing/2014/main" id="{B16F43F4-F8FB-4390-9309-8AFF1E881489}"/>
              </a:ext>
            </a:extLst>
          </p:cNvPr>
          <p:cNvSpPr txBox="1">
            <a:spLocks/>
          </p:cNvSpPr>
          <p:nvPr/>
        </p:nvSpPr>
        <p:spPr>
          <a:xfrm>
            <a:off x="0" y="160192"/>
            <a:ext cx="2681921" cy="351391"/>
          </a:xfrm>
          <a:prstGeom prst="rect">
            <a:avLst/>
          </a:prstGeom>
          <a:solidFill>
            <a:srgbClr val="DEEBF7"/>
          </a:solidFill>
        </p:spPr>
        <p:txBody>
          <a:bodyPr vert="horz" lIns="91440" tIns="45720" rIns="91440" bIns="45720" rtlCol="0" anchor="b">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1" eaLnBrk="1" fontAlgn="auto" latinLnBrk="0" hangingPunct="1">
              <a:lnSpc>
                <a:spcPct val="80000"/>
              </a:lnSpc>
              <a:spcBef>
                <a:spcPct val="0"/>
              </a:spcBef>
              <a:spcAft>
                <a:spcPts val="0"/>
              </a:spcAft>
              <a:buClrTx/>
              <a:buSzTx/>
              <a:buFontTx/>
              <a:buNone/>
              <a:tabLst/>
              <a:defRPr/>
            </a:pPr>
            <a:r>
              <a:rPr lang="ar-LB" sz="1800" dirty="0"/>
              <a:t>ترحيبٌ</a:t>
            </a:r>
            <a:endParaRPr kumimoji="0" lang="en-US" sz="1000" b="0" i="0" u="none" strike="noStrike" kern="1200" cap="all" spc="0" normalizeH="0" noProof="0" dirty="0">
              <a:ln>
                <a:noFill/>
              </a:ln>
              <a:solidFill>
                <a:srgbClr val="1F4E79"/>
              </a:solidFill>
              <a:effectLst/>
              <a:highlight>
                <a:srgbClr val="FFFF00"/>
              </a:highlight>
              <a:uLnTx/>
              <a:uFillTx/>
              <a:latin typeface="Adobe Arabic"/>
              <a:cs typeface="Adobe Arabic"/>
            </a:endParaRPr>
          </a:p>
        </p:txBody>
      </p:sp>
      <p:pic>
        <p:nvPicPr>
          <p:cNvPr id="9" name="Graphic 8">
            <a:extLst>
              <a:ext uri="{FF2B5EF4-FFF2-40B4-BE49-F238E27FC236}">
                <a16:creationId xmlns:a16="http://schemas.microsoft.com/office/drawing/2014/main" id="{0DD41F61-6BD2-4ED3-A8C7-64FDC8635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51873" y="1957866"/>
            <a:ext cx="4684535" cy="3109901"/>
          </a:xfrm>
          <a:prstGeom prst="rect">
            <a:avLst/>
          </a:prstGeom>
        </p:spPr>
      </p:pic>
      <p:pic>
        <p:nvPicPr>
          <p:cNvPr id="10" name="Picture 9">
            <a:extLst>
              <a:ext uri="{FF2B5EF4-FFF2-40B4-BE49-F238E27FC236}">
                <a16:creationId xmlns:a16="http://schemas.microsoft.com/office/drawing/2014/main" id="{6D9F5AC8-4484-4A59-B42E-C8724D5911C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1002" y="2433088"/>
            <a:ext cx="1748407" cy="3839066"/>
          </a:xfrm>
          <a:prstGeom prst="rect">
            <a:avLst/>
          </a:prstGeom>
          <a:noFill/>
        </p:spPr>
      </p:pic>
      <p:sp>
        <p:nvSpPr>
          <p:cNvPr id="16" name="TextBox 15">
            <a:extLst>
              <a:ext uri="{FF2B5EF4-FFF2-40B4-BE49-F238E27FC236}">
                <a16:creationId xmlns:a16="http://schemas.microsoft.com/office/drawing/2014/main" id="{B8BC1FE6-D0D9-43D5-BD21-455D974CA356}"/>
              </a:ext>
            </a:extLst>
          </p:cNvPr>
          <p:cNvSpPr txBox="1"/>
          <p:nvPr/>
        </p:nvSpPr>
        <p:spPr>
          <a:xfrm>
            <a:off x="3783940" y="2982486"/>
            <a:ext cx="3485055" cy="1281271"/>
          </a:xfrm>
          <a:prstGeom prst="rect">
            <a:avLst/>
          </a:prstGeom>
          <a:ln w="19050">
            <a:noFill/>
          </a:ln>
        </p:spPr>
        <p:txBody>
          <a:bodyPr vert="horz" wrap="square" lIns="91440" tIns="45720" rIns="91440" bIns="45720" rtlCol="0" anchor="ctr">
            <a:normAutofit fontScale="97500"/>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1"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أَهْلاً بِكُم في صَفِّ التَّعْبيرِ الْكِتابيِّ. </a:t>
            </a:r>
            <a:endParaRPr kumimoji="0" lang="en-US" sz="3600" b="1"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195985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4294967295"/>
          </p:nvPr>
        </p:nvSpPr>
        <p:spPr>
          <a:xfrm>
            <a:off x="0" y="731838"/>
            <a:ext cx="12192000" cy="639762"/>
          </a:xfrm>
          <a:solidFill>
            <a:srgbClr val="658DCD"/>
          </a:solidFill>
          <a:ln>
            <a:noFill/>
          </a:ln>
        </p:spPr>
        <p:txBody>
          <a:bodyPr vert="horz" lIns="0" tIns="0" rIns="640080" bIns="0" rtlCol="0" anchor="ctr" anchorCtr="0">
            <a:noAutofit/>
          </a:bodyPr>
          <a:lstStyle/>
          <a:p>
            <a:r>
              <a:rPr lang="ar-LB" dirty="0">
                <a:solidFill>
                  <a:sysClr val="window" lastClr="FFFFFF"/>
                </a:solidFill>
                <a:latin typeface="Adobe Arabic" panose="02040503050201020203" pitchFamily="18" charset="-78"/>
                <a:cs typeface="Adobe Arabic" panose="02040503050201020203" pitchFamily="18" charset="-78"/>
              </a:rPr>
              <a:t>الْقِراءَةُ الْجَهْرِيَّةُ</a:t>
            </a:r>
            <a:endParaRPr lang="en-US" dirty="0">
              <a:solidFill>
                <a:sysClr val="window" lastClr="FFFFFF"/>
              </a:solidFill>
              <a:latin typeface="Adobe Arabic" panose="02040503050201020203" pitchFamily="18" charset="-78"/>
              <a:cs typeface="Adobe Arabic" panose="02040503050201020203" pitchFamily="18" charset="-78"/>
            </a:endParaRPr>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25481"/>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386301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79207038-1886-468D-8E0D-9F66F6D1BCB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27531" y="2322762"/>
            <a:ext cx="4790670" cy="3723035"/>
          </a:xfrm>
          <a:prstGeom prst="rect">
            <a:avLst/>
          </a:prstGeom>
        </p:spPr>
      </p:pic>
      <p:sp>
        <p:nvSpPr>
          <p:cNvPr id="7" name="TextBox 6">
            <a:extLst>
              <a:ext uri="{FF2B5EF4-FFF2-40B4-BE49-F238E27FC236}">
                <a16:creationId xmlns:a16="http://schemas.microsoft.com/office/drawing/2014/main" id="{2EF1736E-967C-4B2E-AB20-2D53087B19E9}"/>
              </a:ext>
            </a:extLst>
          </p:cNvPr>
          <p:cNvSpPr txBox="1"/>
          <p:nvPr/>
        </p:nvSpPr>
        <p:spPr>
          <a:xfrm>
            <a:off x="0" y="1371600"/>
            <a:ext cx="12192000" cy="646331"/>
          </a:xfrm>
          <a:prstGeom prst="rect">
            <a:avLst/>
          </a:prstGeom>
          <a:solidFill>
            <a:srgbClr val="658DCD">
              <a:alpha val="50196"/>
            </a:srgbClr>
          </a:solidFill>
          <a:ln w="19050">
            <a:noFill/>
          </a:ln>
        </p:spPr>
        <p:txBody>
          <a:bodyPr wrap="square">
            <a:spAutoFit/>
          </a:bodyPr>
          <a:lstStyle>
            <a:defPPr>
              <a:defRPr lang="en-US"/>
            </a:defPPr>
            <a:lvl1pPr marL="457200" algn="r" rtl="1">
              <a:buClr>
                <a:schemeClr val="accent5">
                  <a:lumMod val="75000"/>
                </a:schemeClr>
              </a:buClr>
              <a:buSzPct val="90000"/>
              <a:defRPr sz="3600" cap="all" spc="100">
                <a:solidFill>
                  <a:schemeClr val="tx1">
                    <a:lumMod val="65000"/>
                    <a:lumOff val="35000"/>
                  </a:schemeClr>
                </a:solidFill>
                <a:latin typeface="+mj-lt"/>
                <a:ea typeface="+mj-ea"/>
                <a:cs typeface="+mj-cs"/>
              </a:defRPr>
            </a:lvl1pPr>
          </a:lstStyle>
          <a:p>
            <a:r>
              <a:rPr lang="ar-LB" spc="0" dirty="0"/>
              <a:t>التَّدْريبُ عَلى </a:t>
            </a:r>
            <a:r>
              <a:rPr lang="ar-SA" spc="0" dirty="0"/>
              <a:t>اس</a:t>
            </a:r>
            <a:r>
              <a:rPr lang="ar-LB" spc="0" dirty="0"/>
              <a:t>ْ</a:t>
            </a:r>
            <a:r>
              <a:rPr lang="ar-SA" spc="0" dirty="0"/>
              <a:t>ت</a:t>
            </a:r>
            <a:r>
              <a:rPr lang="ar-LB" spc="0" dirty="0"/>
              <a:t>ِ</a:t>
            </a:r>
            <a:r>
              <a:rPr lang="ar-SA" spc="0" dirty="0"/>
              <a:t>خ</a:t>
            </a:r>
            <a:r>
              <a:rPr lang="ar-LB" spc="0" dirty="0"/>
              <a:t>ْ</a:t>
            </a:r>
            <a:r>
              <a:rPr lang="ar-SA" spc="0" dirty="0"/>
              <a:t>د</a:t>
            </a:r>
            <a:r>
              <a:rPr lang="ar-LB" spc="0" dirty="0"/>
              <a:t>ا</a:t>
            </a:r>
            <a:r>
              <a:rPr lang="ar-SA" spc="0" dirty="0"/>
              <a:t>م</a:t>
            </a:r>
            <a:r>
              <a:rPr lang="ar-LB" spc="0" dirty="0"/>
              <a:t>ِ</a:t>
            </a:r>
            <a:r>
              <a:rPr lang="ar-SA" spc="0" dirty="0"/>
              <a:t> "ما </a:t>
            </a:r>
            <a:r>
              <a:rPr lang="ar-LB" spc="0" dirty="0"/>
              <a:t>لَبِثَ أَنْ...</a:t>
            </a:r>
            <a:r>
              <a:rPr lang="ar-SA" spc="0" dirty="0"/>
              <a:t>" </a:t>
            </a:r>
            <a:r>
              <a:rPr lang="ar-LB" spc="0" dirty="0"/>
              <a:t>لِتَأْليفِ الْجُمَلِ التّامَّةِ الْمَعْنى</a:t>
            </a:r>
            <a:r>
              <a:rPr lang="ar-LB" cap="none" spc="0" dirty="0">
                <a:solidFill>
                  <a:srgbClr val="595959"/>
                </a:solidFill>
              </a:rPr>
              <a:t>. </a:t>
            </a:r>
          </a:p>
        </p:txBody>
      </p:sp>
      <p:sp>
        <p:nvSpPr>
          <p:cNvPr id="8" name="Content Placeholder 3">
            <a:extLst>
              <a:ext uri="{FF2B5EF4-FFF2-40B4-BE49-F238E27FC236}">
                <a16:creationId xmlns:a16="http://schemas.microsoft.com/office/drawing/2014/main" id="{E8147C49-7EE0-49C4-96CF-687E4C6E54CD}"/>
              </a:ext>
            </a:extLst>
          </p:cNvPr>
          <p:cNvSpPr txBox="1">
            <a:spLocks/>
          </p:cNvSpPr>
          <p:nvPr/>
        </p:nvSpPr>
        <p:spPr>
          <a:xfrm>
            <a:off x="0" y="73414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ar-LB" dirty="0">
                <a:solidFill>
                  <a:sysClr val="window" lastClr="FFFFFF"/>
                </a:solidFill>
                <a:latin typeface="Adobe Arabic"/>
                <a:cs typeface="Adobe Arabic"/>
              </a:rPr>
              <a:t>أَهْدافُ الكِتابةِ</a:t>
            </a:r>
          </a:p>
        </p:txBody>
      </p:sp>
    </p:spTree>
    <p:custDataLst>
      <p:tags r:id="rId1"/>
    </p:custDataLst>
    <p:extLst>
      <p:ext uri="{BB962C8B-B14F-4D97-AF65-F5344CB8AC3E}">
        <p14:creationId xmlns:p14="http://schemas.microsoft.com/office/powerpoint/2010/main" val="6750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4B588BD7-D32E-4254-8CF9-2A30C6BCF801}"/>
              </a:ext>
            </a:extLst>
          </p:cNvPr>
          <p:cNvSpPr txBox="1"/>
          <p:nvPr/>
        </p:nvSpPr>
        <p:spPr>
          <a:xfrm>
            <a:off x="0" y="739945"/>
            <a:ext cx="12192000" cy="646331"/>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600" b="1">
                <a:solidFill>
                  <a:sysClr val="window" lastClr="FFFFFF"/>
                </a:solidFill>
                <a:latin typeface="Adobe Arabic"/>
                <a:cs typeface="Adobe Arabic"/>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dirty="0">
                <a:latin typeface="Adobe Arabic" panose="02040503050201020203" pitchFamily="18" charset="-78"/>
                <a:cs typeface="Adobe Arabic" panose="02040503050201020203" pitchFamily="18" charset="-78"/>
              </a:rPr>
              <a:t>الْكِتابَةُ الصَّحيحَةُ لِجُمْلَةٍ تامَّةِ الْمَعْنى </a:t>
            </a:r>
          </a:p>
        </p:txBody>
      </p:sp>
      <p:sp>
        <p:nvSpPr>
          <p:cNvPr id="11" name="Rectangle 10">
            <a:extLst>
              <a:ext uri="{FF2B5EF4-FFF2-40B4-BE49-F238E27FC236}">
                <a16:creationId xmlns:a16="http://schemas.microsoft.com/office/drawing/2014/main" id="{DDCB7A61-94B8-4B52-B061-C1EC1C074C09}"/>
              </a:ext>
            </a:extLst>
          </p:cNvPr>
          <p:cNvSpPr/>
          <p:nvPr/>
        </p:nvSpPr>
        <p:spPr>
          <a:xfrm>
            <a:off x="2858953" y="1728059"/>
            <a:ext cx="8704046" cy="751211"/>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r" rtl="1">
              <a:defRPr/>
            </a:pPr>
            <a:r>
              <a:rPr kumimoji="0" 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rPr>
              <a:t> </a:t>
            </a:r>
            <a:r>
              <a:rPr lang="ar-LB" sz="3600" b="1" dirty="0">
                <a:solidFill>
                  <a:srgbClr val="595959"/>
                </a:solidFill>
                <a:latin typeface="Adobe Arabic" panose="02040503050201020203" pitchFamily="18" charset="-78"/>
                <a:cs typeface="Adobe Arabic" panose="02040503050201020203" pitchFamily="18" charset="-78"/>
              </a:rPr>
              <a:t>معاييرُ </a:t>
            </a:r>
            <a:r>
              <a:rPr lang="ar-LB" sz="3600" b="1" cap="all" dirty="0">
                <a:solidFill>
                  <a:srgbClr val="595959"/>
                </a:solidFill>
                <a:latin typeface="Adobe Arabic" panose="02040503050201020203" pitchFamily="18" charset="-78"/>
                <a:cs typeface="Adobe Arabic" panose="02040503050201020203" pitchFamily="18" charset="-78"/>
              </a:rPr>
              <a:t>الْ</a:t>
            </a:r>
            <a:r>
              <a:rPr lang="ar-LB" sz="3600" b="1" dirty="0">
                <a:solidFill>
                  <a:srgbClr val="595959"/>
                </a:solidFill>
                <a:latin typeface="Adobe Arabic" panose="02040503050201020203" pitchFamily="18" charset="-78"/>
                <a:cs typeface="Adobe Arabic" panose="02040503050201020203" pitchFamily="18" charset="-78"/>
              </a:rPr>
              <a:t>كِتابَةِ الصَّحيحَةِ لِجُمْلَةٍ تامَّةِ الْمَعْنى </a:t>
            </a:r>
            <a:endParaRPr lang="en-US" sz="3600" b="1" dirty="0">
              <a:solidFill>
                <a:srgbClr val="595959"/>
              </a:solidFill>
              <a:latin typeface="Adobe Arabic" panose="02040503050201020203" pitchFamily="18" charset="-78"/>
              <a:cs typeface="Adobe Arabic" panose="02040503050201020203" pitchFamily="18" charset="-78"/>
            </a:endParaRP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2" name="Rectangle 11">
            <a:extLst>
              <a:ext uri="{FF2B5EF4-FFF2-40B4-BE49-F238E27FC236}">
                <a16:creationId xmlns:a16="http://schemas.microsoft.com/office/drawing/2014/main" id="{F8692B00-1269-46E3-98D1-9BF0685C47DE}"/>
              </a:ext>
            </a:extLst>
          </p:cNvPr>
          <p:cNvSpPr/>
          <p:nvPr/>
        </p:nvSpPr>
        <p:spPr>
          <a:xfrm>
            <a:off x="2862439" y="2556368"/>
            <a:ext cx="8698063"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أَخْتارُ مُفْرَداتٍ جَديدَةً وَمُلائِمَةً.</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4" name="Rectangle 13">
            <a:extLst>
              <a:ext uri="{FF2B5EF4-FFF2-40B4-BE49-F238E27FC236}">
                <a16:creationId xmlns:a16="http://schemas.microsoft.com/office/drawing/2014/main" id="{DDCB7A61-94B8-4B52-B061-C1EC1C074C09}"/>
              </a:ext>
            </a:extLst>
          </p:cNvPr>
          <p:cNvSpPr/>
          <p:nvPr/>
        </p:nvSpPr>
        <p:spPr>
          <a:xfrm>
            <a:off x="1895694" y="1741591"/>
            <a:ext cx="905013" cy="751211"/>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ctr" rtl="1">
              <a:defRPr/>
            </a:pPr>
            <a:r>
              <a:rPr lang="ar-LB" sz="3600" b="1">
                <a:solidFill>
                  <a:schemeClr val="tx1">
                    <a:lumMod val="65000"/>
                    <a:lumOff val="35000"/>
                  </a:schemeClr>
                </a:solidFill>
                <a:latin typeface="Adobe Arabic" panose="02040503050201020203" pitchFamily="18" charset="-78"/>
                <a:cs typeface="Adobe Arabic" panose="02040503050201020203" pitchFamily="18" charset="-78"/>
              </a:rPr>
              <a:t>نعم</a:t>
            </a:r>
            <a:endParaRPr 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5" name="Rectangle 14">
            <a:extLst>
              <a:ext uri="{FF2B5EF4-FFF2-40B4-BE49-F238E27FC236}">
                <a16:creationId xmlns:a16="http://schemas.microsoft.com/office/drawing/2014/main" id="{F8692B00-1269-46E3-98D1-9BF0685C47DE}"/>
              </a:ext>
            </a:extLst>
          </p:cNvPr>
          <p:cNvSpPr/>
          <p:nvPr/>
        </p:nvSpPr>
        <p:spPr>
          <a:xfrm>
            <a:off x="1896316" y="2557930"/>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defRPr/>
            </a:pPr>
            <a:r>
              <a:rPr lang="en-US" sz="3600">
                <a:solidFill>
                  <a:schemeClr val="tx1">
                    <a:lumMod val="65000"/>
                    <a:lumOff val="35000"/>
                  </a:schemeClr>
                </a:solidFill>
                <a:latin typeface="Adobe Arabic" panose="02040503050201020203" pitchFamily="18" charset="-78"/>
                <a:cs typeface="Adobe Arabic" panose="02040503050201020203" pitchFamily="18" charset="-78"/>
              </a:rPr>
              <a:t>X</a:t>
            </a:r>
            <a:endParaRPr lang="ar-LB"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6" name="Rectangle 15">
            <a:extLst>
              <a:ext uri="{FF2B5EF4-FFF2-40B4-BE49-F238E27FC236}">
                <a16:creationId xmlns:a16="http://schemas.microsoft.com/office/drawing/2014/main" id="{DDCB7A61-94B8-4B52-B061-C1EC1C074C09}"/>
              </a:ext>
            </a:extLst>
          </p:cNvPr>
          <p:cNvSpPr/>
          <p:nvPr/>
        </p:nvSpPr>
        <p:spPr>
          <a:xfrm>
            <a:off x="960081" y="1736604"/>
            <a:ext cx="905013" cy="751211"/>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lvl="0" algn="ctr" rtl="1">
              <a:defRPr/>
            </a:pPr>
            <a:r>
              <a:rPr lang="ar-LB" sz="3600" b="1">
                <a:solidFill>
                  <a:schemeClr val="tx1">
                    <a:lumMod val="65000"/>
                    <a:lumOff val="35000"/>
                  </a:schemeClr>
                </a:solidFill>
                <a:latin typeface="Adobe Arabic" panose="02040503050201020203" pitchFamily="18" charset="-78"/>
                <a:cs typeface="Adobe Arabic" panose="02040503050201020203" pitchFamily="18" charset="-78"/>
              </a:rPr>
              <a:t>كلا</a:t>
            </a:r>
            <a:endParaRPr 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7" name="Rectangle 16">
            <a:extLst>
              <a:ext uri="{FF2B5EF4-FFF2-40B4-BE49-F238E27FC236}">
                <a16:creationId xmlns:a16="http://schemas.microsoft.com/office/drawing/2014/main" id="{F8692B00-1269-46E3-98D1-9BF0685C47DE}"/>
              </a:ext>
            </a:extLst>
          </p:cNvPr>
          <p:cNvSpPr/>
          <p:nvPr/>
        </p:nvSpPr>
        <p:spPr>
          <a:xfrm>
            <a:off x="960703" y="2569886"/>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1" name="Rectangle 20">
            <a:extLst>
              <a:ext uri="{FF2B5EF4-FFF2-40B4-BE49-F238E27FC236}">
                <a16:creationId xmlns:a16="http://schemas.microsoft.com/office/drawing/2014/main" id="{F8692B00-1269-46E3-98D1-9BF0685C47DE}"/>
              </a:ext>
            </a:extLst>
          </p:cNvPr>
          <p:cNvSpPr/>
          <p:nvPr/>
        </p:nvSpPr>
        <p:spPr>
          <a:xfrm>
            <a:off x="2864936" y="4054592"/>
            <a:ext cx="8698063"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3600">
                <a:solidFill>
                  <a:schemeClr val="tx1">
                    <a:lumMod val="65000"/>
                    <a:lumOff val="35000"/>
                  </a:schemeClr>
                </a:solidFill>
                <a:latin typeface="Adobe Arabic" panose="02040503050201020203" pitchFamily="18" charset="-78"/>
                <a:cs typeface="Adobe Arabic" panose="02040503050201020203" pitchFamily="18" charset="-78"/>
              </a:rPr>
              <a:t>أَسْتَخْدِمُ علامَةَ الْوَقْفِ الْمُناسِبَةَ. </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2" name="Rectangle 21">
            <a:extLst>
              <a:ext uri="{FF2B5EF4-FFF2-40B4-BE49-F238E27FC236}">
                <a16:creationId xmlns:a16="http://schemas.microsoft.com/office/drawing/2014/main" id="{F8692B00-1269-46E3-98D1-9BF0685C47DE}"/>
              </a:ext>
            </a:extLst>
          </p:cNvPr>
          <p:cNvSpPr/>
          <p:nvPr/>
        </p:nvSpPr>
        <p:spPr>
          <a:xfrm>
            <a:off x="1896316" y="4066955"/>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3" name="Rectangle 22">
            <a:extLst>
              <a:ext uri="{FF2B5EF4-FFF2-40B4-BE49-F238E27FC236}">
                <a16:creationId xmlns:a16="http://schemas.microsoft.com/office/drawing/2014/main" id="{F8692B00-1269-46E3-98D1-9BF0685C47DE}"/>
              </a:ext>
            </a:extLst>
          </p:cNvPr>
          <p:cNvSpPr/>
          <p:nvPr/>
        </p:nvSpPr>
        <p:spPr>
          <a:xfrm>
            <a:off x="949024" y="4054592"/>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4" name="Rectangle 23">
            <a:extLst>
              <a:ext uri="{FF2B5EF4-FFF2-40B4-BE49-F238E27FC236}">
                <a16:creationId xmlns:a16="http://schemas.microsoft.com/office/drawing/2014/main" id="{F8692B00-1269-46E3-98D1-9BF0685C47DE}"/>
              </a:ext>
            </a:extLst>
          </p:cNvPr>
          <p:cNvSpPr/>
          <p:nvPr/>
        </p:nvSpPr>
        <p:spPr>
          <a:xfrm>
            <a:off x="2864936" y="4803704"/>
            <a:ext cx="8698063"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أُ</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راج</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ع</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 ما ك</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ت</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ب</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ْتُ</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 م</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راع</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يًا ال</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إ</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م</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لاء</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 الصَّحيحَ</a:t>
            </a:r>
            <a:r>
              <a:rPr lang="ar-SA" sz="3600" dirty="0">
                <a:solidFill>
                  <a:schemeClr val="tx1">
                    <a:lumMod val="65000"/>
                    <a:lumOff val="35000"/>
                  </a:schemeClr>
                </a:solidFill>
                <a:latin typeface="Adobe Arabic" panose="02040503050201020203" pitchFamily="18" charset="-78"/>
                <a:cs typeface="Adobe Arabic" panose="02040503050201020203" pitchFamily="18" charset="-78"/>
              </a:rPr>
              <a:t>. </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5" name="Rectangle 24">
            <a:extLst>
              <a:ext uri="{FF2B5EF4-FFF2-40B4-BE49-F238E27FC236}">
                <a16:creationId xmlns:a16="http://schemas.microsoft.com/office/drawing/2014/main" id="{F8692B00-1269-46E3-98D1-9BF0685C47DE}"/>
              </a:ext>
            </a:extLst>
          </p:cNvPr>
          <p:cNvSpPr/>
          <p:nvPr/>
        </p:nvSpPr>
        <p:spPr>
          <a:xfrm>
            <a:off x="1896316" y="4780931"/>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6" name="Rectangle 25">
            <a:extLst>
              <a:ext uri="{FF2B5EF4-FFF2-40B4-BE49-F238E27FC236}">
                <a16:creationId xmlns:a16="http://schemas.microsoft.com/office/drawing/2014/main" id="{F8692B00-1269-46E3-98D1-9BF0685C47DE}"/>
              </a:ext>
            </a:extLst>
          </p:cNvPr>
          <p:cNvSpPr/>
          <p:nvPr/>
        </p:nvSpPr>
        <p:spPr>
          <a:xfrm>
            <a:off x="927696" y="4780931"/>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7" name="Rectangle 26">
            <a:extLst>
              <a:ext uri="{FF2B5EF4-FFF2-40B4-BE49-F238E27FC236}">
                <a16:creationId xmlns:a16="http://schemas.microsoft.com/office/drawing/2014/main" id="{F8692B00-1269-46E3-98D1-9BF0685C47DE}"/>
              </a:ext>
            </a:extLst>
          </p:cNvPr>
          <p:cNvSpPr/>
          <p:nvPr/>
        </p:nvSpPr>
        <p:spPr>
          <a:xfrm>
            <a:off x="2867729" y="3305480"/>
            <a:ext cx="8698063"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أ</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س</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ت</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خ</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د</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م "ما </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لَبِثَ أنْ... </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 في ك</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تاب</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ة</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 ال</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ج</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م</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r>
              <a:rPr lang="ar-SA"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ل</a:t>
            </a:r>
            <a:r>
              <a:rPr lang="ar-LB" sz="3600">
                <a:solidFill>
                  <a:schemeClr val="tx1">
                    <a:lumMod val="65000"/>
                    <a:lumOff val="35000"/>
                  </a:schemeClr>
                </a:solidFill>
                <a:latin typeface="Adobe Arabic" panose="02040503050201020203" pitchFamily="18" charset="-78"/>
                <a:ea typeface="Calibri" panose="020F0502020204030204" pitchFamily="34" charset="0"/>
                <a:cs typeface="Adobe Arabic" panose="02040503050201020203" pitchFamily="18" charset="-78"/>
              </a:rPr>
              <a:t>ِ.</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8" name="Rectangle 27">
            <a:extLst>
              <a:ext uri="{FF2B5EF4-FFF2-40B4-BE49-F238E27FC236}">
                <a16:creationId xmlns:a16="http://schemas.microsoft.com/office/drawing/2014/main" id="{F8692B00-1269-46E3-98D1-9BF0685C47DE}"/>
              </a:ext>
            </a:extLst>
          </p:cNvPr>
          <p:cNvSpPr/>
          <p:nvPr/>
        </p:nvSpPr>
        <p:spPr>
          <a:xfrm>
            <a:off x="1896316" y="3295072"/>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9" name="Rectangle 28">
            <a:extLst>
              <a:ext uri="{FF2B5EF4-FFF2-40B4-BE49-F238E27FC236}">
                <a16:creationId xmlns:a16="http://schemas.microsoft.com/office/drawing/2014/main" id="{F8692B00-1269-46E3-98D1-9BF0685C47DE}"/>
              </a:ext>
            </a:extLst>
          </p:cNvPr>
          <p:cNvSpPr/>
          <p:nvPr/>
        </p:nvSpPr>
        <p:spPr>
          <a:xfrm>
            <a:off x="960703" y="3300821"/>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30" name="Rectangle 29">
            <a:extLst>
              <a:ext uri="{FF2B5EF4-FFF2-40B4-BE49-F238E27FC236}">
                <a16:creationId xmlns:a16="http://schemas.microsoft.com/office/drawing/2014/main" id="{F8692B00-1269-46E3-98D1-9BF0685C47DE}"/>
              </a:ext>
            </a:extLst>
          </p:cNvPr>
          <p:cNvSpPr/>
          <p:nvPr/>
        </p:nvSpPr>
        <p:spPr>
          <a:xfrm>
            <a:off x="2884513" y="5552814"/>
            <a:ext cx="8698063"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LB" sz="3600">
                <a:solidFill>
                  <a:schemeClr val="tx1">
                    <a:lumMod val="65000"/>
                    <a:lumOff val="35000"/>
                  </a:schemeClr>
                </a:solidFill>
                <a:latin typeface="Adobe Arabic" panose="02040503050201020203" pitchFamily="18" charset="-78"/>
                <a:cs typeface="Adobe Arabic" panose="02040503050201020203" pitchFamily="18" charset="-78"/>
              </a:rPr>
              <a:t>أَ</a:t>
            </a:r>
            <a:r>
              <a:rPr lang="ar-SA" sz="3600">
                <a:solidFill>
                  <a:schemeClr val="tx1">
                    <a:lumMod val="65000"/>
                    <a:lumOff val="35000"/>
                  </a:schemeClr>
                </a:solidFill>
                <a:latin typeface="Adobe Arabic" panose="02040503050201020203" pitchFamily="18" charset="-78"/>
                <a:cs typeface="Adobe Arabic" panose="02040503050201020203" pitchFamily="18" charset="-78"/>
              </a:rPr>
              <a:t>ك</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ت</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ب</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 ب</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خ</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طّ</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 واض</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ح</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 و</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ج</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ميل</a:t>
            </a:r>
            <a:r>
              <a:rPr lang="ar-LB" sz="3600">
                <a:solidFill>
                  <a:schemeClr val="tx1">
                    <a:lumMod val="65000"/>
                    <a:lumOff val="35000"/>
                  </a:schemeClr>
                </a:solidFill>
                <a:latin typeface="Adobe Arabic" panose="02040503050201020203" pitchFamily="18" charset="-78"/>
                <a:cs typeface="Adobe Arabic" panose="02040503050201020203" pitchFamily="18" charset="-78"/>
              </a:rPr>
              <a:t>ٍ، مُ</a:t>
            </a:r>
            <a:r>
              <a:rPr lang="ar-SA" sz="3600">
                <a:solidFill>
                  <a:schemeClr val="tx1">
                    <a:lumMod val="65000"/>
                    <a:lumOff val="35000"/>
                  </a:schemeClr>
                </a:solidFill>
                <a:latin typeface="Adobe Arabic" panose="02040503050201020203" pitchFamily="18" charset="-78"/>
                <a:cs typeface="Adobe Arabic" panose="02040503050201020203" pitchFamily="18" charset="-78"/>
              </a:rPr>
              <a:t>ر</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اع</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ي</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ا ال</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م</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سافات</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 ال</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م</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ناس</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ب</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ة</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 ب</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ي</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ن</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 ال</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ك</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ل</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مات</a:t>
            </a:r>
            <a:r>
              <a:rPr lang="ar-LB" sz="3600">
                <a:solidFill>
                  <a:schemeClr val="tx1">
                    <a:lumMod val="65000"/>
                    <a:lumOff val="35000"/>
                  </a:schemeClr>
                </a:solidFill>
                <a:latin typeface="Adobe Arabic" panose="02040503050201020203" pitchFamily="18" charset="-78"/>
                <a:cs typeface="Adobe Arabic" panose="02040503050201020203" pitchFamily="18" charset="-78"/>
              </a:rPr>
              <a:t>ِ</a:t>
            </a:r>
            <a:r>
              <a:rPr lang="ar-SA" sz="3600">
                <a:solidFill>
                  <a:schemeClr val="tx1">
                    <a:lumMod val="65000"/>
                    <a:lumOff val="35000"/>
                  </a:schemeClr>
                </a:solidFill>
                <a:latin typeface="Adobe Arabic" panose="02040503050201020203" pitchFamily="18" charset="-78"/>
                <a:cs typeface="Adobe Arabic" panose="02040503050201020203" pitchFamily="18" charset="-78"/>
              </a:rPr>
              <a:t>.</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31" name="Rectangle 30">
            <a:extLst>
              <a:ext uri="{FF2B5EF4-FFF2-40B4-BE49-F238E27FC236}">
                <a16:creationId xmlns:a16="http://schemas.microsoft.com/office/drawing/2014/main" id="{F8692B00-1269-46E3-98D1-9BF0685C47DE}"/>
              </a:ext>
            </a:extLst>
          </p:cNvPr>
          <p:cNvSpPr/>
          <p:nvPr/>
        </p:nvSpPr>
        <p:spPr>
          <a:xfrm>
            <a:off x="1896316" y="5552814"/>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32" name="Rectangle 31">
            <a:extLst>
              <a:ext uri="{FF2B5EF4-FFF2-40B4-BE49-F238E27FC236}">
                <a16:creationId xmlns:a16="http://schemas.microsoft.com/office/drawing/2014/main" id="{F8692B00-1269-46E3-98D1-9BF0685C47DE}"/>
              </a:ext>
            </a:extLst>
          </p:cNvPr>
          <p:cNvSpPr/>
          <p:nvPr/>
        </p:nvSpPr>
        <p:spPr>
          <a:xfrm>
            <a:off x="927695" y="5552814"/>
            <a:ext cx="904391" cy="672014"/>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pic>
        <p:nvPicPr>
          <p:cNvPr id="3" name="Graphic 2">
            <a:extLst>
              <a:ext uri="{FF2B5EF4-FFF2-40B4-BE49-F238E27FC236}">
                <a16:creationId xmlns:a16="http://schemas.microsoft.com/office/drawing/2014/main" id="{B8001E21-804D-461E-B43D-7C0D4145C48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0850" y="109529"/>
            <a:ext cx="727043" cy="1647449"/>
          </a:xfrm>
          <a:prstGeom prst="rect">
            <a:avLst/>
          </a:prstGeom>
        </p:spPr>
      </p:pic>
    </p:spTree>
    <p:custDataLst>
      <p:tags r:id="rId1"/>
    </p:custDataLst>
    <p:extLst>
      <p:ext uri="{BB962C8B-B14F-4D97-AF65-F5344CB8AC3E}">
        <p14:creationId xmlns:p14="http://schemas.microsoft.com/office/powerpoint/2010/main" val="2408870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D828565-22CB-4BE9-BEFD-E3DD99C173E8}"/>
              </a:ext>
            </a:extLst>
          </p:cNvPr>
          <p:cNvSpPr txBox="1"/>
          <p:nvPr/>
        </p:nvSpPr>
        <p:spPr>
          <a:xfrm>
            <a:off x="354831" y="1729809"/>
            <a:ext cx="11270902" cy="3877985"/>
          </a:xfrm>
          <a:prstGeom prst="rect">
            <a:avLst/>
          </a:prstGeom>
          <a:noFill/>
        </p:spPr>
        <p:txBody>
          <a:bodyPr wrap="square">
            <a:spAutoFit/>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الْجُمْلَةُ الْبَسيطَةُ تَكونُ:  </a:t>
            </a:r>
          </a:p>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جُمْلَةً فِعْلِيَّةً: تَتَأَلَّفُ مِنْ </a:t>
            </a:r>
            <a:r>
              <a:rPr kumimoji="0" lang="ar-LB" sz="3600" b="0" i="0"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فَعْلٍ- فاعِلٍ- مُتَمِّمٍ لِلْجُمْلَةِ</a:t>
            </a:r>
            <a:r>
              <a:rPr kumimoji="0" lang="ar-LB" sz="3600" b="0" i="0" u="sng"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مِثالٌ: "كَفَّ مَرْوانُ عَنْ شَيْطَنَتِهِ".</a:t>
            </a:r>
            <a:endParaRPr kumimoji="0" lang="en-US"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جُمْلَةً اسْمِيَّةً: تَتَأَلَّفُ مِنَ </a:t>
            </a:r>
            <a:r>
              <a:rPr kumimoji="0" lang="ar-LB" sz="3600" b="0" i="0"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اسْمٍ- فِعْلٍ- مُتَمِّمٍ لِلْجُمْلَةِ</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مِثالٌ: "مَرْوانُ كَفَّ عَنْ شَيْطَنَتِهِ"، أو من اسْمٍ + اسْمٍ مثالٌ: الطَّقْسُ بارِدٌ. </a:t>
            </a:r>
            <a:endParaRPr kumimoji="0" lang="en-US"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كَما تَعَلَّمْنا اسْتِخْدامَ عَلاماتِ الْوَقْفِ الْمُناسِبَةِ لِأَداءِ الْمَعْنى الّذي نَقْصِدُهُ. . - ، - ! - ؟ </a:t>
            </a:r>
            <a:endParaRPr kumimoji="0" lang="en-US"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5" name="Title 1">
            <a:extLst>
              <a:ext uri="{FF2B5EF4-FFF2-40B4-BE49-F238E27FC236}">
                <a16:creationId xmlns:a16="http://schemas.microsoft.com/office/drawing/2014/main" id="{B16F43F4-F8FB-4390-9309-8AFF1E881489}"/>
              </a:ext>
            </a:extLst>
          </p:cNvPr>
          <p:cNvSpPr txBox="1">
            <a:spLocks/>
          </p:cNvSpPr>
          <p:nvPr/>
        </p:nvSpPr>
        <p:spPr>
          <a:xfrm>
            <a:off x="0" y="160192"/>
            <a:ext cx="2681921" cy="351391"/>
          </a:xfrm>
          <a:prstGeom prst="rect">
            <a:avLst/>
          </a:prstGeom>
          <a:solidFill>
            <a:srgbClr val="DEEBF7"/>
          </a:solidFill>
        </p:spPr>
        <p:txBody>
          <a:bodyPr vert="horz" lIns="91440" tIns="45720" rIns="91440" bIns="45720" rtlCol="0" anchor="b">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1" eaLnBrk="1" fontAlgn="auto" latinLnBrk="0" hangingPunct="1">
              <a:lnSpc>
                <a:spcPct val="80000"/>
              </a:lnSpc>
              <a:spcBef>
                <a:spcPct val="0"/>
              </a:spcBef>
              <a:spcAft>
                <a:spcPts val="0"/>
              </a:spcAft>
              <a:buClrTx/>
              <a:buSzTx/>
              <a:buFontTx/>
              <a:buNone/>
              <a:tabLst/>
              <a:defRPr/>
            </a:pPr>
            <a:r>
              <a:rPr lang="ar-LB" sz="1800" spc="0" dirty="0"/>
              <a:t>الكِتابة</a:t>
            </a:r>
            <a:endParaRPr kumimoji="0" lang="en-US" sz="1000" b="0" i="0" u="none" strike="noStrike" kern="1200" cap="all" spc="0" normalizeH="0" noProof="0" dirty="0">
              <a:ln>
                <a:noFill/>
              </a:ln>
              <a:solidFill>
                <a:srgbClr val="1F4E79"/>
              </a:solidFill>
              <a:effectLst/>
              <a:highlight>
                <a:srgbClr val="FFFF00"/>
              </a:highlight>
              <a:uLnTx/>
              <a:uFillTx/>
              <a:latin typeface="Adobe Arabic"/>
              <a:cs typeface="Adobe Arabic"/>
            </a:endParaRPr>
          </a:p>
        </p:txBody>
      </p:sp>
      <p:sp>
        <p:nvSpPr>
          <p:cNvPr id="6" name="Content Placeholder 3">
            <a:extLst>
              <a:ext uri="{FF2B5EF4-FFF2-40B4-BE49-F238E27FC236}">
                <a16:creationId xmlns:a16="http://schemas.microsoft.com/office/drawing/2014/main" id="{E8147C49-7EE0-49C4-96CF-687E4C6E54CD}"/>
              </a:ext>
            </a:extLst>
          </p:cNvPr>
          <p:cNvSpPr txBox="1">
            <a:spLocks/>
          </p:cNvSpPr>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ar-LB" dirty="0">
                <a:solidFill>
                  <a:sysClr val="window" lastClr="FFFFFF"/>
                </a:solidFill>
                <a:latin typeface="Adobe Arabic"/>
                <a:cs typeface="Adobe Arabic"/>
              </a:rPr>
              <a:t>لِنَتَذَكَّرْ مَعًا</a:t>
            </a:r>
            <a:endParaRPr lang="en-US" dirty="0">
              <a:solidFill>
                <a:prstClr val="black">
                  <a:lumMod val="65000"/>
                  <a:lumOff val="35000"/>
                </a:prstClr>
              </a:solidFill>
              <a:latin typeface="Adobe Arabic" panose="02040503050201090203" pitchFamily="18" charset="-78"/>
              <a:cs typeface="Adobe Arabic" panose="02040503050201090203" pitchFamily="18" charset="-78"/>
            </a:endParaRPr>
          </a:p>
        </p:txBody>
      </p:sp>
    </p:spTree>
    <p:custDataLst>
      <p:tags r:id="rId1"/>
    </p:custDataLst>
    <p:extLst>
      <p:ext uri="{BB962C8B-B14F-4D97-AF65-F5344CB8AC3E}">
        <p14:creationId xmlns:p14="http://schemas.microsoft.com/office/powerpoint/2010/main" val="809724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xEl>
                                              <p:pRg st="2" end="2"/>
                                            </p:txEl>
                                          </p:spTgt>
                                        </p:tgtEl>
                                        <p:attrNameLst>
                                          <p:attrName>style.visibility</p:attrName>
                                        </p:attrNameLst>
                                      </p:cBhvr>
                                      <p:to>
                                        <p:strVal val="visible"/>
                                      </p:to>
                                    </p:set>
                                    <p:animEffect transition="in" filter="fade">
                                      <p:cBhvr>
                                        <p:cTn id="17" dur="500"/>
                                        <p:tgtEl>
                                          <p:spTgt spid="1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fade">
                                      <p:cBhvr>
                                        <p:cTn id="22"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6305ACD7-F3EF-4652-BC30-DA3658F6E41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41295" y="1453570"/>
            <a:ext cx="4467447" cy="4461652"/>
          </a:xfrm>
          <a:prstGeom prst="rect">
            <a:avLst/>
          </a:prstGeom>
        </p:spPr>
      </p:pic>
      <p:sp>
        <p:nvSpPr>
          <p:cNvPr id="6" name="Content Placeholder 3">
            <a:extLst>
              <a:ext uri="{FF2B5EF4-FFF2-40B4-BE49-F238E27FC236}">
                <a16:creationId xmlns:a16="http://schemas.microsoft.com/office/drawing/2014/main" id="{E8147C49-7EE0-49C4-96CF-687E4C6E54CD}"/>
              </a:ext>
            </a:extLst>
          </p:cNvPr>
          <p:cNvSpPr txBox="1">
            <a:spLocks/>
          </p:cNvSpPr>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ar-LB" dirty="0">
                <a:solidFill>
                  <a:sysClr val="window" lastClr="FFFFFF"/>
                </a:solidFill>
                <a:latin typeface="Adobe Arabic"/>
                <a:cs typeface="Adobe Arabic"/>
              </a:rPr>
              <a:t>سَنَتَعَلَّمُ الْيَوْمَ - صيغَةَ</a:t>
            </a:r>
            <a:r>
              <a:rPr lang="ar-SA" dirty="0">
                <a:solidFill>
                  <a:sysClr val="window" lastClr="FFFFFF"/>
                </a:solidFill>
                <a:latin typeface="Adobe Arabic"/>
                <a:cs typeface="Adobe Arabic"/>
              </a:rPr>
              <a:t> </a:t>
            </a:r>
            <a:r>
              <a:rPr lang="ar-SA" dirty="0">
                <a:solidFill>
                  <a:srgbClr val="C00000"/>
                </a:solidFill>
                <a:latin typeface="Adobe Arabic"/>
                <a:cs typeface="Adobe Arabic"/>
              </a:rPr>
              <a:t>"ما </a:t>
            </a:r>
            <a:r>
              <a:rPr lang="ar-LB" dirty="0">
                <a:solidFill>
                  <a:srgbClr val="C00000"/>
                </a:solidFill>
                <a:latin typeface="Adobe Arabic"/>
                <a:cs typeface="Adobe Arabic"/>
              </a:rPr>
              <a:t>لَبِثَ أنْ... </a:t>
            </a:r>
            <a:r>
              <a:rPr lang="ar-SA" dirty="0">
                <a:solidFill>
                  <a:srgbClr val="C00000"/>
                </a:solidFill>
                <a:latin typeface="Adobe Arabic"/>
                <a:cs typeface="Adobe Arabic"/>
              </a:rPr>
              <a:t>" </a:t>
            </a:r>
            <a:r>
              <a:rPr lang="ar-LB" dirty="0">
                <a:solidFill>
                  <a:sysClr val="window" lastClr="FFFFFF"/>
                </a:solidFill>
                <a:latin typeface="Adobe Arabic"/>
                <a:cs typeface="Adobe Arabic"/>
              </a:rPr>
              <a:t>لِتَأْليفِ الْجُمَلِ الْمُوَسَّعَةِ التّامَّةِ الْمَعْنى. </a:t>
            </a:r>
          </a:p>
        </p:txBody>
      </p:sp>
      <p:sp>
        <p:nvSpPr>
          <p:cNvPr id="3" name="TextBox 2"/>
          <p:cNvSpPr txBox="1"/>
          <p:nvPr/>
        </p:nvSpPr>
        <p:spPr>
          <a:xfrm>
            <a:off x="6096000" y="2372810"/>
            <a:ext cx="5347504" cy="706056"/>
          </a:xfrm>
          <a:prstGeom prst="rect">
            <a:avLst/>
          </a:prstGeom>
          <a:ln w="3175">
            <a:solidFill>
              <a:srgbClr val="A6A6A6"/>
            </a:solidFill>
          </a:ln>
        </p:spPr>
        <p:txBody>
          <a:bodyPr vert="horz" wrap="square" lIns="91440" tIns="45720" rIns="91440" bIns="45720" rtlCol="0" anchor="ctr">
            <a:normAutofit fontScale="97500"/>
          </a:bodyPr>
          <a:lstStyle/>
          <a:p>
            <a:pPr algn="ctr" rtl="1"/>
            <a:r>
              <a:rPr lang="ar-LB" sz="3600" dirty="0">
                <a:solidFill>
                  <a:srgbClr val="C00000"/>
                </a:solidFill>
                <a:latin typeface="Adobe Arabic" panose="02040503050201090203" pitchFamily="18" charset="-78"/>
                <a:cs typeface="Adobe Arabic" panose="02040503050201090203" pitchFamily="18" charset="-78"/>
              </a:rPr>
              <a:t>ما لَبِثَ أَنْ </a:t>
            </a:r>
            <a:r>
              <a:rPr lang="ar-LB" sz="3600" dirty="0">
                <a:solidFill>
                  <a:schemeClr val="tx1">
                    <a:lumMod val="65000"/>
                    <a:lumOff val="35000"/>
                  </a:schemeClr>
                </a:solidFill>
                <a:latin typeface="Adobe Arabic" panose="02040503050201090203" pitchFamily="18" charset="-78"/>
                <a:cs typeface="Adobe Arabic" panose="02040503050201090203" pitchFamily="18" charset="-78"/>
              </a:rPr>
              <a:t>............</a:t>
            </a:r>
            <a:endParaRPr lang="en-US" sz="36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Tree>
    <p:custDataLst>
      <p:tags r:id="rId1"/>
    </p:custDataLst>
    <p:extLst>
      <p:ext uri="{BB962C8B-B14F-4D97-AF65-F5344CB8AC3E}">
        <p14:creationId xmlns:p14="http://schemas.microsoft.com/office/powerpoint/2010/main" val="2396589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2210849A-1647-4466-88AC-FDC1FC694906}"/>
              </a:ext>
            </a:extLst>
          </p:cNvPr>
          <p:cNvSpPr txBox="1">
            <a:spLocks/>
          </p:cNvSpPr>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LB" sz="3600" b="1" i="0" u="none" strike="noStrike" kern="1200" cap="none" spc="0" normalizeH="0" baseline="0" noProof="0">
                <a:ln>
                  <a:noFill/>
                </a:ln>
                <a:solidFill>
                  <a:sysClr val="window" lastClr="FFFFFF"/>
                </a:solidFill>
                <a:effectLst/>
                <a:uLnTx/>
                <a:uFillTx/>
                <a:latin typeface="Adobe Arabic"/>
                <a:ea typeface="+mn-ea"/>
                <a:cs typeface="Adobe Arabic"/>
              </a:rPr>
              <a:t>لِنُفَكِّرْ مَعًا</a:t>
            </a:r>
            <a:endParaRPr kumimoji="0" lang="ar-LB" sz="3600" b="1" i="0" u="none" strike="noStrike" kern="1200" cap="none" spc="0" normalizeH="0" baseline="0" noProof="0" dirty="0">
              <a:ln>
                <a:noFill/>
              </a:ln>
              <a:solidFill>
                <a:sysClr val="window" lastClr="FFFFFF"/>
              </a:solidFill>
              <a:effectLst/>
              <a:uLnTx/>
              <a:uFillTx/>
              <a:latin typeface="Adobe Arabic"/>
              <a:ea typeface="+mn-ea"/>
              <a:cs typeface="Adobe Arabic"/>
            </a:endParaRPr>
          </a:p>
        </p:txBody>
      </p:sp>
      <p:sp>
        <p:nvSpPr>
          <p:cNvPr id="3" name="Rectangle 2"/>
          <p:cNvSpPr/>
          <p:nvPr/>
        </p:nvSpPr>
        <p:spPr>
          <a:xfrm>
            <a:off x="8360124" y="2535419"/>
            <a:ext cx="3134191" cy="646331"/>
          </a:xfrm>
          <a:prstGeom prst="rect">
            <a:avLst/>
          </a:prstGeom>
        </p:spPr>
        <p:txBody>
          <a:bodyPr wrap="none">
            <a:spAutoFit/>
          </a:bodyPr>
          <a:lstStyle/>
          <a:p>
            <a:r>
              <a:rPr lang="ar-SA" sz="3600" dirty="0">
                <a:solidFill>
                  <a:prstClr val="black">
                    <a:lumMod val="65000"/>
                    <a:lumOff val="35000"/>
                  </a:prstClr>
                </a:solidFill>
                <a:latin typeface="Adobe Arabic" panose="02040503050201020203" pitchFamily="18" charset="-78"/>
                <a:ea typeface="Calibri" panose="020F0502020204030204" pitchFamily="34" charset="0"/>
                <a:cs typeface="Adobe Arabic" panose="02040503050201020203" pitchFamily="18" charset="-78"/>
              </a:rPr>
              <a:t> </a:t>
            </a:r>
            <a:r>
              <a:rPr lang="ar-LB" sz="3600" dirty="0">
                <a:solidFill>
                  <a:prstClr val="black">
                    <a:lumMod val="65000"/>
                    <a:lumOff val="35000"/>
                  </a:prstClr>
                </a:solidFill>
                <a:latin typeface="Adobe Arabic" panose="02040503050201020203" pitchFamily="18" charset="-78"/>
                <a:ea typeface="Calibri" panose="020F0502020204030204" pitchFamily="34" charset="0"/>
                <a:cs typeface="Adobe Arabic" panose="02040503050201020203" pitchFamily="18" charset="-78"/>
              </a:rPr>
              <a:t>كَفَّ مَرْوانُ عَنْ شَيْطَنَتِهِ، </a:t>
            </a:r>
            <a:endParaRPr lang="en-US" dirty="0"/>
          </a:p>
        </p:txBody>
      </p:sp>
      <p:sp>
        <p:nvSpPr>
          <p:cNvPr id="6" name="Rectangle 5"/>
          <p:cNvSpPr/>
          <p:nvPr/>
        </p:nvSpPr>
        <p:spPr>
          <a:xfrm>
            <a:off x="6927746" y="2519662"/>
            <a:ext cx="1606530" cy="646331"/>
          </a:xfrm>
          <a:prstGeom prst="rect">
            <a:avLst/>
          </a:prstGeom>
        </p:spPr>
        <p:txBody>
          <a:bodyPr wrap="none">
            <a:spAutoFit/>
          </a:bodyPr>
          <a:lstStyle/>
          <a:p>
            <a:r>
              <a:rPr lang="ar-LB" sz="3600" dirty="0">
                <a:solidFill>
                  <a:srgbClr val="C00000"/>
                </a:solidFill>
                <a:latin typeface="Adobe Arabic" panose="02040503050201020203" pitchFamily="18" charset="-78"/>
                <a:ea typeface="Calibri" panose="020F0502020204030204" pitchFamily="34" charset="0"/>
                <a:cs typeface="Adobe Arabic" panose="02040503050201020203" pitchFamily="18" charset="-78"/>
              </a:rPr>
              <a:t>وَما لَبِثَتْ أَنْ</a:t>
            </a:r>
            <a:endParaRPr lang="en-US" dirty="0">
              <a:solidFill>
                <a:srgbClr val="C00000"/>
              </a:solidFill>
            </a:endParaRPr>
          </a:p>
        </p:txBody>
      </p:sp>
      <p:sp>
        <p:nvSpPr>
          <p:cNvPr id="10" name="3"/>
          <p:cNvSpPr/>
          <p:nvPr/>
        </p:nvSpPr>
        <p:spPr>
          <a:xfrm>
            <a:off x="8453097" y="3197506"/>
            <a:ext cx="2948243" cy="757130"/>
          </a:xfrm>
          <a:prstGeom prst="rect">
            <a:avLst/>
          </a:prstGeom>
        </p:spPr>
        <p:txBody>
          <a:bodyPr wrap="none">
            <a:spAutoFit/>
          </a:bodyPr>
          <a:lstStyle/>
          <a:p>
            <a:pPr lvl="0" algn="r" rtl="1">
              <a:lnSpc>
                <a:spcPct val="120000"/>
              </a:lnSpc>
              <a:spcBef>
                <a:spcPts val="600"/>
              </a:spcBef>
              <a:spcAft>
                <a:spcPts val="600"/>
              </a:spcAft>
            </a:pPr>
            <a:r>
              <a:rPr lang="ar-LB" sz="3600" dirty="0">
                <a:solidFill>
                  <a:prstClr val="black">
                    <a:lumMod val="65000"/>
                    <a:lumOff val="35000"/>
                  </a:prstClr>
                </a:solidFill>
                <a:latin typeface="Adobe Arabic" panose="02040503050201020203" pitchFamily="18" charset="-78"/>
                <a:ea typeface="Calibri" panose="020F0502020204030204" pitchFamily="34" charset="0"/>
                <a:cs typeface="Adobe Arabic" panose="02040503050201020203" pitchFamily="18" charset="-78"/>
              </a:rPr>
              <a:t>في رَأْسِهِ خاطِرَةٌ أَفْرَحَتْهُ.</a:t>
            </a:r>
            <a:endParaRPr lang="en-US" sz="3600"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11" name="Rectangle 10"/>
          <p:cNvSpPr/>
          <p:nvPr/>
        </p:nvSpPr>
        <p:spPr>
          <a:xfrm>
            <a:off x="6135154" y="2551175"/>
            <a:ext cx="920445" cy="646331"/>
          </a:xfrm>
          <a:prstGeom prst="rect">
            <a:avLst/>
          </a:prstGeom>
        </p:spPr>
        <p:txBody>
          <a:bodyPr wrap="none">
            <a:spAutoFit/>
          </a:bodyPr>
          <a:lstStyle/>
          <a:p>
            <a:r>
              <a:rPr lang="ar-LB" sz="3600" dirty="0">
                <a:solidFill>
                  <a:prstClr val="black">
                    <a:lumMod val="65000"/>
                    <a:lumOff val="35000"/>
                  </a:prstClr>
                </a:solidFill>
                <a:latin typeface="Adobe Arabic" panose="02040503050201020203" pitchFamily="18" charset="-78"/>
                <a:ea typeface="Calibri" panose="020F0502020204030204" pitchFamily="34" charset="0"/>
                <a:cs typeface="Adobe Arabic" panose="02040503050201020203" pitchFamily="18" charset="-78"/>
              </a:rPr>
              <a:t>لَمَعَتْ</a:t>
            </a:r>
            <a:endParaRPr lang="en-US" dirty="0"/>
          </a:p>
        </p:txBody>
      </p:sp>
      <p:pic>
        <p:nvPicPr>
          <p:cNvPr id="8" name="Graphic 1">
            <a:extLst>
              <a:ext uri="{FF2B5EF4-FFF2-40B4-BE49-F238E27FC236}">
                <a16:creationId xmlns:a16="http://schemas.microsoft.com/office/drawing/2014/main" id="{2BE5C1A3-9650-45AF-8585-4F4C81DAD8A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41295" y="1453570"/>
            <a:ext cx="4467447" cy="4461652"/>
          </a:xfrm>
          <a:prstGeom prst="rect">
            <a:avLst/>
          </a:prstGeom>
        </p:spPr>
      </p:pic>
    </p:spTree>
    <p:custDataLst>
      <p:tags r:id="rId1"/>
    </p:custDataLst>
    <p:extLst>
      <p:ext uri="{BB962C8B-B14F-4D97-AF65-F5344CB8AC3E}">
        <p14:creationId xmlns:p14="http://schemas.microsoft.com/office/powerpoint/2010/main" val="2885138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grpId="1" nodeType="clickEffect">
                                  <p:stCondLst>
                                    <p:cond delay="0"/>
                                  </p:stCondLst>
                                  <p:childTnLst>
                                    <p:animEffect transition="out" filter="fade">
                                      <p:cBhvr>
                                        <p:cTn id="20" dur="500" tmFilter="0, 0; .2, .5; .8, .5; 1, 0"/>
                                        <p:tgtEl>
                                          <p:spTgt spid="3"/>
                                        </p:tgtEl>
                                      </p:cBhvr>
                                    </p:animEffect>
                                    <p:animScale>
                                      <p:cBhvr>
                                        <p:cTn id="21" dur="250" autoRev="1" fill="hold"/>
                                        <p:tgtEl>
                                          <p:spTgt spid="3"/>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26" presetClass="emph" presetSubtype="0" fill="hold" grpId="1" nodeType="clickEffect">
                                  <p:stCondLst>
                                    <p:cond delay="0"/>
                                  </p:stCondLst>
                                  <p:childTnLst>
                                    <p:animEffect transition="out" filter="fade">
                                      <p:cBhvr>
                                        <p:cTn id="25" dur="500" tmFilter="0, 0; .2, .5; .8, .5; 1, 0"/>
                                        <p:tgtEl>
                                          <p:spTgt spid="11"/>
                                        </p:tgtEl>
                                      </p:cBhvr>
                                    </p:animEffect>
                                    <p:animScale>
                                      <p:cBhvr>
                                        <p:cTn id="26" dur="250" autoRev="1" fill="hold"/>
                                        <p:tgtEl>
                                          <p:spTgt spid="11"/>
                                        </p:tgtEl>
                                      </p:cBhvr>
                                      <p:by x="105000" y="105000"/>
                                    </p:animScale>
                                  </p:childTnLst>
                                </p:cTn>
                              </p:par>
                              <p:par>
                                <p:cTn id="27" presetID="26" presetClass="emph" presetSubtype="0" fill="hold" grpId="1" nodeType="withEffect">
                                  <p:stCondLst>
                                    <p:cond delay="0"/>
                                  </p:stCondLst>
                                  <p:childTnLst>
                                    <p:animEffect transition="out" filter="fade">
                                      <p:cBhvr>
                                        <p:cTn id="28" dur="500" tmFilter="0, 0; .2, .5; .8, .5; 1, 0"/>
                                        <p:tgtEl>
                                          <p:spTgt spid="10"/>
                                        </p:tgtEl>
                                      </p:cBhvr>
                                    </p:animEffect>
                                    <p:animScale>
                                      <p:cBhvr>
                                        <p:cTn id="29" dur="250" autoRev="1" fill="hold"/>
                                        <p:tgtEl>
                                          <p:spTgt spid="10"/>
                                        </p:tgtEl>
                                      </p:cBhvr>
                                      <p:by x="105000" y="105000"/>
                                    </p:animScale>
                                  </p:childTnLst>
                                </p:cTn>
                              </p:par>
                              <p:par>
                                <p:cTn id="30" presetID="10" presetClass="entr" presetSubtype="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6" grpId="0"/>
      <p:bldP spid="10" grpId="0"/>
      <p:bldP spid="10" grpId="1"/>
      <p:bldP spid="11" grpId="0"/>
      <p:bldP spid="11"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own Arrow 12">
            <a:extLst>
              <a:ext uri="{FF2B5EF4-FFF2-40B4-BE49-F238E27FC236}">
                <a16:creationId xmlns:a16="http://schemas.microsoft.com/office/drawing/2014/main" id="{F38B3F7D-1BDD-4F56-8B5E-AFB10B6D196E}"/>
              </a:ext>
            </a:extLst>
          </p:cNvPr>
          <p:cNvSpPr/>
          <p:nvPr/>
        </p:nvSpPr>
        <p:spPr>
          <a:xfrm>
            <a:off x="9333856" y="3206912"/>
            <a:ext cx="657108" cy="1167773"/>
          </a:xfrm>
          <a:prstGeom prst="downArrow">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Adobe Arabic" panose="02040503050201020203" pitchFamily="18" charset="-78"/>
              <a:cs typeface="Adobe Arabic" panose="02040503050201020203" pitchFamily="18" charset="-78"/>
            </a:endParaRPr>
          </a:p>
        </p:txBody>
      </p:sp>
      <p:sp>
        <p:nvSpPr>
          <p:cNvPr id="13" name="Down Arrow 12">
            <a:extLst>
              <a:ext uri="{FF2B5EF4-FFF2-40B4-BE49-F238E27FC236}">
                <a16:creationId xmlns:a16="http://schemas.microsoft.com/office/drawing/2014/main" id="{812D94D0-196C-4878-B6F8-05B574B0EA10}"/>
              </a:ext>
            </a:extLst>
          </p:cNvPr>
          <p:cNvSpPr/>
          <p:nvPr/>
        </p:nvSpPr>
        <p:spPr>
          <a:xfrm>
            <a:off x="5059191" y="3206911"/>
            <a:ext cx="657108" cy="1167773"/>
          </a:xfrm>
          <a:prstGeom prst="downArrow">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dobe Arabic" panose="02040503050201020203" pitchFamily="18" charset="-78"/>
              <a:ea typeface="+mn-ea"/>
              <a:cs typeface="Adobe Arabic" panose="02040503050201020203" pitchFamily="18" charset="-78"/>
            </a:endParaRPr>
          </a:p>
        </p:txBody>
      </p:sp>
      <p:sp>
        <p:nvSpPr>
          <p:cNvPr id="11" name="Title 1">
            <a:extLst>
              <a:ext uri="{FF2B5EF4-FFF2-40B4-BE49-F238E27FC236}">
                <a16:creationId xmlns:a16="http://schemas.microsoft.com/office/drawing/2014/main" id="{B16F43F4-F8FB-4390-9309-8AFF1E881489}"/>
              </a:ext>
            </a:extLst>
          </p:cNvPr>
          <p:cNvSpPr txBox="1">
            <a:spLocks/>
          </p:cNvSpPr>
          <p:nvPr/>
        </p:nvSpPr>
        <p:spPr>
          <a:xfrm>
            <a:off x="0" y="160192"/>
            <a:ext cx="2681921" cy="351391"/>
          </a:xfrm>
          <a:prstGeom prst="rect">
            <a:avLst/>
          </a:prstGeom>
          <a:solidFill>
            <a:srgbClr val="DEEBF7"/>
          </a:solidFill>
        </p:spPr>
        <p:txBody>
          <a:bodyPr vert="horz" lIns="91440" tIns="45720" rIns="91440" bIns="45720" rtlCol="0" anchor="b">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1" eaLnBrk="1" fontAlgn="auto" latinLnBrk="0" hangingPunct="1">
              <a:lnSpc>
                <a:spcPct val="80000"/>
              </a:lnSpc>
              <a:spcBef>
                <a:spcPct val="0"/>
              </a:spcBef>
              <a:spcAft>
                <a:spcPts val="0"/>
              </a:spcAft>
              <a:buClrTx/>
              <a:buSzTx/>
              <a:buFontTx/>
              <a:buNone/>
              <a:tabLst/>
              <a:defRPr/>
            </a:pPr>
            <a:r>
              <a:rPr lang="ar-LB" sz="1800" spc="0" dirty="0"/>
              <a:t>الكِتابة</a:t>
            </a:r>
            <a:endParaRPr kumimoji="0" lang="en-US" sz="1000" b="0" i="0" u="none" strike="noStrike" kern="1200" cap="all" spc="0" normalizeH="0" noProof="0" dirty="0">
              <a:ln>
                <a:noFill/>
              </a:ln>
              <a:solidFill>
                <a:srgbClr val="1F4E79"/>
              </a:solidFill>
              <a:effectLst/>
              <a:highlight>
                <a:srgbClr val="FFFF00"/>
              </a:highlight>
              <a:uLnTx/>
              <a:uFillTx/>
              <a:latin typeface="Adobe Arabic"/>
              <a:cs typeface="Adobe Arabic"/>
            </a:endParaRPr>
          </a:p>
        </p:txBody>
      </p:sp>
      <p:sp>
        <p:nvSpPr>
          <p:cNvPr id="14" name="Content Placeholder 3">
            <a:extLst>
              <a:ext uri="{FF2B5EF4-FFF2-40B4-BE49-F238E27FC236}">
                <a16:creationId xmlns:a16="http://schemas.microsoft.com/office/drawing/2014/main" id="{E8147C49-7EE0-49C4-96CF-687E4C6E54CD}"/>
              </a:ext>
            </a:extLst>
          </p:cNvPr>
          <p:cNvSpPr txBox="1">
            <a:spLocks/>
          </p:cNvSpPr>
          <p:nvPr/>
        </p:nvSpPr>
        <p:spPr>
          <a:xfrm>
            <a:off x="0" y="739973"/>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ar-LB" dirty="0">
                <a:solidFill>
                  <a:sysClr val="window" lastClr="FFFFFF"/>
                </a:solidFill>
                <a:latin typeface="Adobe Arabic" panose="02040503050201020203" pitchFamily="18" charset="-78"/>
                <a:cs typeface="Adobe Arabic" panose="02040503050201020203" pitchFamily="18" charset="-78"/>
              </a:rPr>
              <a:t>لِنُفَكِّرْ مَعًا</a:t>
            </a:r>
            <a:endParaRPr lang="en-US" dirty="0">
              <a:solidFill>
                <a:prstClr val="black">
                  <a:lumMod val="65000"/>
                  <a:lumOff val="35000"/>
                </a:prstClr>
              </a:solidFill>
              <a:latin typeface="Adobe Arabic" panose="02040503050201020203" pitchFamily="18" charset="-78"/>
              <a:cs typeface="Adobe Arabic" panose="02040503050201020203" pitchFamily="18" charset="-78"/>
            </a:endParaRPr>
          </a:p>
        </p:txBody>
      </p:sp>
      <p:sp>
        <p:nvSpPr>
          <p:cNvPr id="16" name="TextBox 15">
            <a:extLst>
              <a:ext uri="{FF2B5EF4-FFF2-40B4-BE49-F238E27FC236}">
                <a16:creationId xmlns:a16="http://schemas.microsoft.com/office/drawing/2014/main" id="{2EF1736E-967C-4B2E-AB20-2D53087B19E9}"/>
              </a:ext>
            </a:extLst>
          </p:cNvPr>
          <p:cNvSpPr txBox="1"/>
          <p:nvPr/>
        </p:nvSpPr>
        <p:spPr>
          <a:xfrm>
            <a:off x="0" y="1377430"/>
            <a:ext cx="12192000" cy="646331"/>
          </a:xfrm>
          <a:prstGeom prst="rect">
            <a:avLst/>
          </a:prstGeom>
          <a:solidFill>
            <a:srgbClr val="658DCD">
              <a:alpha val="50196"/>
            </a:srgbClr>
          </a:solidFill>
          <a:ln w="19050">
            <a:noFill/>
          </a:ln>
        </p:spPr>
        <p:txBody>
          <a:bodyPr wrap="square">
            <a:spAutoFit/>
          </a:bodyPr>
          <a:lstStyle>
            <a:defPPr>
              <a:defRPr lang="en-US"/>
            </a:defPPr>
            <a:lvl1pPr marL="457200" algn="r" rtl="1">
              <a:buClr>
                <a:schemeClr val="accent5">
                  <a:lumMod val="75000"/>
                </a:schemeClr>
              </a:buClr>
              <a:buSzPct val="90000"/>
              <a:defRPr sz="3600" cap="all" spc="100">
                <a:solidFill>
                  <a:schemeClr val="tx1">
                    <a:lumMod val="65000"/>
                    <a:lumOff val="35000"/>
                  </a:schemeClr>
                </a:solidFill>
                <a:latin typeface="+mj-lt"/>
                <a:ea typeface="+mj-ea"/>
                <a:cs typeface="+mj-cs"/>
              </a:defRPr>
            </a:lvl1pPr>
          </a:lstStyle>
          <a:p>
            <a:r>
              <a:rPr lang="ar-LB" spc="0" dirty="0">
                <a:latin typeface="Adobe Arabic" panose="02040503050201020203" pitchFamily="18" charset="-78"/>
                <a:cs typeface="Adobe Arabic" panose="02040503050201020203" pitchFamily="18" charset="-78"/>
              </a:rPr>
              <a:t>كَيْفِيَّةُ </a:t>
            </a:r>
            <a:r>
              <a:rPr lang="ar-SA" spc="0" dirty="0">
                <a:latin typeface="Adobe Arabic" panose="02040503050201020203" pitchFamily="18" charset="-78"/>
                <a:cs typeface="Adobe Arabic" panose="02040503050201020203" pitchFamily="18" charset="-78"/>
              </a:rPr>
              <a:t>اس</a:t>
            </a:r>
            <a:r>
              <a:rPr lang="ar-LB" spc="0" dirty="0">
                <a:latin typeface="Adobe Arabic" panose="02040503050201020203" pitchFamily="18" charset="-78"/>
                <a:cs typeface="Adobe Arabic" panose="02040503050201020203" pitchFamily="18" charset="-78"/>
              </a:rPr>
              <a:t>ْ</a:t>
            </a:r>
            <a:r>
              <a:rPr lang="ar-SA" spc="0" dirty="0">
                <a:latin typeface="Adobe Arabic" panose="02040503050201020203" pitchFamily="18" charset="-78"/>
                <a:cs typeface="Adobe Arabic" panose="02040503050201020203" pitchFamily="18" charset="-78"/>
              </a:rPr>
              <a:t>ت</a:t>
            </a:r>
            <a:r>
              <a:rPr lang="ar-LB" spc="0" dirty="0">
                <a:latin typeface="Adobe Arabic" panose="02040503050201020203" pitchFamily="18" charset="-78"/>
                <a:cs typeface="Adobe Arabic" panose="02040503050201020203" pitchFamily="18" charset="-78"/>
              </a:rPr>
              <a:t>ِ</a:t>
            </a:r>
            <a:r>
              <a:rPr lang="ar-SA" spc="0" dirty="0">
                <a:latin typeface="Adobe Arabic" panose="02040503050201020203" pitchFamily="18" charset="-78"/>
                <a:cs typeface="Adobe Arabic" panose="02040503050201020203" pitchFamily="18" charset="-78"/>
              </a:rPr>
              <a:t>خ</a:t>
            </a:r>
            <a:r>
              <a:rPr lang="ar-LB" spc="0" dirty="0">
                <a:latin typeface="Adobe Arabic" panose="02040503050201020203" pitchFamily="18" charset="-78"/>
                <a:cs typeface="Adobe Arabic" panose="02040503050201020203" pitchFamily="18" charset="-78"/>
              </a:rPr>
              <a:t>ْ</a:t>
            </a:r>
            <a:r>
              <a:rPr lang="ar-SA" spc="0" dirty="0">
                <a:latin typeface="Adobe Arabic" panose="02040503050201020203" pitchFamily="18" charset="-78"/>
                <a:cs typeface="Adobe Arabic" panose="02040503050201020203" pitchFamily="18" charset="-78"/>
              </a:rPr>
              <a:t>د</a:t>
            </a:r>
            <a:r>
              <a:rPr lang="ar-LB" spc="0" dirty="0">
                <a:latin typeface="Adobe Arabic" panose="02040503050201020203" pitchFamily="18" charset="-78"/>
                <a:cs typeface="Adobe Arabic" panose="02040503050201020203" pitchFamily="18" charset="-78"/>
              </a:rPr>
              <a:t>ا</a:t>
            </a:r>
            <a:r>
              <a:rPr lang="ar-SA" spc="0" dirty="0">
                <a:latin typeface="Adobe Arabic" panose="02040503050201020203" pitchFamily="18" charset="-78"/>
                <a:cs typeface="Adobe Arabic" panose="02040503050201020203" pitchFamily="18" charset="-78"/>
              </a:rPr>
              <a:t>م</a:t>
            </a:r>
            <a:r>
              <a:rPr lang="ar-LB" spc="0" dirty="0">
                <a:latin typeface="Adobe Arabic" panose="02040503050201020203" pitchFamily="18" charset="-78"/>
                <a:cs typeface="Adobe Arabic" panose="02040503050201020203" pitchFamily="18" charset="-78"/>
              </a:rPr>
              <a:t>ِ</a:t>
            </a:r>
            <a:r>
              <a:rPr lang="ar-SA" spc="0" dirty="0">
                <a:latin typeface="Adobe Arabic" panose="02040503050201020203" pitchFamily="18" charset="-78"/>
                <a:cs typeface="Adobe Arabic" panose="02040503050201020203" pitchFamily="18" charset="-78"/>
              </a:rPr>
              <a:t> </a:t>
            </a:r>
            <a:r>
              <a:rPr lang="ar-SA" cap="none" spc="0" dirty="0">
                <a:solidFill>
                  <a:srgbClr val="C00000"/>
                </a:solidFill>
                <a:latin typeface="Adobe Arabic" panose="02040503050201020203" pitchFamily="18" charset="-78"/>
                <a:ea typeface="+mn-ea"/>
                <a:cs typeface="Adobe Arabic" panose="02040503050201020203" pitchFamily="18" charset="-78"/>
              </a:rPr>
              <a:t>"ما </a:t>
            </a:r>
            <a:r>
              <a:rPr lang="ar-LB" cap="none" spc="0" dirty="0">
                <a:solidFill>
                  <a:srgbClr val="C00000"/>
                </a:solidFill>
                <a:latin typeface="Adobe Arabic" panose="02040503050201020203" pitchFamily="18" charset="-78"/>
                <a:ea typeface="+mn-ea"/>
                <a:cs typeface="Adobe Arabic" panose="02040503050201020203" pitchFamily="18" charset="-78"/>
              </a:rPr>
              <a:t>لَبِثَ أَنْ... </a:t>
            </a:r>
            <a:r>
              <a:rPr lang="ar-SA" cap="none" spc="0" dirty="0">
                <a:solidFill>
                  <a:srgbClr val="C00000"/>
                </a:solidFill>
                <a:latin typeface="Adobe Arabic" panose="02040503050201020203" pitchFamily="18" charset="-78"/>
                <a:ea typeface="+mn-ea"/>
                <a:cs typeface="Adobe Arabic" panose="02040503050201020203" pitchFamily="18" charset="-78"/>
              </a:rPr>
              <a:t>" </a:t>
            </a:r>
            <a:r>
              <a:rPr lang="ar-LB" spc="0" dirty="0">
                <a:latin typeface="Adobe Arabic" panose="02040503050201020203" pitchFamily="18" charset="-78"/>
                <a:cs typeface="Adobe Arabic" panose="02040503050201020203" pitchFamily="18" charset="-78"/>
              </a:rPr>
              <a:t>لِتَأليفِ الْجُمَلِ التّامَّةِ الْمَعْنَى.  </a:t>
            </a:r>
          </a:p>
        </p:txBody>
      </p:sp>
      <p:sp>
        <p:nvSpPr>
          <p:cNvPr id="18" name="TextBox 17"/>
          <p:cNvSpPr txBox="1"/>
          <p:nvPr/>
        </p:nvSpPr>
        <p:spPr>
          <a:xfrm>
            <a:off x="2986269" y="2372810"/>
            <a:ext cx="7288193" cy="706056"/>
          </a:xfrm>
          <a:prstGeom prst="rect">
            <a:avLst/>
          </a:prstGeom>
          <a:ln w="3175">
            <a:solidFill>
              <a:srgbClr val="A6A6A6"/>
            </a:solidFill>
          </a:ln>
        </p:spPr>
        <p:txBody>
          <a:bodyPr vert="horz" wrap="square" lIns="91440" tIns="45720" rIns="91440" bIns="45720" rtlCol="0" anchor="ctr">
            <a:noAutofit/>
          </a:bodyPr>
          <a:lstStyle/>
          <a:p>
            <a:pPr algn="ctr" rtl="1"/>
            <a:r>
              <a:rPr lang="ar-LB" sz="3200" dirty="0">
                <a:solidFill>
                  <a:schemeClr val="tx1">
                    <a:lumMod val="65000"/>
                    <a:lumOff val="35000"/>
                  </a:schemeClr>
                </a:solidFill>
                <a:latin typeface="Adobe Arabic" panose="02040503050201020203" pitchFamily="18" charset="-78"/>
                <a:cs typeface="Adobe Arabic" panose="02040503050201020203" pitchFamily="18" charset="-78"/>
              </a:rPr>
              <a:t>كَفَّ مَرْوانُ عَنْ شَيْطَنَتِهِ، وَ                   لَمَعَتْ في رَأْسِهِ</a:t>
            </a:r>
            <a:r>
              <a:rPr lang="en-US" sz="32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خاطِرَةٌ.</a:t>
            </a:r>
          </a:p>
        </p:txBody>
      </p:sp>
      <p:sp>
        <p:nvSpPr>
          <p:cNvPr id="19" name="TextBox 18"/>
          <p:cNvSpPr txBox="1"/>
          <p:nvPr/>
        </p:nvSpPr>
        <p:spPr>
          <a:xfrm>
            <a:off x="8331844" y="4502731"/>
            <a:ext cx="1942618" cy="1515737"/>
          </a:xfrm>
          <a:prstGeom prst="rect">
            <a:avLst/>
          </a:prstGeom>
          <a:ln w="3175">
            <a:solidFill>
              <a:srgbClr val="A6A6A6"/>
            </a:solidFill>
          </a:ln>
        </p:spPr>
        <p:txBody>
          <a:bodyPr vert="horz" wrap="square" lIns="91440" tIns="45720" rIns="91440" bIns="45720" rtlCol="0" anchor="ctr">
            <a:noAutofit/>
          </a:bodyPr>
          <a:lstStyle/>
          <a:p>
            <a:pPr algn="r" rtl="1"/>
            <a:r>
              <a:rPr lang="ar-LB" sz="3200" b="1" dirty="0">
                <a:solidFill>
                  <a:schemeClr val="tx1">
                    <a:lumMod val="65000"/>
                    <a:lumOff val="35000"/>
                  </a:schemeClr>
                </a:solidFill>
                <a:latin typeface="Adobe Arabic" panose="02040503050201020203" pitchFamily="18" charset="-78"/>
                <a:cs typeface="Adobe Arabic" panose="02040503050201020203" pitchFamily="18" charset="-78"/>
              </a:rPr>
              <a:t>ك</a:t>
            </a:r>
            <a:r>
              <a:rPr lang="ar-LB" sz="3200" b="1" u="sng" dirty="0">
                <a:solidFill>
                  <a:schemeClr val="tx1">
                    <a:lumMod val="65000"/>
                    <a:lumOff val="35000"/>
                  </a:schemeClr>
                </a:solidFill>
                <a:latin typeface="Adobe Arabic" panose="02040503050201020203" pitchFamily="18" charset="-78"/>
                <a:cs typeface="Adobe Arabic" panose="02040503050201020203" pitchFamily="18" charset="-78"/>
              </a:rPr>
              <a:t>َفّ</a:t>
            </a:r>
            <a:r>
              <a:rPr lang="ar-LB" sz="3200" b="1" dirty="0">
                <a:solidFill>
                  <a:schemeClr val="tx1">
                    <a:lumMod val="65000"/>
                    <a:lumOff val="35000"/>
                  </a:schemeClr>
                </a:solidFill>
                <a:latin typeface="Adobe Arabic" panose="02040503050201020203" pitchFamily="18" charset="-78"/>
                <a:cs typeface="Adobe Arabic" panose="02040503050201020203" pitchFamily="18" charset="-78"/>
              </a:rPr>
              <a:t>َ</a:t>
            </a:r>
          </a:p>
          <a:p>
            <a:pPr algn="r" rtl="1"/>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الْفِعْلُ الْأَوَّلُ</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a:p>
            <a:pPr algn="ctr" rtl="1"/>
            <a:endParaRPr lang="ar-LB" sz="3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1" name="TextBox 20"/>
          <p:cNvSpPr txBox="1"/>
          <p:nvPr/>
        </p:nvSpPr>
        <p:spPr>
          <a:xfrm>
            <a:off x="4163448" y="4502731"/>
            <a:ext cx="1942618" cy="1515737"/>
          </a:xfrm>
          <a:prstGeom prst="rect">
            <a:avLst/>
          </a:prstGeom>
          <a:ln w="3175">
            <a:solidFill>
              <a:srgbClr val="A6A6A6"/>
            </a:solidFill>
          </a:ln>
        </p:spPr>
        <p:txBody>
          <a:bodyPr vert="horz" wrap="square" lIns="91440" tIns="45720" rIns="91440" bIns="45720" rtlCol="0" anchor="t" anchorCtr="0">
            <a:noAutofit/>
          </a:bodyPr>
          <a:lstStyle/>
          <a:p>
            <a:pPr algn="r" rtl="1"/>
            <a:r>
              <a:rPr lang="ar-LB" sz="3200" b="1" u="sng" dirty="0">
                <a:solidFill>
                  <a:schemeClr val="tx1">
                    <a:lumMod val="65000"/>
                    <a:lumOff val="35000"/>
                  </a:schemeClr>
                </a:solidFill>
                <a:latin typeface="Adobe Arabic" panose="02040503050201020203" pitchFamily="18" charset="-78"/>
                <a:cs typeface="Adobe Arabic" panose="02040503050201020203" pitchFamily="18" charset="-78"/>
              </a:rPr>
              <a:t>لَمَعَتْ</a:t>
            </a:r>
          </a:p>
          <a:p>
            <a:pPr algn="r" rtl="1"/>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الْفِعْلُ الثّاني</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 name="Rectangle 1"/>
          <p:cNvSpPr/>
          <p:nvPr/>
        </p:nvSpPr>
        <p:spPr>
          <a:xfrm>
            <a:off x="5592073" y="2433450"/>
            <a:ext cx="1609736" cy="584775"/>
          </a:xfrm>
          <a:prstGeom prst="rect">
            <a:avLst/>
          </a:prstGeom>
        </p:spPr>
        <p:txBody>
          <a:bodyPr wrap="none">
            <a:spAutoFit/>
          </a:bodyPr>
          <a:lstStyle/>
          <a:p>
            <a:pPr algn="r" rtl="1">
              <a:defRPr/>
            </a:pPr>
            <a:r>
              <a:rPr lang="ar-SA" sz="3200" dirty="0">
                <a:solidFill>
                  <a:srgbClr val="C00000"/>
                </a:solidFill>
                <a:latin typeface="Adobe Arabic" panose="02040503050201020203" pitchFamily="18" charset="-78"/>
                <a:cs typeface="Adobe Arabic" panose="02040503050201020203" pitchFamily="18" charset="-78"/>
              </a:rPr>
              <a:t>ما </a:t>
            </a:r>
            <a:r>
              <a:rPr lang="ar-LB" sz="3200" dirty="0">
                <a:solidFill>
                  <a:srgbClr val="C00000"/>
                </a:solidFill>
                <a:latin typeface="Adobe Arabic" panose="02040503050201020203" pitchFamily="18" charset="-78"/>
                <a:cs typeface="Adobe Arabic" panose="02040503050201020203" pitchFamily="18" charset="-78"/>
              </a:rPr>
              <a:t>لَبِثَتْ أَنْ... </a:t>
            </a:r>
            <a:endParaRPr lang="en-US" sz="3200" dirty="0">
              <a:solidFill>
                <a:srgbClr val="C00000"/>
              </a:solidFill>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212604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up)">
                                      <p:cBhvr>
                                        <p:cTn id="20" dur="500"/>
                                        <p:tgtEl>
                                          <p:spTgt spid="1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up)">
                                      <p:cBhvr>
                                        <p:cTn id="28" dur="5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26" presetClass="emph" presetSubtype="0" fill="hold" grpId="1" nodeType="clickEffect">
                                  <p:stCondLst>
                                    <p:cond delay="0"/>
                                  </p:stCondLst>
                                  <p:childTnLst>
                                    <p:animEffect transition="out" filter="fade">
                                      <p:cBhvr>
                                        <p:cTn id="35" dur="500" tmFilter="0, 0; .2, .5; .8, .5; 1, 0"/>
                                        <p:tgtEl>
                                          <p:spTgt spid="2"/>
                                        </p:tgtEl>
                                      </p:cBhvr>
                                    </p:animEffect>
                                    <p:animScale>
                                      <p:cBhvr>
                                        <p:cTn id="36" dur="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6" grpId="0" animBg="1"/>
      <p:bldP spid="18" grpId="0" animBg="1"/>
      <p:bldP spid="19" grpId="0" animBg="1"/>
      <p:bldP spid="21" grpId="0" animBg="1"/>
      <p:bldP spid="2" grpId="0"/>
      <p:bldP spid="2" grpId="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1916</Words>
  <Application>Microsoft Office PowerPoint</Application>
  <PresentationFormat>Widescreen</PresentationFormat>
  <Paragraphs>204</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Adobe Arabic</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7</cp:revision>
  <dcterms:created xsi:type="dcterms:W3CDTF">2021-10-14T12:50:09Z</dcterms:created>
  <dcterms:modified xsi:type="dcterms:W3CDTF">2022-02-27T16:11:11Z</dcterms:modified>
</cp:coreProperties>
</file>