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12"/>
  </p:notesMasterIdLst>
  <p:sldIdLst>
    <p:sldId id="772" r:id="rId5"/>
    <p:sldId id="773" r:id="rId6"/>
    <p:sldId id="774" r:id="rId7"/>
    <p:sldId id="776" r:id="rId8"/>
    <p:sldId id="2069" r:id="rId9"/>
    <p:sldId id="2070" r:id="rId10"/>
    <p:sldId id="2071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50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ita Kassar" initials="RK" lastIdx="3" clrIdx="6">
    <p:extLst>
      <p:ext uri="{19B8F6BF-5375-455C-9EA6-DF929625EA0E}">
        <p15:presenceInfo xmlns:p15="http://schemas.microsoft.com/office/powerpoint/2012/main" userId="S::Rita.Kassar@qitabi.org::5460e9e5-99ec-4736-9ceb-a64d7832788a" providerId="AD"/>
      </p:ext>
    </p:extLst>
  </p:cmAuthor>
  <p:cmAuthor id="1" name="Rana Aridi" initials="" lastIdx="29" clrIdx="0"/>
  <p:cmAuthor id="8" name="Dany Aouad" initials="DA" lastIdx="1" clrIdx="7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  <p:cmAuthor id="2" name="Souhair Ghozayel" initials="SG" lastIdx="68" clrIdx="1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9" name="Sara Kassab" initials="SK" lastIdx="18" clrIdx="8">
    <p:extLst>
      <p:ext uri="{19B8F6BF-5375-455C-9EA6-DF929625EA0E}">
        <p15:presenceInfo xmlns:p15="http://schemas.microsoft.com/office/powerpoint/2012/main" userId="S::Sara.Kassab@qitabi.org::ca60c3b0-9343-4f68-bdbe-1b892f45baad" providerId="AD"/>
      </p:ext>
    </p:extLst>
  </p:cmAuthor>
  <p:cmAuthor id="3" name="Kara McBride" initials="KM" lastIdx="40" clrIdx="2">
    <p:extLst>
      <p:ext uri="{19B8F6BF-5375-455C-9EA6-DF929625EA0E}">
        <p15:presenceInfo xmlns:p15="http://schemas.microsoft.com/office/powerpoint/2012/main" userId="S::Kara.McBride@worldlearning.org::c54b3836-24f4-4af9-a728-c5c0702254aa" providerId="AD"/>
      </p:ext>
    </p:extLst>
  </p:cmAuthor>
  <p:cmAuthor id="10" name="Zeina Abourousse" initials="ZA" lastIdx="1" clrIdx="9">
    <p:extLst>
      <p:ext uri="{19B8F6BF-5375-455C-9EA6-DF929625EA0E}">
        <p15:presenceInfo xmlns:p15="http://schemas.microsoft.com/office/powerpoint/2012/main" userId="S::Zeina.Abourousse@qitabi.org::0ac4309a-7c16-47ba-85d8-1b191b739971" providerId="AD"/>
      </p:ext>
    </p:extLst>
  </p:cmAuthor>
  <p:cmAuthor id="4" name="Rana Aridi" initials="RA" lastIdx="300" clrIdx="3">
    <p:extLst>
      <p:ext uri="{19B8F6BF-5375-455C-9EA6-DF929625EA0E}">
        <p15:presenceInfo xmlns:p15="http://schemas.microsoft.com/office/powerpoint/2012/main" userId="S::Rana.Aridi@qitabi.org::bc0141a6-272a-4f52-8dab-89dc569c7517" providerId="AD"/>
      </p:ext>
    </p:extLst>
  </p:cmAuthor>
  <p:cmAuthor id="11" name="Rania Hage" initials="RH" lastIdx="2" clrIdx="10">
    <p:extLst>
      <p:ext uri="{19B8F6BF-5375-455C-9EA6-DF929625EA0E}">
        <p15:presenceInfo xmlns:p15="http://schemas.microsoft.com/office/powerpoint/2012/main" userId="S::Rania.Hage@qitabi.org::a3063f5e-17a5-430b-b069-6e4f5d9ce02d" providerId="AD"/>
      </p:ext>
    </p:extLst>
  </p:cmAuthor>
  <p:cmAuthor id="5" name="Rania Khalil" initials="RK" lastIdx="12" clrIdx="4">
    <p:extLst>
      <p:ext uri="{19B8F6BF-5375-455C-9EA6-DF929625EA0E}">
        <p15:presenceInfo xmlns:p15="http://schemas.microsoft.com/office/powerpoint/2012/main" userId="S::rania.khalil@worldlearning.org::7e639223-6b9f-4f28-9980-e129f81dacb7" providerId="AD"/>
      </p:ext>
    </p:extLst>
  </p:cmAuthor>
  <p:cmAuthor id="6" name="Elia Mansour" initials="EM" lastIdx="2" clrIdx="5">
    <p:extLst>
      <p:ext uri="{19B8F6BF-5375-455C-9EA6-DF929625EA0E}">
        <p15:presenceInfo xmlns:p15="http://schemas.microsoft.com/office/powerpoint/2012/main" userId="S::Elia.Mansour@qitabi.org::0ca26d34-a40f-4642-85d2-c962d07ad6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193"/>
    <a:srgbClr val="DAB4BA"/>
    <a:srgbClr val="F3E1E7"/>
    <a:srgbClr val="E7D1D5"/>
    <a:srgbClr val="E0C2C7"/>
    <a:srgbClr val="E7CFD3"/>
    <a:srgbClr val="DFBDC3"/>
    <a:srgbClr val="D8B0B7"/>
    <a:srgbClr val="D2A2AA"/>
    <a:srgbClr val="A8B9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84" autoAdjust="0"/>
    <p:restoredTop sz="61307" autoAdjust="0"/>
  </p:normalViewPr>
  <p:slideViewPr>
    <p:cSldViewPr snapToGrid="0">
      <p:cViewPr varScale="1">
        <p:scale>
          <a:sx n="70" d="100"/>
          <a:sy n="70" d="100"/>
        </p:scale>
        <p:origin x="1908" y="60"/>
      </p:cViewPr>
      <p:guideLst>
        <p:guide orient="horz" pos="1488"/>
        <p:guide pos="50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1" dt="2021-04-13T15:59:16.598" idx="1">
    <p:pos x="679" y="1330"/>
    <p:text>please reduce the space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21-07-06T12:37:48.382" idx="299">
    <p:pos x="10" y="10"/>
    <p:text>[@Bilal Hanbali] Please add: Incorrect. Try again!</p:text>
    <p:extLst>
      <p:ext uri="{C676402C-5697-4E1C-873F-D02D1690AC5C}">
        <p15:threadingInfo xmlns:p15="http://schemas.microsoft.com/office/powerpoint/2012/main" timeZoneBias="-180"/>
      </p:ext>
    </p:extLst>
  </p:cm>
  <p:cm authorId="4" dt="2021-07-06T12:38:26.079" idx="300">
    <p:pos x="10" y="106"/>
    <p:text>Just like the previous slide.</p:text>
    <p:extLst>
      <p:ext uri="{C676402C-5697-4E1C-873F-D02D1690AC5C}">
        <p15:threadingInfo xmlns:p15="http://schemas.microsoft.com/office/powerpoint/2012/main" timeZoneBias="-180">
          <p15:parentCm authorId="4" idx="299"/>
        </p15:threadingInfo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1" dt="2021-04-13T15:47:48.647" idx="2">
    <p:pos x="10" y="10"/>
    <p:text>this is 3 months later than the letter received (October 9, 2020)</p:text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48F39-9E46-4FB9-916A-D08E278FEF71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47EA9-339C-40BE-A2F1-4795BE3FC0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8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Narration/VO: </a:t>
            </a:r>
            <a:r>
              <a:rPr lang="en-US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Now, it’s your turn to help Jana finish the letter on your own. </a:t>
            </a:r>
            <a:endParaRPr lang="en-US" sz="1200" b="1" i="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1" i="0" u="none" strike="noStrike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Where should Jana write the greeting part?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Click on the correct place in the letter.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</a:rPr>
              <a:t>Feedback: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correct answer</a:t>
            </a:r>
            <a:r>
              <a:rPr lang="en-US" sz="1200">
                <a:solidFill>
                  <a:schemeClr val="dk1"/>
                </a:solidFill>
              </a:rPr>
              <a:t>.] Great job!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wrong answer on the first trial.</a:t>
            </a:r>
            <a:r>
              <a:rPr lang="en-US" sz="1200">
                <a:solidFill>
                  <a:schemeClr val="dk1"/>
                </a:solidFill>
              </a:rPr>
              <a:t>] Incorrect! Try again.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still choose the wrong answer after the first trial.</a:t>
            </a:r>
            <a:r>
              <a:rPr lang="en-US" sz="1200">
                <a:solidFill>
                  <a:schemeClr val="dk1"/>
                </a:solidFill>
              </a:rPr>
              <a:t>] Incorrect! The greeting should be under the address to whom it will be sent.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n-US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F6289-546C-410A-80BF-C2C437D1AAB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Narration/VO: </a:t>
            </a:r>
            <a:r>
              <a:rPr lang="en-US" sz="1200">
                <a:solidFill>
                  <a:schemeClr val="dk1"/>
                </a:solidFill>
              </a:rPr>
              <a:t>How about the text or body that Jana will write? Where should it be?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Click on the correct place in the letter.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</a:rPr>
              <a:t>Feedback: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correct answer</a:t>
            </a:r>
            <a:r>
              <a:rPr lang="en-US" sz="1200">
                <a:solidFill>
                  <a:schemeClr val="dk1"/>
                </a:solidFill>
              </a:rPr>
              <a:t>.] Great job!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wrong answer on the first trial.</a:t>
            </a:r>
            <a:r>
              <a:rPr lang="en-US" sz="1200">
                <a:solidFill>
                  <a:schemeClr val="dk1"/>
                </a:solidFill>
              </a:rPr>
              <a:t>] Incorrect! Try again.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still choose the wrong answer after trial.</a:t>
            </a:r>
            <a:r>
              <a:rPr lang="en-US" sz="1200">
                <a:solidFill>
                  <a:schemeClr val="dk1"/>
                </a:solidFill>
              </a:rPr>
              <a:t>] Incorrect! The body takes the largest part in the middle.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n-US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F6289-546C-410A-80BF-C2C437D1AAB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Tx/>
              <a:buFont typeface="Arial"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Narration/VO: </a:t>
            </a:r>
            <a:r>
              <a:rPr lang="en-US" sz="1200">
                <a:solidFill>
                  <a:schemeClr val="dk1"/>
                </a:solidFill>
              </a:rPr>
              <a:t>How about the closing? Where should it be?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Click on the correct place in the letter.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n-US"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 b="1">
                <a:solidFill>
                  <a:schemeClr val="dk1"/>
                </a:solidFill>
              </a:rPr>
              <a:t>Feedback: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correct answer</a:t>
            </a:r>
            <a:r>
              <a:rPr lang="en-US" sz="1200">
                <a:solidFill>
                  <a:schemeClr val="dk1"/>
                </a:solidFill>
              </a:rPr>
              <a:t>.] Great job!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wrong answer on the first trial.</a:t>
            </a:r>
            <a:r>
              <a:rPr lang="en-US" sz="1200">
                <a:solidFill>
                  <a:schemeClr val="dk1"/>
                </a:solidFill>
              </a:rPr>
              <a:t>] Incorrect! Try again.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still choose the wrong answer after the second trial.</a:t>
            </a:r>
            <a:r>
              <a:rPr lang="en-US" sz="1200">
                <a:solidFill>
                  <a:schemeClr val="dk1"/>
                </a:solidFill>
              </a:rPr>
              <a:t>] Incorrect! The closing is the last part of the letter and should be at the bottom. </a:t>
            </a:r>
            <a:endParaRPr lang="en-US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F6289-546C-410A-80BF-C2C437D1AAB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Narration/VO: </a:t>
            </a:r>
            <a:r>
              <a:rPr lang="en-GB" sz="1200"/>
              <a:t>Wow! You did great by helping Jana in writing her letter.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F6289-546C-410A-80BF-C2C437D1AABB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Narration/VO: </a:t>
            </a:r>
            <a:r>
              <a:rPr lang="en-US" sz="1200" b="0" i="0" u="none" strike="noStrike">
                <a:solidFill>
                  <a:srgbClr val="000000"/>
                </a:solidFill>
                <a:latin typeface="Arial"/>
                <a:cs typeface="Arial"/>
                <a:sym typeface="Arial"/>
              </a:rPr>
              <a:t>Here’s another activity for you. You will help Jamal</a:t>
            </a:r>
            <a:r>
              <a:rPr lang="en-US" sz="1200" b="0"/>
              <a:t> fill in the missing parts of the letter before sending it to his friend </a:t>
            </a:r>
            <a:r>
              <a:rPr lang="en-US" sz="1200" b="0" err="1"/>
              <a:t>Jad</a:t>
            </a:r>
            <a:r>
              <a:rPr lang="en-US" sz="1200" b="0"/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/>
              <a:t>Put each part to the correct place.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/>
              <a:t>Mona Building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/>
              <a:t>Beirut, Lebanon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 b="1">
                <a:solidFill>
                  <a:schemeClr val="dk1"/>
                </a:solidFill>
              </a:rPr>
              <a:t>Feedback:</a:t>
            </a:r>
            <a:endParaRPr lang="en-US"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correct answer</a:t>
            </a:r>
            <a:r>
              <a:rPr lang="en-US" sz="1200">
                <a:solidFill>
                  <a:schemeClr val="dk1"/>
                </a:solidFill>
              </a:rPr>
              <a:t>.] Great job!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wrong answer, second trial.</a:t>
            </a:r>
            <a:r>
              <a:rPr lang="en-US" sz="1200">
                <a:solidFill>
                  <a:schemeClr val="dk1"/>
                </a:solidFill>
              </a:rPr>
              <a:t>] Incorrect! You need to place each part in its correct place. </a:t>
            </a:r>
            <a:endParaRPr lang="en-US" sz="12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4F6289-546C-410A-80BF-C2C437D1AAB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615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Narration/VO: </a:t>
            </a:r>
            <a:r>
              <a:rPr lang="en-US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Paris, France</a:t>
            </a:r>
            <a:endParaRPr lang="en-US" sz="1200" b="1" i="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 b="1">
                <a:solidFill>
                  <a:schemeClr val="dk1"/>
                </a:solidFill>
              </a:rPr>
              <a:t>Feedback:</a:t>
            </a:r>
            <a:endParaRPr lang="en-US"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correct answer</a:t>
            </a:r>
            <a:r>
              <a:rPr lang="en-US" sz="1200">
                <a:solidFill>
                  <a:schemeClr val="dk1"/>
                </a:solidFill>
              </a:rPr>
              <a:t>.] Great job!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wrong answer, second trial.</a:t>
            </a:r>
            <a:r>
              <a:rPr lang="en-US" sz="1200">
                <a:solidFill>
                  <a:schemeClr val="dk1"/>
                </a:solidFill>
              </a:rPr>
              <a:t>] Incorrect! You need to place each part in its correct place. </a:t>
            </a:r>
            <a:endParaRPr lang="en-US" sz="12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4F6289-546C-410A-80BF-C2C437D1AAB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507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Narration/VO: </a:t>
            </a:r>
            <a:r>
              <a:rPr lang="en-US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February 10, 2021</a:t>
            </a:r>
            <a:endParaRPr lang="en-US" sz="1200" b="1" i="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 b="1">
                <a:solidFill>
                  <a:schemeClr val="dk1"/>
                </a:solidFill>
              </a:rPr>
              <a:t>Feedback:</a:t>
            </a:r>
            <a:endParaRPr lang="en-US"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correct answer</a:t>
            </a:r>
            <a:r>
              <a:rPr lang="en-US" sz="1200">
                <a:solidFill>
                  <a:schemeClr val="dk1"/>
                </a:solidFill>
              </a:rPr>
              <a:t>.] Great job!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[</a:t>
            </a:r>
            <a:r>
              <a:rPr lang="en-US" sz="1200" b="1">
                <a:solidFill>
                  <a:schemeClr val="dk1"/>
                </a:solidFill>
              </a:rPr>
              <a:t>If the students choose the wrong answer on the first trial.] </a:t>
            </a:r>
            <a:r>
              <a:rPr lang="en-US" sz="1200" b="0">
                <a:solidFill>
                  <a:schemeClr val="dk1"/>
                </a:solidFill>
              </a:rPr>
              <a:t>Incorrect! Try again. </a:t>
            </a:r>
            <a:endParaRPr lang="en-US" sz="1200" b="1">
              <a:solidFill>
                <a:schemeClr val="dk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Tx/>
              <a:buFont typeface="Arial"/>
              <a:buNone/>
              <a:tabLst/>
              <a:defRPr/>
            </a:pPr>
            <a:r>
              <a:rPr lang="en-US" sz="1200" b="1">
                <a:solidFill>
                  <a:schemeClr val="dk1"/>
                </a:solidFill>
              </a:rPr>
              <a:t>[If the students still choose the wrong answer after the second trial.] </a:t>
            </a:r>
            <a:r>
              <a:rPr lang="en-US" sz="1200">
                <a:solidFill>
                  <a:schemeClr val="dk1"/>
                </a:solidFill>
              </a:rPr>
              <a:t>Incorrect! You need to place each part in its correct place. </a:t>
            </a:r>
            <a:endParaRPr lang="en-US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n-US" sz="12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4F6289-546C-410A-80BF-C2C437D1AAB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26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4B69B2-7E51-4D7A-8F96-6B4E0EFA61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8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29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53685-8A0B-4F86-9EE0-AA34BDC9C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1E164-DF06-4CC6-9B40-C024C1566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DD9DC-87C7-4DF8-A13E-CD15AAC6B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68C2-A1D4-459D-A560-98AD69B4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FF268-7790-428C-9E02-2B436026F1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02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F8F9F-FB55-4503-957F-87E3A6E0B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2753-38CF-4470-9B61-113352B5DD93}" type="datetimeFigureOut">
              <a:rPr lang="en-US" smtClean="0"/>
              <a:pPr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3C4A6-96D0-4458-A6B8-415696145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8D3C2-CEA6-48D7-B9E1-8B71499F4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7CBF-85EF-4E64-A113-5CA470F2CC7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4D0976-5416-4F7C-8A38-BA9303440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94868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3074"/>
            <a:ext cx="10515600" cy="4976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81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224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9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1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59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6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477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56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62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A0E137-B218-4DAC-9366-32FAB12EFA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hyperlink" Target="http://guiastematicas.bibliotecas.uc.cl/c.php?g=697915&amp;p=4951594" TargetMode="Externa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hyperlink" Target="http://guiastematicas.bibliotecas.uc.cl/c.php?g=697915&amp;p=4951594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hyperlink" Target="http://guiastematicas.bibliotecas.uc.cl/c.php?g=697915&amp;p=4951594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comments" Target="../comments/commen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hyperlink" Target="http://guiastematicas.bibliotecas.uc.cl/c.php?g=697915&amp;p=4951594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hyperlink" Target="http://guiastematicas.bibliotecas.uc.cl/c.php?g=697915&amp;p=4951594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hyperlink" Target="http://guiastematicas.bibliotecas.uc.cl/c.php?g=697915&amp;p=4951594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5CBF86CF-5EAD-409A-B091-572173135E3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65138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Help Jana write a letter back to her friend Lana.</a:t>
            </a:r>
            <a:endParaRPr lang="en-US" sz="3200">
              <a:latin typeface="Poppins" panose="00000500000000000000" pitchFamily="2" charset="0"/>
            </a:endParaRPr>
          </a:p>
        </p:txBody>
      </p:sp>
      <p:sp>
        <p:nvSpPr>
          <p:cNvPr id="3" name="Google Shape;153;p2">
            <a:extLst>
              <a:ext uri="{FF2B5EF4-FFF2-40B4-BE49-F238E27FC236}">
                <a16:creationId xmlns:a16="http://schemas.microsoft.com/office/drawing/2014/main" id="{A435F796-CDF4-410E-81A1-F5F63FA14C97}"/>
              </a:ext>
            </a:extLst>
          </p:cNvPr>
          <p:cNvSpPr txBox="1"/>
          <p:nvPr/>
        </p:nvSpPr>
        <p:spPr>
          <a:xfrm>
            <a:off x="8382222" y="1297188"/>
            <a:ext cx="2856586" cy="111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14" name="dear Lana">
            <a:extLst>
              <a:ext uri="{FF2B5EF4-FFF2-40B4-BE49-F238E27FC236}">
                <a16:creationId xmlns:a16="http://schemas.microsoft.com/office/drawing/2014/main" id="{A435F796-CDF4-410E-81A1-F5F63FA14C97}"/>
              </a:ext>
            </a:extLst>
          </p:cNvPr>
          <p:cNvSpPr txBox="1"/>
          <p:nvPr/>
        </p:nvSpPr>
        <p:spPr>
          <a:xfrm>
            <a:off x="587839" y="3197080"/>
            <a:ext cx="209846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Poppins"/>
                <a:cs typeface="Poppins"/>
                <a:sym typeface="Poppins"/>
              </a:rPr>
              <a:t>Dear Lana,</a:t>
            </a: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pic>
        <p:nvPicPr>
          <p:cNvPr id="16" name="Picture 15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F72C245F-09C6-4D78-A3C2-76E50A6167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42" y="1419833"/>
            <a:ext cx="8917858" cy="5250496"/>
          </a:xfrm>
          <a:prstGeom prst="rect">
            <a:avLst/>
          </a:prstGeom>
        </p:spPr>
      </p:pic>
      <p:sp>
        <p:nvSpPr>
          <p:cNvPr id="17" name="Body box">
            <a:extLst>
              <a:ext uri="{FF2B5EF4-FFF2-40B4-BE49-F238E27FC236}">
                <a16:creationId xmlns:a16="http://schemas.microsoft.com/office/drawing/2014/main" id="{DC779384-E48E-4C55-96DF-29AD5EF62F4A}"/>
              </a:ext>
            </a:extLst>
          </p:cNvPr>
          <p:cNvSpPr txBox="1"/>
          <p:nvPr/>
        </p:nvSpPr>
        <p:spPr>
          <a:xfrm>
            <a:off x="4603393" y="4045080"/>
            <a:ext cx="6146124" cy="126064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18" name="Greeting box">
            <a:extLst>
              <a:ext uri="{FF2B5EF4-FFF2-40B4-BE49-F238E27FC236}">
                <a16:creationId xmlns:a16="http://schemas.microsoft.com/office/drawing/2014/main" id="{ECE629C9-A896-444C-914E-DE45DE889B10}"/>
              </a:ext>
            </a:extLst>
          </p:cNvPr>
          <p:cNvSpPr txBox="1"/>
          <p:nvPr/>
        </p:nvSpPr>
        <p:spPr>
          <a:xfrm>
            <a:off x="4603393" y="3301040"/>
            <a:ext cx="2340862" cy="49836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19" name="closing box">
            <a:extLst>
              <a:ext uri="{FF2B5EF4-FFF2-40B4-BE49-F238E27FC236}">
                <a16:creationId xmlns:a16="http://schemas.microsoft.com/office/drawing/2014/main" id="{FF8EF5BB-2EFF-4F09-B5A8-4319529FDEBD}"/>
              </a:ext>
            </a:extLst>
          </p:cNvPr>
          <p:cNvSpPr txBox="1"/>
          <p:nvPr/>
        </p:nvSpPr>
        <p:spPr>
          <a:xfrm>
            <a:off x="4603393" y="5528519"/>
            <a:ext cx="2274694" cy="56209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20" name="Google Shape;223;p10">
            <a:extLst>
              <a:ext uri="{FF2B5EF4-FFF2-40B4-BE49-F238E27FC236}">
                <a16:creationId xmlns:a16="http://schemas.microsoft.com/office/drawing/2014/main" id="{D5D06860-8433-439A-9899-C8C3D6F07CBA}"/>
              </a:ext>
            </a:extLst>
          </p:cNvPr>
          <p:cNvSpPr txBox="1"/>
          <p:nvPr/>
        </p:nvSpPr>
        <p:spPr>
          <a:xfrm>
            <a:off x="0" y="1183757"/>
            <a:ext cx="12192000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625475" marR="0" lvl="1" indent="-112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b="0" kern="0">
                <a:solidFill>
                  <a:srgbClr val="000000"/>
                </a:solidFill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You </a:t>
            </a: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Do </a:t>
            </a:r>
            <a:endParaRPr kumimoji="0" 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cs typeface="Poppins" panose="00000500000000000000" pitchFamily="50" charset="0"/>
              <a:sym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CFCBAB-A7CF-4344-94F2-2A1553E6BFC4}"/>
              </a:ext>
            </a:extLst>
          </p:cNvPr>
          <p:cNvSpPr txBox="1"/>
          <p:nvPr/>
        </p:nvSpPr>
        <p:spPr>
          <a:xfrm>
            <a:off x="8260112" y="2355035"/>
            <a:ext cx="2294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Saida Street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2752E5-0F5B-4173-9C5D-419C4C2D6B79}"/>
              </a:ext>
            </a:extLst>
          </p:cNvPr>
          <p:cNvSpPr txBox="1"/>
          <p:nvPr/>
        </p:nvSpPr>
        <p:spPr>
          <a:xfrm>
            <a:off x="8255153" y="2596781"/>
            <a:ext cx="2253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Sidon, Lebanon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35DC48-B2C2-4E83-B742-B87D249FE3F0}"/>
              </a:ext>
            </a:extLst>
          </p:cNvPr>
          <p:cNvSpPr txBox="1"/>
          <p:nvPr/>
        </p:nvSpPr>
        <p:spPr>
          <a:xfrm>
            <a:off x="4816872" y="2344714"/>
            <a:ext cx="18905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Milan, Italy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487A0F-2854-4713-97B9-D0C6A70080BB}"/>
              </a:ext>
            </a:extLst>
          </p:cNvPr>
          <p:cNvSpPr txBox="1"/>
          <p:nvPr/>
        </p:nvSpPr>
        <p:spPr>
          <a:xfrm>
            <a:off x="8273507" y="3083023"/>
            <a:ext cx="2472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January 9, 2021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B27D4F-8B00-4BA0-B4A9-800B705CAC60}"/>
              </a:ext>
            </a:extLst>
          </p:cNvPr>
          <p:cNvSpPr txBox="1"/>
          <p:nvPr/>
        </p:nvSpPr>
        <p:spPr>
          <a:xfrm>
            <a:off x="4603393" y="3313558"/>
            <a:ext cx="1686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Dear Lana,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21AC4F7-6FB8-4CC6-ACD5-E6B9F526EC94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2589592" y="3483137"/>
            <a:ext cx="1911288" cy="30476"/>
          </a:xfrm>
          <a:prstGeom prst="straightConnector1">
            <a:avLst/>
          </a:prstGeom>
          <a:ln w="38100">
            <a:solidFill>
              <a:srgbClr val="E3272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Incorrect">
            <a:extLst>
              <a:ext uri="{FF2B5EF4-FFF2-40B4-BE49-F238E27FC236}">
                <a16:creationId xmlns:a16="http://schemas.microsoft.com/office/drawing/2014/main" id="{63DF2AEF-9ADF-4EAE-ACC4-0C585285A18D}"/>
              </a:ext>
            </a:extLst>
          </p:cNvPr>
          <p:cNvGrpSpPr/>
          <p:nvPr/>
        </p:nvGrpSpPr>
        <p:grpSpPr>
          <a:xfrm>
            <a:off x="398180" y="4006313"/>
            <a:ext cx="2582043" cy="2108593"/>
            <a:chOff x="208523" y="4716633"/>
            <a:chExt cx="3065619" cy="165041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7A0B50D-52CD-4F99-A389-FADDECFC77BF}"/>
                </a:ext>
              </a:extLst>
            </p:cNvPr>
            <p:cNvSpPr txBox="1"/>
            <p:nvPr/>
          </p:nvSpPr>
          <p:spPr>
            <a:xfrm>
              <a:off x="288044" y="4919008"/>
              <a:ext cx="2986098" cy="554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Poppins" panose="00000500000000000000" pitchFamily="2" charset="0"/>
                  <a:cs typeface="Poppins" panose="00000500000000000000" pitchFamily="2" charset="0"/>
                </a:rPr>
                <a:t>Incorrect!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Try again!</a:t>
              </a:r>
              <a:endPara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8E076FD-8CF7-436E-9720-61BC2A414F28}"/>
                </a:ext>
              </a:extLst>
            </p:cNvPr>
            <p:cNvSpPr/>
            <p:nvPr/>
          </p:nvSpPr>
          <p:spPr>
            <a:xfrm>
              <a:off x="208523" y="4716633"/>
              <a:ext cx="2986098" cy="1650419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8" name="Great JOB">
            <a:extLst>
              <a:ext uri="{FF2B5EF4-FFF2-40B4-BE49-F238E27FC236}">
                <a16:creationId xmlns:a16="http://schemas.microsoft.com/office/drawing/2014/main" id="{6285B458-651F-4087-BBFE-24785963BB8A}"/>
              </a:ext>
            </a:extLst>
          </p:cNvPr>
          <p:cNvGrpSpPr/>
          <p:nvPr/>
        </p:nvGrpSpPr>
        <p:grpSpPr>
          <a:xfrm>
            <a:off x="443148" y="3160507"/>
            <a:ext cx="2303279" cy="779426"/>
            <a:chOff x="587839" y="2367186"/>
            <a:chExt cx="2249427" cy="71583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D60193A-8437-448F-87F4-EF1E573EC6FA}"/>
                </a:ext>
              </a:extLst>
            </p:cNvPr>
            <p:cNvSpPr txBox="1"/>
            <p:nvPr/>
          </p:nvSpPr>
          <p:spPr>
            <a:xfrm>
              <a:off x="774053" y="2499031"/>
              <a:ext cx="18193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solidFill>
                    <a:srgbClr val="02A652"/>
                  </a:solidFill>
                  <a:latin typeface="Poppins "/>
                </a:rPr>
                <a:t>Great job!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A7B82BC-6057-4750-B280-DE9A37D7829E}"/>
                </a:ext>
              </a:extLst>
            </p:cNvPr>
            <p:cNvSpPr/>
            <p:nvPr/>
          </p:nvSpPr>
          <p:spPr>
            <a:xfrm>
              <a:off x="587839" y="2367186"/>
              <a:ext cx="2249427" cy="715838"/>
            </a:xfrm>
            <a:prstGeom prst="roundRect">
              <a:avLst/>
            </a:prstGeom>
            <a:noFill/>
            <a:ln w="38100" cap="flat" cmpd="sng" algn="ctr">
              <a:solidFill>
                <a:srgbClr val="02A65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pic>
        <p:nvPicPr>
          <p:cNvPr id="26" name="click opening box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CA7466E4-2006-4489-9155-8C26C66DE0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414490" y="3197080"/>
            <a:ext cx="295066" cy="29506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" name="click body box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72F5DE68-675E-4FB7-8F11-3027F19660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500880" y="3871369"/>
            <a:ext cx="295066" cy="29506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9" name="click closing box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870D4401-6201-4E9A-A361-57CBC42BE9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466244" y="5428373"/>
            <a:ext cx="274298" cy="2742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1479CB9-E198-4278-BECA-74BF50BCD433}"/>
              </a:ext>
            </a:extLst>
          </p:cNvPr>
          <p:cNvSpPr/>
          <p:nvPr/>
        </p:nvSpPr>
        <p:spPr>
          <a:xfrm>
            <a:off x="599981" y="3240575"/>
            <a:ext cx="1989611" cy="546076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>
              <a:latin typeface="Poppins" panose="00000500000000000000" pitchFamily="2" charset="0"/>
            </a:endParaRP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id="{79715F96-9541-46E7-A686-B6E58792E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41566">
            <a:off x="10934293" y="5578322"/>
            <a:ext cx="1073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3.7037E-7 L -0.13776 -0.2437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1219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375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"/>
                            </p:stCondLst>
                            <p:childTnLst>
                              <p:par>
                                <p:cTn id="4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  <p:bldP spid="18" grpId="1" animBg="1"/>
      <p:bldP spid="4" grpId="0"/>
      <p:bldP spid="4" grpId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5CBF86CF-5EAD-409A-B091-572173135E3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65138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Help Jana write a letter back to her friend Lana.</a:t>
            </a:r>
            <a:endParaRPr lang="en-US" sz="3200">
              <a:latin typeface="Poppins" panose="00000500000000000000" pitchFamily="2" charset="0"/>
            </a:endParaRPr>
          </a:p>
        </p:txBody>
      </p:sp>
      <p:sp>
        <p:nvSpPr>
          <p:cNvPr id="14" name="Letter body (up)">
            <a:extLst>
              <a:ext uri="{FF2B5EF4-FFF2-40B4-BE49-F238E27FC236}">
                <a16:creationId xmlns:a16="http://schemas.microsoft.com/office/drawing/2014/main" id="{A435F796-CDF4-410E-81A1-F5F63FA14C97}"/>
              </a:ext>
            </a:extLst>
          </p:cNvPr>
          <p:cNvSpPr txBox="1"/>
          <p:nvPr/>
        </p:nvSpPr>
        <p:spPr>
          <a:xfrm>
            <a:off x="354561" y="2305875"/>
            <a:ext cx="2658300" cy="2842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Poppins"/>
                <a:cs typeface="Poppins"/>
                <a:sym typeface="Poppins"/>
              </a:rPr>
              <a:t>I have received your letter. I am very happy to hear from you and can't wait to see you. </a:t>
            </a:r>
          </a:p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pic>
        <p:nvPicPr>
          <p:cNvPr id="19" name="Picture 18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BDD9368D-E8C3-41B1-AA76-4D1541289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42" y="1432903"/>
            <a:ext cx="8917858" cy="5250496"/>
          </a:xfrm>
          <a:prstGeom prst="rect">
            <a:avLst/>
          </a:prstGeom>
        </p:spPr>
      </p:pic>
      <p:sp>
        <p:nvSpPr>
          <p:cNvPr id="20" name="body box">
            <a:extLst>
              <a:ext uri="{FF2B5EF4-FFF2-40B4-BE49-F238E27FC236}">
                <a16:creationId xmlns:a16="http://schemas.microsoft.com/office/drawing/2014/main" id="{5BE03657-86EF-4479-AB9A-C6E4E51BD7A6}"/>
              </a:ext>
            </a:extLst>
          </p:cNvPr>
          <p:cNvSpPr txBox="1"/>
          <p:nvPr/>
        </p:nvSpPr>
        <p:spPr>
          <a:xfrm>
            <a:off x="4558412" y="3762544"/>
            <a:ext cx="6146124" cy="147677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21" name="Closing box">
            <a:extLst>
              <a:ext uri="{FF2B5EF4-FFF2-40B4-BE49-F238E27FC236}">
                <a16:creationId xmlns:a16="http://schemas.microsoft.com/office/drawing/2014/main" id="{03C85C89-EA8D-45E3-89BD-A103525E8573}"/>
              </a:ext>
            </a:extLst>
          </p:cNvPr>
          <p:cNvSpPr txBox="1"/>
          <p:nvPr/>
        </p:nvSpPr>
        <p:spPr>
          <a:xfrm>
            <a:off x="4603393" y="5680313"/>
            <a:ext cx="2274694" cy="56209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22" name="Google Shape;223;p10">
            <a:extLst>
              <a:ext uri="{FF2B5EF4-FFF2-40B4-BE49-F238E27FC236}">
                <a16:creationId xmlns:a16="http://schemas.microsoft.com/office/drawing/2014/main" id="{CB3E6927-BE1D-41DE-848E-C0D5586F9ACB}"/>
              </a:ext>
            </a:extLst>
          </p:cNvPr>
          <p:cNvSpPr txBox="1"/>
          <p:nvPr/>
        </p:nvSpPr>
        <p:spPr>
          <a:xfrm>
            <a:off x="0" y="1183907"/>
            <a:ext cx="12192000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625475" marR="0" lvl="1" indent="-112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b="0" kern="0">
                <a:solidFill>
                  <a:srgbClr val="000000"/>
                </a:solidFill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You </a:t>
            </a: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Do </a:t>
            </a:r>
            <a:endParaRPr kumimoji="0" 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cs typeface="Poppins" panose="00000500000000000000" pitchFamily="50" charset="0"/>
              <a:sym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0A4D3C-167F-4C6E-8B41-D51699489596}"/>
              </a:ext>
            </a:extLst>
          </p:cNvPr>
          <p:cNvSpPr txBox="1"/>
          <p:nvPr/>
        </p:nvSpPr>
        <p:spPr>
          <a:xfrm>
            <a:off x="8260112" y="2355035"/>
            <a:ext cx="2294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Saida Street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F17945-CAD1-45C7-9897-0D2099118B54}"/>
              </a:ext>
            </a:extLst>
          </p:cNvPr>
          <p:cNvSpPr txBox="1"/>
          <p:nvPr/>
        </p:nvSpPr>
        <p:spPr>
          <a:xfrm>
            <a:off x="8255153" y="2596781"/>
            <a:ext cx="2253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Sidon, Lebanon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F2DEB0-4E43-4193-8BAC-F4E65AC59322}"/>
              </a:ext>
            </a:extLst>
          </p:cNvPr>
          <p:cNvSpPr txBox="1"/>
          <p:nvPr/>
        </p:nvSpPr>
        <p:spPr>
          <a:xfrm>
            <a:off x="4603393" y="2367185"/>
            <a:ext cx="18905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Milan, Italy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3B713-FC60-42CF-AC8D-1F64233E257E}"/>
              </a:ext>
            </a:extLst>
          </p:cNvPr>
          <p:cNvSpPr txBox="1"/>
          <p:nvPr/>
        </p:nvSpPr>
        <p:spPr>
          <a:xfrm>
            <a:off x="8273507" y="3083023"/>
            <a:ext cx="2472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January 9, 2021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10A38D-2A56-4546-B074-33970A7A0F4D}"/>
              </a:ext>
            </a:extLst>
          </p:cNvPr>
          <p:cNvSpPr txBox="1"/>
          <p:nvPr/>
        </p:nvSpPr>
        <p:spPr>
          <a:xfrm>
            <a:off x="4603393" y="3313558"/>
            <a:ext cx="1686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Dear Lana,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8A7A62-12BB-459E-B0E0-0A364B53D2EC}"/>
              </a:ext>
            </a:extLst>
          </p:cNvPr>
          <p:cNvSpPr txBox="1"/>
          <p:nvPr/>
        </p:nvSpPr>
        <p:spPr>
          <a:xfrm>
            <a:off x="4497219" y="3811011"/>
            <a:ext cx="5905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I have received your letter.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4C20D7-8FE9-4296-A8E7-CCCC46B7B73F}"/>
              </a:ext>
            </a:extLst>
          </p:cNvPr>
          <p:cNvSpPr txBox="1"/>
          <p:nvPr/>
        </p:nvSpPr>
        <p:spPr>
          <a:xfrm>
            <a:off x="4480793" y="4286607"/>
            <a:ext cx="6146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I am very happy to hear from you and can't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516B18-FDD9-4257-BFC1-343E5533644E}"/>
              </a:ext>
            </a:extLst>
          </p:cNvPr>
          <p:cNvSpPr txBox="1"/>
          <p:nvPr/>
        </p:nvSpPr>
        <p:spPr>
          <a:xfrm>
            <a:off x="4497218" y="4748606"/>
            <a:ext cx="233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wait to see you.</a:t>
            </a:r>
            <a:endParaRPr lang="en-US" sz="2000">
              <a:latin typeface="Poppins" panose="00000500000000000000" pitchFamily="2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2666927-9944-4214-9353-E2A09B30F081}"/>
              </a:ext>
            </a:extLst>
          </p:cNvPr>
          <p:cNvCxnSpPr>
            <a:cxnSpLocks/>
          </p:cNvCxnSpPr>
          <p:nvPr/>
        </p:nvCxnSpPr>
        <p:spPr>
          <a:xfrm>
            <a:off x="3120887" y="3513613"/>
            <a:ext cx="1298713" cy="855187"/>
          </a:xfrm>
          <a:prstGeom prst="straightConnector1">
            <a:avLst/>
          </a:prstGeom>
          <a:ln w="38100">
            <a:solidFill>
              <a:srgbClr val="E3272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Incorrect">
            <a:extLst>
              <a:ext uri="{FF2B5EF4-FFF2-40B4-BE49-F238E27FC236}">
                <a16:creationId xmlns:a16="http://schemas.microsoft.com/office/drawing/2014/main" id="{41721A77-1C49-458B-AF49-BB6E727566B8}"/>
              </a:ext>
            </a:extLst>
          </p:cNvPr>
          <p:cNvGrpSpPr/>
          <p:nvPr/>
        </p:nvGrpSpPr>
        <p:grpSpPr>
          <a:xfrm>
            <a:off x="491931" y="4926341"/>
            <a:ext cx="2295329" cy="1545590"/>
            <a:chOff x="668224" y="4574806"/>
            <a:chExt cx="2295329" cy="179119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A4FC89B-D6E9-4D81-BC7D-1A87FB729989}"/>
                </a:ext>
              </a:extLst>
            </p:cNvPr>
            <p:cNvSpPr txBox="1"/>
            <p:nvPr/>
          </p:nvSpPr>
          <p:spPr>
            <a:xfrm>
              <a:off x="838563" y="4832824"/>
              <a:ext cx="20732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Poppins" panose="00000500000000000000" pitchFamily="2" charset="0"/>
                  <a:cs typeface="Poppins" panose="00000500000000000000" pitchFamily="2" charset="0"/>
                </a:rPr>
                <a:t>Incorrect! </a:t>
              </a: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/>
                <a:buNone/>
                <a:tabLst/>
                <a:defRPr/>
              </a:pPr>
              <a:r>
                <a:rPr 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Try again!</a:t>
              </a: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347551C4-8C38-42EF-AAF5-2584980D9B23}"/>
                </a:ext>
              </a:extLst>
            </p:cNvPr>
            <p:cNvSpPr/>
            <p:nvPr/>
          </p:nvSpPr>
          <p:spPr>
            <a:xfrm>
              <a:off x="668224" y="4574806"/>
              <a:ext cx="2295329" cy="1791199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39" name="Great JOB">
            <a:extLst>
              <a:ext uri="{FF2B5EF4-FFF2-40B4-BE49-F238E27FC236}">
                <a16:creationId xmlns:a16="http://schemas.microsoft.com/office/drawing/2014/main" id="{6F55C0F6-1463-455A-A206-E71E9FD975E2}"/>
              </a:ext>
            </a:extLst>
          </p:cNvPr>
          <p:cNvGrpSpPr/>
          <p:nvPr/>
        </p:nvGrpSpPr>
        <p:grpSpPr>
          <a:xfrm>
            <a:off x="483849" y="3668438"/>
            <a:ext cx="2303279" cy="779426"/>
            <a:chOff x="587839" y="2367186"/>
            <a:chExt cx="2249427" cy="715838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0FBC8C1-3081-4622-92DC-890BA22DA187}"/>
                </a:ext>
              </a:extLst>
            </p:cNvPr>
            <p:cNvSpPr txBox="1"/>
            <p:nvPr/>
          </p:nvSpPr>
          <p:spPr>
            <a:xfrm>
              <a:off x="774053" y="2499031"/>
              <a:ext cx="18193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solidFill>
                    <a:srgbClr val="02A652"/>
                  </a:solidFill>
                  <a:latin typeface="Poppins "/>
                </a:rPr>
                <a:t>Great job!</a:t>
              </a: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9F7E3BD6-FD6F-4DB7-8250-B26183D5E440}"/>
                </a:ext>
              </a:extLst>
            </p:cNvPr>
            <p:cNvSpPr/>
            <p:nvPr/>
          </p:nvSpPr>
          <p:spPr>
            <a:xfrm>
              <a:off x="587839" y="2367186"/>
              <a:ext cx="2249427" cy="715838"/>
            </a:xfrm>
            <a:prstGeom prst="roundRect">
              <a:avLst/>
            </a:prstGeom>
            <a:noFill/>
            <a:ln w="38100" cap="flat" cmpd="sng" algn="ctr">
              <a:solidFill>
                <a:srgbClr val="02A65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pic>
        <p:nvPicPr>
          <p:cNvPr id="29" name="click body box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024C6307-7242-4920-87C0-9AF2666EC1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441075" y="3621604"/>
            <a:ext cx="267767" cy="26776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1" name="click closing box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AE4A643-BA9E-4D45-B03B-7EB2E7277E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558412" y="5504610"/>
            <a:ext cx="274298" cy="2742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AE83FEF-6293-4EE8-86EC-B4FA82DDBB75}"/>
              </a:ext>
            </a:extLst>
          </p:cNvPr>
          <p:cNvSpPr/>
          <p:nvPr/>
        </p:nvSpPr>
        <p:spPr>
          <a:xfrm>
            <a:off x="250351" y="2121395"/>
            <a:ext cx="2759403" cy="2661389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>
              <a:latin typeface="Poppins" panose="00000500000000000000" pitchFamily="2" charset="0"/>
            </a:endParaRP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D8E0B4A9-D2DA-4BC9-8192-F69E7509E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41566">
            <a:off x="11084072" y="5592281"/>
            <a:ext cx="1073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96296E-6 L -0.13777 -0.2437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12199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301"/>
                            </p:stCondLst>
                            <p:childTnLst>
                              <p:par>
                                <p:cTn id="6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2"/>
                            </p:stCondLst>
                            <p:childTnLst>
                              <p:par>
                                <p:cTn id="6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4" grpId="0"/>
      <p:bldP spid="20" grpId="0" animBg="1"/>
      <p:bldP spid="20" grpId="1" animBg="1"/>
      <p:bldP spid="4" grpId="0"/>
      <p:bldP spid="4" grpId="1"/>
      <p:bldP spid="6" grpId="0"/>
      <p:bldP spid="6" grpId="1"/>
      <p:bldP spid="28" grpId="0"/>
      <p:bldP spid="28" grpId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5CBF86CF-5EAD-409A-B091-572173135E3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65138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Help Jana write a letter back to her friend Lana.</a:t>
            </a:r>
            <a:endParaRPr lang="en-US" sz="3200">
              <a:latin typeface="Poppins" panose="00000500000000000000" pitchFamily="2" charset="0"/>
            </a:endParaRPr>
          </a:p>
        </p:txBody>
      </p:sp>
      <p:sp>
        <p:nvSpPr>
          <p:cNvPr id="14" name="Google Shape;153;p2">
            <a:extLst>
              <a:ext uri="{FF2B5EF4-FFF2-40B4-BE49-F238E27FC236}">
                <a16:creationId xmlns:a16="http://schemas.microsoft.com/office/drawing/2014/main" id="{A435F796-CDF4-410E-81A1-F5F63FA14C97}"/>
              </a:ext>
            </a:extLst>
          </p:cNvPr>
          <p:cNvSpPr txBox="1"/>
          <p:nvPr/>
        </p:nvSpPr>
        <p:spPr>
          <a:xfrm>
            <a:off x="542042" y="2429757"/>
            <a:ext cx="2255299" cy="974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Poppins"/>
                <a:cs typeface="Poppins"/>
                <a:sym typeface="Poppins"/>
              </a:rPr>
              <a:t>Your friend,</a:t>
            </a:r>
          </a:p>
          <a:p>
            <a:r>
              <a: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Poppins"/>
                <a:cs typeface="Poppins"/>
                <a:sym typeface="Poppins"/>
              </a:rPr>
              <a:t>Jana</a:t>
            </a:r>
          </a:p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pic>
        <p:nvPicPr>
          <p:cNvPr id="18" name="click closing box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4780B650-8838-4855-9501-72B05A21BA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42" y="1419833"/>
            <a:ext cx="8917858" cy="5250496"/>
          </a:xfrm>
          <a:prstGeom prst="rect">
            <a:avLst/>
          </a:prstGeom>
        </p:spPr>
      </p:pic>
      <p:sp>
        <p:nvSpPr>
          <p:cNvPr id="19" name="closing box">
            <a:extLst>
              <a:ext uri="{FF2B5EF4-FFF2-40B4-BE49-F238E27FC236}">
                <a16:creationId xmlns:a16="http://schemas.microsoft.com/office/drawing/2014/main" id="{3B52F17C-BC4A-4A14-9150-8229F84851CC}"/>
              </a:ext>
            </a:extLst>
          </p:cNvPr>
          <p:cNvSpPr txBox="1"/>
          <p:nvPr/>
        </p:nvSpPr>
        <p:spPr>
          <a:xfrm>
            <a:off x="4564911" y="5427256"/>
            <a:ext cx="2274694" cy="98699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6CF52C-9E09-4303-8C79-1218881677FB}"/>
              </a:ext>
            </a:extLst>
          </p:cNvPr>
          <p:cNvSpPr txBox="1"/>
          <p:nvPr/>
        </p:nvSpPr>
        <p:spPr>
          <a:xfrm>
            <a:off x="8260112" y="2355035"/>
            <a:ext cx="2294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Saida Street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A2A417-C4DA-4D78-9738-E27E2886E604}"/>
              </a:ext>
            </a:extLst>
          </p:cNvPr>
          <p:cNvSpPr txBox="1"/>
          <p:nvPr/>
        </p:nvSpPr>
        <p:spPr>
          <a:xfrm>
            <a:off x="8255153" y="2596781"/>
            <a:ext cx="2253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Sidon, Lebanon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13D3C0-F575-4D90-8179-36118EF80659}"/>
              </a:ext>
            </a:extLst>
          </p:cNvPr>
          <p:cNvSpPr txBox="1"/>
          <p:nvPr/>
        </p:nvSpPr>
        <p:spPr>
          <a:xfrm>
            <a:off x="4603393" y="2367185"/>
            <a:ext cx="18905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Milan, Italy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9D52C5-E052-4B96-B7D5-087F39DEE9B9}"/>
              </a:ext>
            </a:extLst>
          </p:cNvPr>
          <p:cNvSpPr txBox="1"/>
          <p:nvPr/>
        </p:nvSpPr>
        <p:spPr>
          <a:xfrm>
            <a:off x="8273507" y="3083023"/>
            <a:ext cx="2472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January 9, 2021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DF40C4-E5BC-4815-AA72-CD218040A263}"/>
              </a:ext>
            </a:extLst>
          </p:cNvPr>
          <p:cNvSpPr txBox="1"/>
          <p:nvPr/>
        </p:nvSpPr>
        <p:spPr>
          <a:xfrm>
            <a:off x="4603393" y="3313558"/>
            <a:ext cx="1686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Dear Lana,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9CDCD2-FEA6-4C16-B662-1BA746B9BCE5}"/>
              </a:ext>
            </a:extLst>
          </p:cNvPr>
          <p:cNvSpPr txBox="1"/>
          <p:nvPr/>
        </p:nvSpPr>
        <p:spPr>
          <a:xfrm>
            <a:off x="4497219" y="3811011"/>
            <a:ext cx="5905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I have received your letter.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B6D2DA-7C20-4964-9131-172C6C0D9B95}"/>
              </a:ext>
            </a:extLst>
          </p:cNvPr>
          <p:cNvSpPr txBox="1"/>
          <p:nvPr/>
        </p:nvSpPr>
        <p:spPr>
          <a:xfrm>
            <a:off x="4455933" y="4275598"/>
            <a:ext cx="6146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I am very happy to hear from you and can't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7930558-BA8F-48B2-8E08-FE361A92A957}"/>
              </a:ext>
            </a:extLst>
          </p:cNvPr>
          <p:cNvSpPr txBox="1"/>
          <p:nvPr/>
        </p:nvSpPr>
        <p:spPr>
          <a:xfrm>
            <a:off x="4502805" y="4740890"/>
            <a:ext cx="233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wait to see you.</a:t>
            </a:r>
            <a:endParaRPr lang="en-US" sz="2000">
              <a:latin typeface="Poppins" panose="00000500000000000000" pitchFamily="2" charset="0"/>
            </a:endParaRPr>
          </a:p>
        </p:txBody>
      </p:sp>
      <p:sp>
        <p:nvSpPr>
          <p:cNvPr id="28" name="Google Shape;223;p10">
            <a:extLst>
              <a:ext uri="{FF2B5EF4-FFF2-40B4-BE49-F238E27FC236}">
                <a16:creationId xmlns:a16="http://schemas.microsoft.com/office/drawing/2014/main" id="{89EFE0FC-8B62-4B1F-A102-CD396564C6D9}"/>
              </a:ext>
            </a:extLst>
          </p:cNvPr>
          <p:cNvSpPr txBox="1"/>
          <p:nvPr/>
        </p:nvSpPr>
        <p:spPr>
          <a:xfrm>
            <a:off x="0" y="1183757"/>
            <a:ext cx="12192000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625475" marR="0" lvl="1" indent="-112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b="0" kern="0">
                <a:solidFill>
                  <a:srgbClr val="000000"/>
                </a:solidFill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You </a:t>
            </a: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Do </a:t>
            </a:r>
            <a:endParaRPr kumimoji="0" 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cs typeface="Poppins" panose="00000500000000000000" pitchFamily="50" charset="0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DE92EA-9E3C-47B2-AAAF-9E9B3678A7E1}"/>
              </a:ext>
            </a:extLst>
          </p:cNvPr>
          <p:cNvSpPr txBox="1"/>
          <p:nvPr/>
        </p:nvSpPr>
        <p:spPr>
          <a:xfrm>
            <a:off x="4455933" y="5482535"/>
            <a:ext cx="1776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Your friend,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C76DCE-D3B9-4D84-8758-A7FFD8706CE3}"/>
              </a:ext>
            </a:extLst>
          </p:cNvPr>
          <p:cNvSpPr txBox="1"/>
          <p:nvPr/>
        </p:nvSpPr>
        <p:spPr>
          <a:xfrm>
            <a:off x="4537560" y="5960349"/>
            <a:ext cx="9159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Jana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2A94F3F-4AB7-4FFB-88D6-9DA5FDF3DB1C}"/>
              </a:ext>
            </a:extLst>
          </p:cNvPr>
          <p:cNvCxnSpPr>
            <a:cxnSpLocks/>
          </p:cNvCxnSpPr>
          <p:nvPr/>
        </p:nvCxnSpPr>
        <p:spPr>
          <a:xfrm>
            <a:off x="2871378" y="3429000"/>
            <a:ext cx="1559356" cy="239951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eat JOB">
            <a:extLst>
              <a:ext uri="{FF2B5EF4-FFF2-40B4-BE49-F238E27FC236}">
                <a16:creationId xmlns:a16="http://schemas.microsoft.com/office/drawing/2014/main" id="{F4429511-8C79-471F-8D19-467755178D0F}"/>
              </a:ext>
            </a:extLst>
          </p:cNvPr>
          <p:cNvGrpSpPr/>
          <p:nvPr/>
        </p:nvGrpSpPr>
        <p:grpSpPr>
          <a:xfrm>
            <a:off x="385781" y="3063845"/>
            <a:ext cx="2689411" cy="2163103"/>
            <a:chOff x="316839" y="2367186"/>
            <a:chExt cx="2709159" cy="3269451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8641037-ED14-4426-BDA1-7A6D9B34A9CD}"/>
                </a:ext>
              </a:extLst>
            </p:cNvPr>
            <p:cNvSpPr txBox="1"/>
            <p:nvPr/>
          </p:nvSpPr>
          <p:spPr>
            <a:xfrm>
              <a:off x="557288" y="2499029"/>
              <a:ext cx="2269611" cy="2930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>
                  <a:solidFill>
                    <a:srgbClr val="02A652"/>
                  </a:solidFill>
                  <a:latin typeface="Poppins "/>
                </a:rPr>
                <a:t>Great job!</a:t>
              </a:r>
              <a:r>
                <a:rPr lang="en-US" sz="2000">
                  <a:solidFill>
                    <a:schemeClr val="dk1"/>
                  </a:solidFill>
                  <a:latin typeface="Poppins" panose="00000500000000000000" pitchFamily="2" charset="0"/>
                </a:rPr>
                <a:t> </a:t>
              </a:r>
              <a:r>
                <a:rPr 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The closing is the last part of the letter and should be at the bottom. 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934DE0D7-C858-44B4-8396-CF5C83E6B0E8}"/>
                </a:ext>
              </a:extLst>
            </p:cNvPr>
            <p:cNvSpPr/>
            <p:nvPr/>
          </p:nvSpPr>
          <p:spPr>
            <a:xfrm>
              <a:off x="316839" y="2367186"/>
              <a:ext cx="2709159" cy="3269451"/>
            </a:xfrm>
            <a:prstGeom prst="roundRect">
              <a:avLst/>
            </a:prstGeom>
            <a:noFill/>
            <a:ln w="38100" cap="flat" cmpd="sng" algn="ctr">
              <a:solidFill>
                <a:srgbClr val="02A65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pic>
        <p:nvPicPr>
          <p:cNvPr id="33" name="click closing box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93117E82-12BB-454E-BB1B-B07D5ECC6A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405535" y="5174444"/>
            <a:ext cx="395716" cy="39571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A7326CB-AB94-4AE4-B6DE-C8C3CF595AD3}"/>
              </a:ext>
            </a:extLst>
          </p:cNvPr>
          <p:cNvSpPr/>
          <p:nvPr/>
        </p:nvSpPr>
        <p:spPr>
          <a:xfrm>
            <a:off x="542042" y="2429757"/>
            <a:ext cx="2245557" cy="999243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>
              <a:latin typeface="Poppins" panose="00000500000000000000" pitchFamily="2" charset="0"/>
            </a:endParaRP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id="{8D466530-4FB8-4D47-97EB-3018635D3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41566">
            <a:off x="11009966" y="5694904"/>
            <a:ext cx="1073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22222E-6 L -0.13777 -0.2437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1219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75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7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"/>
                            </p:stCondLst>
                            <p:childTnLst>
                              <p:par>
                                <p:cTn id="4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1"/>
                            </p:stCondLst>
                            <p:childTnLst>
                              <p:par>
                                <p:cTn id="4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  <p:bldP spid="19" grpId="1" animBg="1"/>
      <p:bldP spid="4" grpId="0"/>
      <p:bldP spid="4" grpId="1"/>
      <p:bldP spid="29" grpId="0"/>
      <p:bldP spid="29" grpId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5CBF86CF-5EAD-409A-B091-572173135E3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65138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Help Jana write a letter back to her friend Lana.</a:t>
            </a:r>
            <a:endParaRPr lang="en-US" sz="3200">
              <a:latin typeface="Poppins" panose="00000500000000000000" pitchFamily="2" charset="0"/>
            </a:endParaRPr>
          </a:p>
        </p:txBody>
      </p:sp>
      <p:sp>
        <p:nvSpPr>
          <p:cNvPr id="3" name="Google Shape;153;p2">
            <a:extLst>
              <a:ext uri="{FF2B5EF4-FFF2-40B4-BE49-F238E27FC236}">
                <a16:creationId xmlns:a16="http://schemas.microsoft.com/office/drawing/2014/main" id="{A435F796-CDF4-410E-81A1-F5F63FA14C97}"/>
              </a:ext>
            </a:extLst>
          </p:cNvPr>
          <p:cNvSpPr txBox="1"/>
          <p:nvPr/>
        </p:nvSpPr>
        <p:spPr>
          <a:xfrm>
            <a:off x="8382222" y="1297188"/>
            <a:ext cx="2856586" cy="111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pic>
        <p:nvPicPr>
          <p:cNvPr id="19" name="Picture 18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67C79256-84CE-4A18-B0D8-24ACB8FFD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42" y="1419833"/>
            <a:ext cx="8917858" cy="52504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2370154-6D6C-4D58-8B57-228CCA25FAA9}"/>
              </a:ext>
            </a:extLst>
          </p:cNvPr>
          <p:cNvSpPr txBox="1"/>
          <p:nvPr/>
        </p:nvSpPr>
        <p:spPr>
          <a:xfrm>
            <a:off x="8260112" y="2355035"/>
            <a:ext cx="2294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Saida Street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E6C5A0-0907-435F-809D-FB2B33FC5FAB}"/>
              </a:ext>
            </a:extLst>
          </p:cNvPr>
          <p:cNvSpPr txBox="1"/>
          <p:nvPr/>
        </p:nvSpPr>
        <p:spPr>
          <a:xfrm>
            <a:off x="8255153" y="2596781"/>
            <a:ext cx="2253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Sidon, Lebanon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F534EE-9D13-4680-9298-731FFF78EAE0}"/>
              </a:ext>
            </a:extLst>
          </p:cNvPr>
          <p:cNvSpPr txBox="1"/>
          <p:nvPr/>
        </p:nvSpPr>
        <p:spPr>
          <a:xfrm>
            <a:off x="4603393" y="2367185"/>
            <a:ext cx="18905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Milan, Italy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C5C3F5-5D10-4F82-8411-9DE6344E3823}"/>
              </a:ext>
            </a:extLst>
          </p:cNvPr>
          <p:cNvSpPr txBox="1"/>
          <p:nvPr/>
        </p:nvSpPr>
        <p:spPr>
          <a:xfrm>
            <a:off x="8273507" y="3083023"/>
            <a:ext cx="2472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January 9, 2021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512605-B0BF-4D05-92BB-A3FCBB4722D0}"/>
              </a:ext>
            </a:extLst>
          </p:cNvPr>
          <p:cNvSpPr txBox="1"/>
          <p:nvPr/>
        </p:nvSpPr>
        <p:spPr>
          <a:xfrm>
            <a:off x="4603393" y="3313558"/>
            <a:ext cx="1686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Dear Lana,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EDCE75-8BE1-4562-8855-3350A14F6680}"/>
              </a:ext>
            </a:extLst>
          </p:cNvPr>
          <p:cNvSpPr txBox="1"/>
          <p:nvPr/>
        </p:nvSpPr>
        <p:spPr>
          <a:xfrm>
            <a:off x="4602480" y="3811011"/>
            <a:ext cx="5905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I have received your letter.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0864A3-2F1F-41E1-B4B4-D1B0C696B5AC}"/>
              </a:ext>
            </a:extLst>
          </p:cNvPr>
          <p:cNvSpPr txBox="1"/>
          <p:nvPr/>
        </p:nvSpPr>
        <p:spPr>
          <a:xfrm>
            <a:off x="4561194" y="4275598"/>
            <a:ext cx="6146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I am very happy to hear from you and can't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1BD032-E3BA-4709-A328-0C0AF8FBFF97}"/>
              </a:ext>
            </a:extLst>
          </p:cNvPr>
          <p:cNvSpPr txBox="1"/>
          <p:nvPr/>
        </p:nvSpPr>
        <p:spPr>
          <a:xfrm>
            <a:off x="4608066" y="4740890"/>
            <a:ext cx="233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wait to see you.</a:t>
            </a:r>
            <a:endParaRPr lang="en-US" sz="2000">
              <a:latin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309AA7-4BDB-4240-BFD1-866A2C4F8DA7}"/>
              </a:ext>
            </a:extLst>
          </p:cNvPr>
          <p:cNvSpPr txBox="1"/>
          <p:nvPr/>
        </p:nvSpPr>
        <p:spPr>
          <a:xfrm>
            <a:off x="4565237" y="5474188"/>
            <a:ext cx="1776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Your friend,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FE9BD1-F7F3-448B-9DED-9F92DC02A3B9}"/>
              </a:ext>
            </a:extLst>
          </p:cNvPr>
          <p:cNvSpPr txBox="1"/>
          <p:nvPr/>
        </p:nvSpPr>
        <p:spPr>
          <a:xfrm>
            <a:off x="4632723" y="5908244"/>
            <a:ext cx="9159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Jana</a:t>
            </a:r>
          </a:p>
        </p:txBody>
      </p:sp>
      <p:grpSp>
        <p:nvGrpSpPr>
          <p:cNvPr id="30" name="Great JOB">
            <a:extLst>
              <a:ext uri="{FF2B5EF4-FFF2-40B4-BE49-F238E27FC236}">
                <a16:creationId xmlns:a16="http://schemas.microsoft.com/office/drawing/2014/main" id="{7EF3066D-D0C1-4A26-85FC-AFA14DC4F9C1}"/>
              </a:ext>
            </a:extLst>
          </p:cNvPr>
          <p:cNvGrpSpPr/>
          <p:nvPr/>
        </p:nvGrpSpPr>
        <p:grpSpPr>
          <a:xfrm>
            <a:off x="322728" y="2818354"/>
            <a:ext cx="2751095" cy="2772810"/>
            <a:chOff x="360816" y="2367186"/>
            <a:chExt cx="2709159" cy="491946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DBFBF85-9C88-4C33-AD65-9FF3A503FEB8}"/>
                </a:ext>
              </a:extLst>
            </p:cNvPr>
            <p:cNvSpPr txBox="1"/>
            <p:nvPr/>
          </p:nvSpPr>
          <p:spPr>
            <a:xfrm>
              <a:off x="636254" y="2645216"/>
              <a:ext cx="2269611" cy="4641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>
                  <a:solidFill>
                    <a:srgbClr val="02A652"/>
                  </a:solidFill>
                  <a:latin typeface="Poppins "/>
                </a:rPr>
                <a:t>Great job!</a:t>
              </a:r>
              <a:r>
                <a:rPr lang="en-US" sz="2400">
                  <a:solidFill>
                    <a:schemeClr val="dk1"/>
                  </a:solidFill>
                  <a:latin typeface="Poppins" panose="00000500000000000000" pitchFamily="2" charset="0"/>
                </a:rPr>
                <a:t> </a:t>
              </a:r>
              <a:r>
                <a:rPr 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 did great by helping Jana in writing her letter. </a:t>
              </a:r>
            </a:p>
            <a:p>
              <a:endPara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A8E366B8-FE4A-46A8-9DA5-B4BFC8A05D97}"/>
                </a:ext>
              </a:extLst>
            </p:cNvPr>
            <p:cNvSpPr/>
            <p:nvPr/>
          </p:nvSpPr>
          <p:spPr>
            <a:xfrm>
              <a:off x="360816" y="2367186"/>
              <a:ext cx="2709159" cy="4471163"/>
            </a:xfrm>
            <a:prstGeom prst="roundRect">
              <a:avLst/>
            </a:prstGeom>
            <a:noFill/>
            <a:ln w="38100" cap="flat" cmpd="sng" algn="ctr">
              <a:solidFill>
                <a:srgbClr val="02A65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sp>
        <p:nvSpPr>
          <p:cNvPr id="18" name="Google Shape;223;p10">
            <a:extLst>
              <a:ext uri="{FF2B5EF4-FFF2-40B4-BE49-F238E27FC236}">
                <a16:creationId xmlns:a16="http://schemas.microsoft.com/office/drawing/2014/main" id="{4F8313EC-972B-4BBB-81DD-5CC56D92A67E}"/>
              </a:ext>
            </a:extLst>
          </p:cNvPr>
          <p:cNvSpPr txBox="1"/>
          <p:nvPr/>
        </p:nvSpPr>
        <p:spPr>
          <a:xfrm>
            <a:off x="0" y="1183757"/>
            <a:ext cx="12192000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625475" marR="0" lvl="1" indent="-112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b="0" kern="0">
                <a:solidFill>
                  <a:srgbClr val="000000"/>
                </a:solidFill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You </a:t>
            </a: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Do </a:t>
            </a:r>
            <a:endParaRPr kumimoji="0" 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cs typeface="Poppins" panose="00000500000000000000" pitchFamily="50" charset="0"/>
              <a:sym typeface="Arial"/>
            </a:endParaRP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83ACF396-81C2-4A0B-90B7-73D5FE509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41566">
            <a:off x="10934294" y="5568549"/>
            <a:ext cx="1073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7.40741E-7 L -0.13776 -0.2437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1219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0CC1E384-8AAF-4716-B7B6-F3582F15BC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42" y="1419833"/>
            <a:ext cx="8917858" cy="5250495"/>
          </a:xfrm>
          <a:prstGeom prst="rect">
            <a:avLst/>
          </a:prstGeom>
        </p:spPr>
      </p:pic>
      <p:sp>
        <p:nvSpPr>
          <p:cNvPr id="3" name="receiver's Address box">
            <a:extLst>
              <a:ext uri="{FF2B5EF4-FFF2-40B4-BE49-F238E27FC236}">
                <a16:creationId xmlns:a16="http://schemas.microsoft.com/office/drawing/2014/main" id="{544C86FF-5693-4099-86EC-B65039167DF2}"/>
              </a:ext>
            </a:extLst>
          </p:cNvPr>
          <p:cNvSpPr txBox="1"/>
          <p:nvPr/>
        </p:nvSpPr>
        <p:spPr>
          <a:xfrm>
            <a:off x="4565825" y="2152336"/>
            <a:ext cx="2559226" cy="7422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ScolaScript" panose="000004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5" name="date box">
            <a:extLst>
              <a:ext uri="{FF2B5EF4-FFF2-40B4-BE49-F238E27FC236}">
                <a16:creationId xmlns:a16="http://schemas.microsoft.com/office/drawing/2014/main" id="{496A8A07-1FF8-47D0-A89B-DC8EB0246716}"/>
              </a:ext>
            </a:extLst>
          </p:cNvPr>
          <p:cNvSpPr txBox="1"/>
          <p:nvPr/>
        </p:nvSpPr>
        <p:spPr>
          <a:xfrm>
            <a:off x="8064728" y="2986280"/>
            <a:ext cx="2654309" cy="3841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6" name="Sender's address box">
            <a:extLst>
              <a:ext uri="{FF2B5EF4-FFF2-40B4-BE49-F238E27FC236}">
                <a16:creationId xmlns:a16="http://schemas.microsoft.com/office/drawing/2014/main" id="{BAA1CADF-ECCA-46E9-99F8-833B2B75FAAB}"/>
              </a:ext>
            </a:extLst>
          </p:cNvPr>
          <p:cNvSpPr txBox="1"/>
          <p:nvPr/>
        </p:nvSpPr>
        <p:spPr>
          <a:xfrm>
            <a:off x="8064728" y="2137047"/>
            <a:ext cx="2684788" cy="67706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9" name="Google Shape;222;p10">
            <a:extLst>
              <a:ext uri="{FF2B5EF4-FFF2-40B4-BE49-F238E27FC236}">
                <a16:creationId xmlns:a16="http://schemas.microsoft.com/office/drawing/2014/main" id="{A31CB00A-A95F-4E27-A345-47F2DAE0DFC4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65138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Help Jamal fill in the missing parts of the letter.</a:t>
            </a:r>
            <a:endParaRPr lang="en-US" sz="3200">
              <a:highlight>
                <a:srgbClr val="FFFF00"/>
              </a:highlight>
              <a:latin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3D5F42-A7EF-4910-982F-70B6C0928265}"/>
              </a:ext>
            </a:extLst>
          </p:cNvPr>
          <p:cNvSpPr txBox="1"/>
          <p:nvPr/>
        </p:nvSpPr>
        <p:spPr>
          <a:xfrm>
            <a:off x="4509264" y="3529257"/>
            <a:ext cx="20473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Dear Jad,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6E1FF7-E4AE-4761-8E78-F9C43252C835}"/>
              </a:ext>
            </a:extLst>
          </p:cNvPr>
          <p:cNvSpPr txBox="1"/>
          <p:nvPr/>
        </p:nvSpPr>
        <p:spPr>
          <a:xfrm>
            <a:off x="4467969" y="4001413"/>
            <a:ext cx="65302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I am writing to tell you an exciting piece</a:t>
            </a: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3864-75FA-4DF0-BCA8-6C0141CAB728}"/>
              </a:ext>
            </a:extLst>
          </p:cNvPr>
          <p:cNvSpPr txBox="1"/>
          <p:nvPr/>
        </p:nvSpPr>
        <p:spPr>
          <a:xfrm>
            <a:off x="4481416" y="4458289"/>
            <a:ext cx="64107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of news. I’m going to visit you in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France</a:t>
            </a:r>
            <a:endParaRPr lang="en-US" sz="2400">
              <a:latin typeface="Poppins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0B87E7-14B7-45EF-BC7F-BD0BD6A804B3}"/>
              </a:ext>
            </a:extLst>
          </p:cNvPr>
          <p:cNvSpPr txBox="1"/>
          <p:nvPr/>
        </p:nvSpPr>
        <p:spPr>
          <a:xfrm>
            <a:off x="4481416" y="4961004"/>
            <a:ext cx="60982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very soon. I can’t wait to see you!</a:t>
            </a:r>
            <a:endParaRPr lang="en-US">
              <a:latin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A2B6D3-CA56-4654-A64A-C1A5855B1C3F}"/>
              </a:ext>
            </a:extLst>
          </p:cNvPr>
          <p:cNvSpPr txBox="1"/>
          <p:nvPr/>
        </p:nvSpPr>
        <p:spPr>
          <a:xfrm>
            <a:off x="4481416" y="5682512"/>
            <a:ext cx="21638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Your friend,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51928E-DC92-400A-9EC2-EF0C65361EF1}"/>
              </a:ext>
            </a:extLst>
          </p:cNvPr>
          <p:cNvSpPr txBox="1"/>
          <p:nvPr/>
        </p:nvSpPr>
        <p:spPr>
          <a:xfrm>
            <a:off x="4521757" y="6171328"/>
            <a:ext cx="12404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Jamal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B95F78-C56D-4CA9-A427-E56EC3CB5C53}"/>
              </a:ext>
            </a:extLst>
          </p:cNvPr>
          <p:cNvSpPr txBox="1"/>
          <p:nvPr/>
        </p:nvSpPr>
        <p:spPr>
          <a:xfrm>
            <a:off x="402753" y="2178805"/>
            <a:ext cx="27025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Poppins"/>
                <a:cs typeface="Poppins"/>
                <a:sym typeface="Poppins"/>
              </a:rPr>
              <a:t>Mona Building</a:t>
            </a:r>
          </a:p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Comic Sans MS"/>
                <a:cs typeface="Poppins"/>
                <a:sym typeface="Poppins"/>
              </a:rPr>
              <a:t>Beirut, Lebanon</a:t>
            </a: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8" name="Google Shape;223;p10">
            <a:extLst>
              <a:ext uri="{FF2B5EF4-FFF2-40B4-BE49-F238E27FC236}">
                <a16:creationId xmlns:a16="http://schemas.microsoft.com/office/drawing/2014/main" id="{A8BD6C39-E89B-420B-8ACC-9FAFC7CE867D}"/>
              </a:ext>
            </a:extLst>
          </p:cNvPr>
          <p:cNvSpPr txBox="1"/>
          <p:nvPr/>
        </p:nvSpPr>
        <p:spPr>
          <a:xfrm>
            <a:off x="0" y="1183757"/>
            <a:ext cx="12192000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625475" marR="0" lvl="1" indent="-112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b="0" kern="0">
                <a:solidFill>
                  <a:srgbClr val="000000"/>
                </a:solidFill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You </a:t>
            </a: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Do </a:t>
            </a:r>
            <a:endParaRPr kumimoji="0" 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cs typeface="Poppins" panose="00000500000000000000" pitchFamily="50" charset="0"/>
              <a:sym typeface="Arial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88F8949-EEB0-4275-A9C7-9A2FA6984FA2}"/>
              </a:ext>
            </a:extLst>
          </p:cNvPr>
          <p:cNvSpPr/>
          <p:nvPr/>
        </p:nvSpPr>
        <p:spPr>
          <a:xfrm>
            <a:off x="285786" y="2082308"/>
            <a:ext cx="2702571" cy="980180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>
              <a:latin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2449D4E-48F7-450B-A1F7-8F61A2E0636E}"/>
              </a:ext>
            </a:extLst>
          </p:cNvPr>
          <p:cNvSpPr txBox="1"/>
          <p:nvPr/>
        </p:nvSpPr>
        <p:spPr>
          <a:xfrm>
            <a:off x="4521758" y="2082307"/>
            <a:ext cx="2559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Mona Building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C70EF2-D38A-4A7D-AA5E-7EDCA8E601D9}"/>
              </a:ext>
            </a:extLst>
          </p:cNvPr>
          <p:cNvSpPr txBox="1"/>
          <p:nvPr/>
        </p:nvSpPr>
        <p:spPr>
          <a:xfrm>
            <a:off x="4467969" y="2543972"/>
            <a:ext cx="26543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Comic Sans MS"/>
                <a:cs typeface="Poppins"/>
                <a:sym typeface="Poppins"/>
              </a:rPr>
              <a:t>Beirut, Lebanon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grpSp>
        <p:nvGrpSpPr>
          <p:cNvPr id="35" name="Great JOB">
            <a:extLst>
              <a:ext uri="{FF2B5EF4-FFF2-40B4-BE49-F238E27FC236}">
                <a16:creationId xmlns:a16="http://schemas.microsoft.com/office/drawing/2014/main" id="{B1C81684-27D9-4D89-8EC0-36FD815B6944}"/>
              </a:ext>
            </a:extLst>
          </p:cNvPr>
          <p:cNvGrpSpPr/>
          <p:nvPr/>
        </p:nvGrpSpPr>
        <p:grpSpPr>
          <a:xfrm>
            <a:off x="353302" y="3529257"/>
            <a:ext cx="2303279" cy="779426"/>
            <a:chOff x="587839" y="2367186"/>
            <a:chExt cx="2249427" cy="71583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F7B6CBE-3BFF-4EC1-802E-74C7FCADD609}"/>
                </a:ext>
              </a:extLst>
            </p:cNvPr>
            <p:cNvSpPr txBox="1"/>
            <p:nvPr/>
          </p:nvSpPr>
          <p:spPr>
            <a:xfrm>
              <a:off x="774053" y="2499031"/>
              <a:ext cx="18193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solidFill>
                    <a:srgbClr val="02A652"/>
                  </a:solidFill>
                  <a:latin typeface="Poppins "/>
                </a:rPr>
                <a:t>Great job!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CF4068C-5393-40E4-A364-4DA921784F57}"/>
                </a:ext>
              </a:extLst>
            </p:cNvPr>
            <p:cNvSpPr/>
            <p:nvPr/>
          </p:nvSpPr>
          <p:spPr>
            <a:xfrm>
              <a:off x="587839" y="2367186"/>
              <a:ext cx="2249427" cy="715838"/>
            </a:xfrm>
            <a:prstGeom prst="roundRect">
              <a:avLst/>
            </a:prstGeom>
            <a:noFill/>
            <a:ln w="38100" cap="flat" cmpd="sng" algn="ctr">
              <a:solidFill>
                <a:srgbClr val="02A65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38" name="Incorrect">
            <a:extLst>
              <a:ext uri="{FF2B5EF4-FFF2-40B4-BE49-F238E27FC236}">
                <a16:creationId xmlns:a16="http://schemas.microsoft.com/office/drawing/2014/main" id="{503E63D7-C4E1-4385-9C2B-1015EA596440}"/>
              </a:ext>
            </a:extLst>
          </p:cNvPr>
          <p:cNvGrpSpPr/>
          <p:nvPr/>
        </p:nvGrpSpPr>
        <p:grpSpPr>
          <a:xfrm>
            <a:off x="402753" y="4643244"/>
            <a:ext cx="2274682" cy="779425"/>
            <a:chOff x="668224" y="4574806"/>
            <a:chExt cx="2295329" cy="1791199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FAD9052-3916-45DE-BAD9-E53CA5759154}"/>
                </a:ext>
              </a:extLst>
            </p:cNvPr>
            <p:cNvSpPr txBox="1"/>
            <p:nvPr/>
          </p:nvSpPr>
          <p:spPr>
            <a:xfrm>
              <a:off x="838563" y="4832825"/>
              <a:ext cx="20732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Poppins" panose="00000500000000000000" pitchFamily="2" charset="0"/>
                  <a:cs typeface="Poppins" panose="00000500000000000000" pitchFamily="2" charset="0"/>
                </a:rPr>
                <a:t>Incorrect!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Poppins" panose="00000500000000000000" pitchFamily="2" charset="0"/>
                  <a:cs typeface="Poppins" panose="00000500000000000000" pitchFamily="2" charset="0"/>
                </a:rPr>
                <a:t>Try again!</a:t>
              </a: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E1AA4991-A144-4CCC-B166-9D59517DCD2F}"/>
                </a:ext>
              </a:extLst>
            </p:cNvPr>
            <p:cNvSpPr/>
            <p:nvPr/>
          </p:nvSpPr>
          <p:spPr>
            <a:xfrm>
              <a:off x="668224" y="4574806"/>
              <a:ext cx="2295329" cy="1791199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0573903-723D-4D4F-9D7B-659EBBFA0B5B}"/>
              </a:ext>
            </a:extLst>
          </p:cNvPr>
          <p:cNvCxnSpPr/>
          <p:nvPr/>
        </p:nvCxnSpPr>
        <p:spPr>
          <a:xfrm>
            <a:off x="3203180" y="2779440"/>
            <a:ext cx="1264789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click receiver's address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2398660B-B56F-4A70-974A-3587DB8BDA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336946" y="2066552"/>
            <a:ext cx="457757" cy="4577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9" name="click sender's address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A37514B9-5F50-4202-BD93-DBA6F37879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910058" y="1953454"/>
            <a:ext cx="457757" cy="4577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click date box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01073B9-83F9-4363-9389-565D73D2BE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895910" y="2870159"/>
            <a:ext cx="457757" cy="4577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88BA8E19-33C8-4CD4-B386-FAECD943A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41566">
            <a:off x="11001778" y="5645073"/>
            <a:ext cx="1073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563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-0.13776 -0.2437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1219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7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37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1"/>
                            </p:stCondLst>
                            <p:childTnLst>
                              <p:par>
                                <p:cTn id="5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3" grpId="0"/>
      <p:bldP spid="23" grpId="1"/>
      <p:bldP spid="31" grpId="0" animBg="1"/>
      <p:bldP spid="31" grpId="1" animBg="1"/>
      <p:bldP spid="32" grpId="0"/>
      <p:bldP spid="32" grpId="1"/>
      <p:bldP spid="34" grpId="0"/>
      <p:bldP spid="3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0CC1E384-8AAF-4716-B7B6-F3582F15BC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42" y="1419833"/>
            <a:ext cx="8917858" cy="5250495"/>
          </a:xfrm>
          <a:prstGeom prst="rect">
            <a:avLst/>
          </a:prstGeom>
        </p:spPr>
      </p:pic>
      <p:sp>
        <p:nvSpPr>
          <p:cNvPr id="5" name="date box">
            <a:extLst>
              <a:ext uri="{FF2B5EF4-FFF2-40B4-BE49-F238E27FC236}">
                <a16:creationId xmlns:a16="http://schemas.microsoft.com/office/drawing/2014/main" id="{496A8A07-1FF8-47D0-A89B-DC8EB0246716}"/>
              </a:ext>
            </a:extLst>
          </p:cNvPr>
          <p:cNvSpPr txBox="1"/>
          <p:nvPr/>
        </p:nvSpPr>
        <p:spPr>
          <a:xfrm>
            <a:off x="8064728" y="2986280"/>
            <a:ext cx="2684788" cy="3841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6" name="sender's address box">
            <a:extLst>
              <a:ext uri="{FF2B5EF4-FFF2-40B4-BE49-F238E27FC236}">
                <a16:creationId xmlns:a16="http://schemas.microsoft.com/office/drawing/2014/main" id="{BAA1CADF-ECCA-46E9-99F8-833B2B75FAAB}"/>
              </a:ext>
            </a:extLst>
          </p:cNvPr>
          <p:cNvSpPr txBox="1"/>
          <p:nvPr/>
        </p:nvSpPr>
        <p:spPr>
          <a:xfrm>
            <a:off x="8064728" y="2228021"/>
            <a:ext cx="2684788" cy="55395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9" name="Google Shape;222;p10">
            <a:extLst>
              <a:ext uri="{FF2B5EF4-FFF2-40B4-BE49-F238E27FC236}">
                <a16:creationId xmlns:a16="http://schemas.microsoft.com/office/drawing/2014/main" id="{A31CB00A-A95F-4E27-A345-47F2DAE0DFC4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65138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Help Jamal fill in the missing parts of the letter.</a:t>
            </a:r>
            <a:endParaRPr lang="en-US" sz="3200">
              <a:highlight>
                <a:srgbClr val="FFFF00"/>
              </a:highlight>
              <a:latin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3D5F42-A7EF-4910-982F-70B6C0928265}"/>
              </a:ext>
            </a:extLst>
          </p:cNvPr>
          <p:cNvSpPr txBox="1"/>
          <p:nvPr/>
        </p:nvSpPr>
        <p:spPr>
          <a:xfrm>
            <a:off x="4509264" y="3529257"/>
            <a:ext cx="20473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Dear Jad,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6E1FF7-E4AE-4761-8E78-F9C43252C835}"/>
              </a:ext>
            </a:extLst>
          </p:cNvPr>
          <p:cNvSpPr txBox="1"/>
          <p:nvPr/>
        </p:nvSpPr>
        <p:spPr>
          <a:xfrm>
            <a:off x="4467969" y="4001413"/>
            <a:ext cx="65302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I am writing to tell you an exciting piece</a:t>
            </a: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3864-75FA-4DF0-BCA8-6C0141CAB728}"/>
              </a:ext>
            </a:extLst>
          </p:cNvPr>
          <p:cNvSpPr txBox="1"/>
          <p:nvPr/>
        </p:nvSpPr>
        <p:spPr>
          <a:xfrm>
            <a:off x="4481416" y="4458289"/>
            <a:ext cx="64107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of news. I’m going to visit you in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France</a:t>
            </a:r>
            <a:endParaRPr lang="en-US" sz="2400">
              <a:latin typeface="Poppins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0B87E7-14B7-45EF-BC7F-BD0BD6A804B3}"/>
              </a:ext>
            </a:extLst>
          </p:cNvPr>
          <p:cNvSpPr txBox="1"/>
          <p:nvPr/>
        </p:nvSpPr>
        <p:spPr>
          <a:xfrm>
            <a:off x="4481416" y="4961004"/>
            <a:ext cx="60982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very soon. I can’t wait to see you!</a:t>
            </a:r>
            <a:endParaRPr lang="en-US">
              <a:latin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A2B6D3-CA56-4654-A64A-C1A5855B1C3F}"/>
              </a:ext>
            </a:extLst>
          </p:cNvPr>
          <p:cNvSpPr txBox="1"/>
          <p:nvPr/>
        </p:nvSpPr>
        <p:spPr>
          <a:xfrm>
            <a:off x="4481416" y="5682512"/>
            <a:ext cx="21638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Your friend,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51928E-DC92-400A-9EC2-EF0C65361EF1}"/>
              </a:ext>
            </a:extLst>
          </p:cNvPr>
          <p:cNvSpPr txBox="1"/>
          <p:nvPr/>
        </p:nvSpPr>
        <p:spPr>
          <a:xfrm>
            <a:off x="4521757" y="6171328"/>
            <a:ext cx="12404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Jamal</a:t>
            </a:r>
          </a:p>
        </p:txBody>
      </p:sp>
      <p:sp>
        <p:nvSpPr>
          <p:cNvPr id="16" name="Google Shape;223;p10">
            <a:extLst>
              <a:ext uri="{FF2B5EF4-FFF2-40B4-BE49-F238E27FC236}">
                <a16:creationId xmlns:a16="http://schemas.microsoft.com/office/drawing/2014/main" id="{17FF3AD1-0FC2-4879-810E-E552F95D5A44}"/>
              </a:ext>
            </a:extLst>
          </p:cNvPr>
          <p:cNvSpPr txBox="1"/>
          <p:nvPr/>
        </p:nvSpPr>
        <p:spPr>
          <a:xfrm>
            <a:off x="0" y="1183757"/>
            <a:ext cx="12192000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625475" marR="0" lvl="1" indent="-112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b="0" kern="0">
                <a:solidFill>
                  <a:srgbClr val="000000"/>
                </a:solidFill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You </a:t>
            </a: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Do </a:t>
            </a:r>
            <a:endParaRPr kumimoji="0" 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cs typeface="Poppins" panose="00000500000000000000" pitchFamily="50" charset="0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13AFCB-B681-4D2B-B0EC-2C2882EAA49C}"/>
              </a:ext>
            </a:extLst>
          </p:cNvPr>
          <p:cNvSpPr txBox="1"/>
          <p:nvPr/>
        </p:nvSpPr>
        <p:spPr>
          <a:xfrm>
            <a:off x="550623" y="3124515"/>
            <a:ext cx="21059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2" charset="0"/>
                <a:ea typeface="Poppins"/>
                <a:cs typeface="Poppins"/>
                <a:sym typeface="Poppins"/>
              </a:rPr>
              <a:t>Paris, France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Poppins" panose="000005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3FD317-A88E-4E42-8099-A3CA2F5A6D10}"/>
              </a:ext>
            </a:extLst>
          </p:cNvPr>
          <p:cNvSpPr txBox="1"/>
          <p:nvPr/>
        </p:nvSpPr>
        <p:spPr>
          <a:xfrm>
            <a:off x="4521757" y="2082307"/>
            <a:ext cx="2796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Mona Building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C5CCA3-0FC3-4B9F-9FB1-AB6CCCCC4E67}"/>
              </a:ext>
            </a:extLst>
          </p:cNvPr>
          <p:cNvSpPr txBox="1"/>
          <p:nvPr/>
        </p:nvSpPr>
        <p:spPr>
          <a:xfrm>
            <a:off x="4467969" y="2543972"/>
            <a:ext cx="26543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Comic Sans MS"/>
                <a:cs typeface="Poppins"/>
                <a:sym typeface="Poppins"/>
              </a:rPr>
              <a:t>Beirut, Lebanon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pic>
        <p:nvPicPr>
          <p:cNvPr id="24" name="click sender's address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AE82B590-5E01-4C92-8B2E-00F62ADC4B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910058" y="1953454"/>
            <a:ext cx="457757" cy="4577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5" name="click date box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59E25C71-8186-400E-B4EC-C877E3DCAE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910058" y="2845942"/>
            <a:ext cx="457757" cy="45775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paris, france">
            <a:extLst>
              <a:ext uri="{FF2B5EF4-FFF2-40B4-BE49-F238E27FC236}">
                <a16:creationId xmlns:a16="http://schemas.microsoft.com/office/drawing/2014/main" id="{EB73AEF8-C59E-4C34-9F68-34F78BDB06EF}"/>
              </a:ext>
            </a:extLst>
          </p:cNvPr>
          <p:cNvSpPr txBox="1"/>
          <p:nvPr/>
        </p:nvSpPr>
        <p:spPr>
          <a:xfrm>
            <a:off x="8316105" y="2316812"/>
            <a:ext cx="2259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Paris, France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630EFF7-38DB-460A-9D26-AF10A887EC0B}"/>
              </a:ext>
            </a:extLst>
          </p:cNvPr>
          <p:cNvSpPr/>
          <p:nvPr/>
        </p:nvSpPr>
        <p:spPr>
          <a:xfrm>
            <a:off x="322914" y="3014371"/>
            <a:ext cx="2619069" cy="673046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>
              <a:latin typeface="Poppins" panose="00000500000000000000" pitchFamily="2" charset="0"/>
            </a:endParaRPr>
          </a:p>
        </p:txBody>
      </p:sp>
      <p:grpSp>
        <p:nvGrpSpPr>
          <p:cNvPr id="27" name="Great JOB">
            <a:extLst>
              <a:ext uri="{FF2B5EF4-FFF2-40B4-BE49-F238E27FC236}">
                <a16:creationId xmlns:a16="http://schemas.microsoft.com/office/drawing/2014/main" id="{AB7CBF9E-055B-4CA2-9DFF-171AFC35B9FA}"/>
              </a:ext>
            </a:extLst>
          </p:cNvPr>
          <p:cNvGrpSpPr/>
          <p:nvPr/>
        </p:nvGrpSpPr>
        <p:grpSpPr>
          <a:xfrm>
            <a:off x="322914" y="3863883"/>
            <a:ext cx="2303279" cy="779426"/>
            <a:chOff x="587839" y="2367186"/>
            <a:chExt cx="2249427" cy="71583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69784C8-F86D-45D5-97CC-09FED6C627B9}"/>
                </a:ext>
              </a:extLst>
            </p:cNvPr>
            <p:cNvSpPr txBox="1"/>
            <p:nvPr/>
          </p:nvSpPr>
          <p:spPr>
            <a:xfrm>
              <a:off x="774053" y="2499031"/>
              <a:ext cx="18193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solidFill>
                    <a:srgbClr val="02A652"/>
                  </a:solidFill>
                  <a:latin typeface="Poppins "/>
                </a:rPr>
                <a:t>Great job!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94C65841-478B-42AC-A844-BB4655E6BAAD}"/>
                </a:ext>
              </a:extLst>
            </p:cNvPr>
            <p:cNvSpPr/>
            <p:nvPr/>
          </p:nvSpPr>
          <p:spPr>
            <a:xfrm>
              <a:off x="587839" y="2367186"/>
              <a:ext cx="2249427" cy="715838"/>
            </a:xfrm>
            <a:prstGeom prst="roundRect">
              <a:avLst/>
            </a:prstGeom>
            <a:noFill/>
            <a:ln w="38100" cap="flat" cmpd="sng" algn="ctr">
              <a:solidFill>
                <a:srgbClr val="02A65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30" name="Incorrect">
            <a:extLst>
              <a:ext uri="{FF2B5EF4-FFF2-40B4-BE49-F238E27FC236}">
                <a16:creationId xmlns:a16="http://schemas.microsoft.com/office/drawing/2014/main" id="{A90BE9CD-38E4-4267-B9DC-24F1494EBE0F}"/>
              </a:ext>
            </a:extLst>
          </p:cNvPr>
          <p:cNvGrpSpPr/>
          <p:nvPr/>
        </p:nvGrpSpPr>
        <p:grpSpPr>
          <a:xfrm>
            <a:off x="361252" y="5083896"/>
            <a:ext cx="2295329" cy="779426"/>
            <a:chOff x="668224" y="4574806"/>
            <a:chExt cx="2295329" cy="179119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52DFC56-191C-495D-9F99-C9FA5A0C0546}"/>
                </a:ext>
              </a:extLst>
            </p:cNvPr>
            <p:cNvSpPr txBox="1"/>
            <p:nvPr/>
          </p:nvSpPr>
          <p:spPr>
            <a:xfrm>
              <a:off x="838563" y="4832824"/>
              <a:ext cx="20732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Poppins" panose="00000500000000000000" pitchFamily="2" charset="0"/>
                  <a:cs typeface="Poppins" panose="00000500000000000000" pitchFamily="2" charset="0"/>
                </a:rPr>
                <a:t>Incorrect!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Poppins" panose="00000500000000000000" pitchFamily="2" charset="0"/>
                  <a:cs typeface="Poppins" panose="00000500000000000000" pitchFamily="2" charset="0"/>
                </a:rPr>
                <a:t>Try again!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32D81EA3-3FC7-4594-B9C0-F3E6076CA062}"/>
                </a:ext>
              </a:extLst>
            </p:cNvPr>
            <p:cNvSpPr/>
            <p:nvPr/>
          </p:nvSpPr>
          <p:spPr>
            <a:xfrm>
              <a:off x="668224" y="4574806"/>
              <a:ext cx="2295329" cy="1791199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C9C41D1-1DE1-494E-B4DC-A41762BE5182}"/>
              </a:ext>
            </a:extLst>
          </p:cNvPr>
          <p:cNvCxnSpPr>
            <a:cxnSpLocks/>
          </p:cNvCxnSpPr>
          <p:nvPr/>
        </p:nvCxnSpPr>
        <p:spPr>
          <a:xfrm flipV="1">
            <a:off x="3069771" y="2778477"/>
            <a:ext cx="4840287" cy="59195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>
            <a:extLst>
              <a:ext uri="{FF2B5EF4-FFF2-40B4-BE49-F238E27FC236}">
                <a16:creationId xmlns:a16="http://schemas.microsoft.com/office/drawing/2014/main" id="{C094AF4E-FF04-4AA4-A08D-E6C5DF6BF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41566">
            <a:off x="11080151" y="5659828"/>
            <a:ext cx="1073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9994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81481E-6 L -0.13776 -0.2437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1219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7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3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1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0" grpId="0"/>
      <p:bldP spid="20" grpId="1"/>
      <p:bldP spid="20" grpId="2"/>
      <p:bldP spid="4" grpId="0"/>
      <p:bldP spid="4" grpId="1"/>
      <p:bldP spid="26" grpId="0" animBg="1"/>
      <p:bldP spid="26" grpId="1" animBg="1"/>
      <p:bldP spid="26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0CC1E384-8AAF-4716-B7B6-F3582F15BC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42" y="1419833"/>
            <a:ext cx="8917858" cy="5250495"/>
          </a:xfrm>
          <a:prstGeom prst="rect">
            <a:avLst/>
          </a:prstGeom>
        </p:spPr>
      </p:pic>
      <p:sp>
        <p:nvSpPr>
          <p:cNvPr id="5" name="date box">
            <a:extLst>
              <a:ext uri="{FF2B5EF4-FFF2-40B4-BE49-F238E27FC236}">
                <a16:creationId xmlns:a16="http://schemas.microsoft.com/office/drawing/2014/main" id="{496A8A07-1FF8-47D0-A89B-DC8EB0246716}"/>
              </a:ext>
            </a:extLst>
          </p:cNvPr>
          <p:cNvSpPr txBox="1"/>
          <p:nvPr/>
        </p:nvSpPr>
        <p:spPr>
          <a:xfrm>
            <a:off x="8014368" y="2561717"/>
            <a:ext cx="2654309" cy="3841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  <a:p>
            <a:pPr>
              <a:buClr>
                <a:srgbClr val="000000"/>
              </a:buClr>
              <a:buSzPts val="1400"/>
              <a:buFont typeface="Arial"/>
              <a:buNone/>
            </a:pP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9" name="Google Shape;222;p10">
            <a:extLst>
              <a:ext uri="{FF2B5EF4-FFF2-40B4-BE49-F238E27FC236}">
                <a16:creationId xmlns:a16="http://schemas.microsoft.com/office/drawing/2014/main" id="{A31CB00A-A95F-4E27-A345-47F2DAE0DFC4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65138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Help Jamal fill in the missing parts of the letter.</a:t>
            </a:r>
            <a:endParaRPr lang="en-US" sz="3200">
              <a:highlight>
                <a:srgbClr val="FFFF00"/>
              </a:highlight>
              <a:latin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3D5F42-A7EF-4910-982F-70B6C0928265}"/>
              </a:ext>
            </a:extLst>
          </p:cNvPr>
          <p:cNvSpPr txBox="1"/>
          <p:nvPr/>
        </p:nvSpPr>
        <p:spPr>
          <a:xfrm>
            <a:off x="4509264" y="3529257"/>
            <a:ext cx="20473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Dear Jad,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6E1FF7-E4AE-4761-8E78-F9C43252C835}"/>
              </a:ext>
            </a:extLst>
          </p:cNvPr>
          <p:cNvSpPr txBox="1"/>
          <p:nvPr/>
        </p:nvSpPr>
        <p:spPr>
          <a:xfrm>
            <a:off x="4467969" y="4001413"/>
            <a:ext cx="65302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I am writing to tell you an exciting piece</a:t>
            </a: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Poppins"/>
              <a:cs typeface="Poppins"/>
              <a:sym typeface="Poppin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3864-75FA-4DF0-BCA8-6C0141CAB728}"/>
              </a:ext>
            </a:extLst>
          </p:cNvPr>
          <p:cNvSpPr txBox="1"/>
          <p:nvPr/>
        </p:nvSpPr>
        <p:spPr>
          <a:xfrm>
            <a:off x="4481416" y="4458289"/>
            <a:ext cx="64107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of news. I’m going to visit you in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France</a:t>
            </a:r>
            <a:endParaRPr lang="en-US" sz="2400">
              <a:latin typeface="Poppins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0B87E7-14B7-45EF-BC7F-BD0BD6A804B3}"/>
              </a:ext>
            </a:extLst>
          </p:cNvPr>
          <p:cNvSpPr txBox="1"/>
          <p:nvPr/>
        </p:nvSpPr>
        <p:spPr>
          <a:xfrm>
            <a:off x="4481416" y="4961004"/>
            <a:ext cx="60982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very soon. I can’t wait to see you!</a:t>
            </a:r>
            <a:endParaRPr lang="en-US">
              <a:latin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A2B6D3-CA56-4654-A64A-C1A5855B1C3F}"/>
              </a:ext>
            </a:extLst>
          </p:cNvPr>
          <p:cNvSpPr txBox="1"/>
          <p:nvPr/>
        </p:nvSpPr>
        <p:spPr>
          <a:xfrm>
            <a:off x="4481416" y="5682512"/>
            <a:ext cx="21638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Your friend,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51928E-DC92-400A-9EC2-EF0C65361EF1}"/>
              </a:ext>
            </a:extLst>
          </p:cNvPr>
          <p:cNvSpPr txBox="1"/>
          <p:nvPr/>
        </p:nvSpPr>
        <p:spPr>
          <a:xfrm>
            <a:off x="4521757" y="6171328"/>
            <a:ext cx="12404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Jamal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416F27-DA93-4DAE-9F18-149C15F4A454}"/>
              </a:ext>
            </a:extLst>
          </p:cNvPr>
          <p:cNvSpPr txBox="1"/>
          <p:nvPr/>
        </p:nvSpPr>
        <p:spPr>
          <a:xfrm>
            <a:off x="499757" y="2586927"/>
            <a:ext cx="212447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Poppins"/>
                <a:cs typeface="Poppins"/>
                <a:sym typeface="Poppins"/>
              </a:rPr>
              <a:t>February 10, 2021</a:t>
            </a: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16" name="Google Shape;223;p10">
            <a:extLst>
              <a:ext uri="{FF2B5EF4-FFF2-40B4-BE49-F238E27FC236}">
                <a16:creationId xmlns:a16="http://schemas.microsoft.com/office/drawing/2014/main" id="{BC1BD404-3408-4BA7-9E3C-371D26D08285}"/>
              </a:ext>
            </a:extLst>
          </p:cNvPr>
          <p:cNvSpPr txBox="1"/>
          <p:nvPr/>
        </p:nvSpPr>
        <p:spPr>
          <a:xfrm>
            <a:off x="0" y="1183757"/>
            <a:ext cx="12192000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625475" marR="0" lvl="1" indent="-112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b="0" kern="0">
                <a:solidFill>
                  <a:srgbClr val="000000"/>
                </a:solidFill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You </a:t>
            </a: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50" charset="0"/>
                <a:cs typeface="Poppins" panose="00000500000000000000" pitchFamily="50" charset="0"/>
                <a:sym typeface="Arial"/>
              </a:rPr>
              <a:t>Do </a:t>
            </a:r>
            <a:endParaRPr kumimoji="0" lang="en-US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cs typeface="Poppins" panose="00000500000000000000" pitchFamily="50" charset="0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4375BB-10C3-44E2-9FE4-3FA4AC70F27E}"/>
              </a:ext>
            </a:extLst>
          </p:cNvPr>
          <p:cNvSpPr txBox="1"/>
          <p:nvPr/>
        </p:nvSpPr>
        <p:spPr>
          <a:xfrm>
            <a:off x="4521757" y="2082307"/>
            <a:ext cx="2796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Mona Building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21F501-E701-4C30-B68E-7B839E89817B}"/>
              </a:ext>
            </a:extLst>
          </p:cNvPr>
          <p:cNvSpPr txBox="1"/>
          <p:nvPr/>
        </p:nvSpPr>
        <p:spPr>
          <a:xfrm>
            <a:off x="4467969" y="2543972"/>
            <a:ext cx="26543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Comic Sans MS"/>
                <a:cs typeface="Poppins"/>
                <a:sym typeface="Poppins"/>
              </a:rPr>
              <a:t>Beirut, Lebanon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B626BF-D37F-45EE-8D8A-FE84EADEBE6D}"/>
              </a:ext>
            </a:extLst>
          </p:cNvPr>
          <p:cNvSpPr txBox="1"/>
          <p:nvPr/>
        </p:nvSpPr>
        <p:spPr>
          <a:xfrm>
            <a:off x="8041175" y="2089561"/>
            <a:ext cx="22288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Paris, France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grpSp>
        <p:nvGrpSpPr>
          <p:cNvPr id="24" name="Great JOB">
            <a:extLst>
              <a:ext uri="{FF2B5EF4-FFF2-40B4-BE49-F238E27FC236}">
                <a16:creationId xmlns:a16="http://schemas.microsoft.com/office/drawing/2014/main" id="{8BDFFC9D-1920-4A5D-A249-86AA0EFE1EF9}"/>
              </a:ext>
            </a:extLst>
          </p:cNvPr>
          <p:cNvGrpSpPr/>
          <p:nvPr/>
        </p:nvGrpSpPr>
        <p:grpSpPr>
          <a:xfrm>
            <a:off x="499757" y="3779028"/>
            <a:ext cx="2303279" cy="779426"/>
            <a:chOff x="587839" y="2367186"/>
            <a:chExt cx="2249427" cy="71583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24F6C67-9368-44A9-96B9-593B0F413A69}"/>
                </a:ext>
              </a:extLst>
            </p:cNvPr>
            <p:cNvSpPr txBox="1"/>
            <p:nvPr/>
          </p:nvSpPr>
          <p:spPr>
            <a:xfrm>
              <a:off x="774053" y="2499031"/>
              <a:ext cx="18193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solidFill>
                    <a:srgbClr val="02A652"/>
                  </a:solidFill>
                  <a:latin typeface="Poppins "/>
                </a:rPr>
                <a:t>Great job!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395B90EE-640F-4111-A203-F05DF49C1E19}"/>
                </a:ext>
              </a:extLst>
            </p:cNvPr>
            <p:cNvSpPr/>
            <p:nvPr/>
          </p:nvSpPr>
          <p:spPr>
            <a:xfrm>
              <a:off x="587839" y="2367186"/>
              <a:ext cx="2249427" cy="715838"/>
            </a:xfrm>
            <a:prstGeom prst="roundRect">
              <a:avLst/>
            </a:prstGeom>
            <a:noFill/>
            <a:ln w="38100" cap="flat" cmpd="sng" algn="ctr">
              <a:solidFill>
                <a:srgbClr val="02A65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28" name="Incorrect">
            <a:extLst>
              <a:ext uri="{FF2B5EF4-FFF2-40B4-BE49-F238E27FC236}">
                <a16:creationId xmlns:a16="http://schemas.microsoft.com/office/drawing/2014/main" id="{7056D3D1-1D09-4560-950D-B83A9876F2BB}"/>
              </a:ext>
            </a:extLst>
          </p:cNvPr>
          <p:cNvGrpSpPr/>
          <p:nvPr/>
        </p:nvGrpSpPr>
        <p:grpSpPr>
          <a:xfrm>
            <a:off x="514133" y="4702012"/>
            <a:ext cx="2295329" cy="779426"/>
            <a:chOff x="668224" y="4574806"/>
            <a:chExt cx="2295329" cy="179119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35C73EB-0836-4D94-86EB-997B377A575F}"/>
                </a:ext>
              </a:extLst>
            </p:cNvPr>
            <p:cNvSpPr txBox="1"/>
            <p:nvPr/>
          </p:nvSpPr>
          <p:spPr>
            <a:xfrm>
              <a:off x="838563" y="4722225"/>
              <a:ext cx="20732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Poppins" panose="00000500000000000000" pitchFamily="2" charset="0"/>
                  <a:cs typeface="Poppins" panose="00000500000000000000" pitchFamily="2" charset="0"/>
                </a:rPr>
                <a:t>Incorrect!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Poppins" panose="00000500000000000000" pitchFamily="2" charset="0"/>
                  <a:cs typeface="Poppins" panose="00000500000000000000" pitchFamily="2" charset="0"/>
                </a:rPr>
                <a:t>Try again!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D986C4BD-DBED-4F68-8F4D-F92A559810DF}"/>
                </a:ext>
              </a:extLst>
            </p:cNvPr>
            <p:cNvSpPr/>
            <p:nvPr/>
          </p:nvSpPr>
          <p:spPr>
            <a:xfrm>
              <a:off x="668224" y="4574806"/>
              <a:ext cx="2295329" cy="1791199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pic>
        <p:nvPicPr>
          <p:cNvPr id="31" name="click date box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C56751C6-6335-491D-8C5B-5E045F466A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749050" y="2328452"/>
            <a:ext cx="406047" cy="34551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2C0961-503C-458A-BE82-C0F518508159}"/>
              </a:ext>
            </a:extLst>
          </p:cNvPr>
          <p:cNvSpPr txBox="1"/>
          <p:nvPr/>
        </p:nvSpPr>
        <p:spPr>
          <a:xfrm>
            <a:off x="8014368" y="2561717"/>
            <a:ext cx="3482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ts val="3600"/>
              <a:buFont typeface="Arial"/>
              <a:buNone/>
            </a:pPr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Segoe Print" panose="02000600000000000000" pitchFamily="2" charset="0"/>
                <a:ea typeface="Poppins"/>
                <a:cs typeface="Poppins"/>
                <a:sym typeface="Poppins"/>
              </a:rPr>
              <a:t>February 10, 2021</a:t>
            </a: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Segoe Print" panose="02000600000000000000" pitchFamily="2" charset="0"/>
              <a:ea typeface="Comic Sans MS"/>
              <a:cs typeface="Poppins" panose="00000500000000000000" pitchFamily="2" charset="0"/>
              <a:sym typeface="Comic Sans M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F05FE76-E2C9-422E-8328-AFCEBD5CFF95}"/>
              </a:ext>
            </a:extLst>
          </p:cNvPr>
          <p:cNvSpPr/>
          <p:nvPr/>
        </p:nvSpPr>
        <p:spPr>
          <a:xfrm>
            <a:off x="433888" y="2498972"/>
            <a:ext cx="2355000" cy="1079971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>
              <a:latin typeface="Poppins" panose="00000500000000000000" pitchFamily="2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3A89810-7B27-4E04-870C-9EAA4D938CF7}"/>
              </a:ext>
            </a:extLst>
          </p:cNvPr>
          <p:cNvCxnSpPr>
            <a:cxnSpLocks/>
          </p:cNvCxnSpPr>
          <p:nvPr/>
        </p:nvCxnSpPr>
        <p:spPr>
          <a:xfrm flipV="1">
            <a:off x="2896579" y="2812067"/>
            <a:ext cx="5055494" cy="42957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>
            <a:extLst>
              <a:ext uri="{FF2B5EF4-FFF2-40B4-BE49-F238E27FC236}">
                <a16:creationId xmlns:a16="http://schemas.microsoft.com/office/drawing/2014/main" id="{208D04AD-2C84-48F1-88B4-FC1E71D13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41566">
            <a:off x="11308381" y="5415101"/>
            <a:ext cx="1073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1701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96296E-6 L -0.13776 -0.2437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1219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7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3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7" grpId="0"/>
      <p:bldP spid="3" grpId="0"/>
      <p:bldP spid="3" grpId="1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wsuiHeVS"/>
  <p:tag name="ARTICULATE_DESIGN_ID_1_OFFICE THEME" val="gcpX7HGJ"/>
  <p:tag name="ARTICULATE_SLIDE_COUNT" val="342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C9AB73789C774380AE96823B994B1F" ma:contentTypeVersion="5" ma:contentTypeDescription="Create a new document." ma:contentTypeScope="" ma:versionID="4be106dc3202de5e4496874d55a856e8">
  <xsd:schema xmlns:xsd="http://www.w3.org/2001/XMLSchema" xmlns:xs="http://www.w3.org/2001/XMLSchema" xmlns:p="http://schemas.microsoft.com/office/2006/metadata/properties" xmlns:ns3="08c46148-381b-4d1a-baf8-844283e29102" xmlns:ns4="e9f51e2d-9904-48f9-8735-56e0a4e7bd78" targetNamespace="http://schemas.microsoft.com/office/2006/metadata/properties" ma:root="true" ma:fieldsID="70c67e75f931f45feb33908ab6cb03fa" ns3:_="" ns4:_="">
    <xsd:import namespace="08c46148-381b-4d1a-baf8-844283e29102"/>
    <xsd:import namespace="e9f51e2d-9904-48f9-8735-56e0a4e7bd7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c46148-381b-4d1a-baf8-844283e291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51e2d-9904-48f9-8735-56e0a4e7bd7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0EC4C9-AD7E-4B90-AFC3-EF8E949339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8B0E39-C4C1-48C0-9B0B-E06D5316DFD8}">
  <ds:schemaRefs>
    <ds:schemaRef ds:uri="08c46148-381b-4d1a-baf8-844283e29102"/>
    <ds:schemaRef ds:uri="e9f51e2d-9904-48f9-8735-56e0a4e7bd7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E573E1F-6800-4A33-9F09-CA26B3557896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08c46148-381b-4d1a-baf8-844283e29102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e9f51e2d-9904-48f9-8735-56e0a4e7bd78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958</Words>
  <Application>Microsoft Office PowerPoint</Application>
  <PresentationFormat>Widescreen</PresentationFormat>
  <Paragraphs>152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Poppins</vt:lpstr>
      <vt:lpstr>Poppins </vt:lpstr>
      <vt:lpstr>ScolaScript</vt:lpstr>
      <vt:lpstr>Segoe Print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Abou Nasr</dc:creator>
  <cp:lastModifiedBy>Rania Khalil</cp:lastModifiedBy>
  <cp:revision>122</cp:revision>
  <dcterms:created xsi:type="dcterms:W3CDTF">2021-01-11T14:44:49Z</dcterms:created>
  <dcterms:modified xsi:type="dcterms:W3CDTF">2021-10-15T07:25:24Z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4C9C4EFE-3E9E-4C7C-A7CC-D0B2AF10668C</vt:lpwstr>
  </property>
  <property fmtid="{D5CDD505-2E9C-101B-9397-08002B2CF9AE}" pid="3" name="ArticulatePath">
    <vt:lpwstr>E.G2.U1.L1 _Slide 1__48</vt:lpwstr>
  </property>
  <property fmtid="{D5CDD505-2E9C-101B-9397-08002B2CF9AE}" pid="4" name="ContentTypeId">
    <vt:lpwstr>0x010100B2C9AB73789C774380AE96823B994B1F</vt:lpwstr>
  </property>
</Properties>
</file>