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485" r:id="rId2"/>
    <p:sldId id="487" r:id="rId3"/>
    <p:sldId id="489" r:id="rId4"/>
    <p:sldId id="49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 Kassab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57" autoAdjust="0"/>
  </p:normalViewPr>
  <p:slideViewPr>
    <p:cSldViewPr snapToGrid="0">
      <p:cViewPr varScale="1">
        <p:scale>
          <a:sx n="110" d="100"/>
          <a:sy n="110" d="100"/>
        </p:scale>
        <p:origin x="6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6C4C0-F28F-432F-9474-F05ADF5A14BD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17C1B-504D-4ABB-BA81-AA8BD3177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703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a836041ad0_1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0" name="Google Shape;460;ga836041ad0_1_3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/>
              <a:t>Narration/VO: </a:t>
            </a:r>
            <a:r>
              <a:rPr lang="en-US" sz="1100" i="0" u="none" strike="noStrike"/>
              <a:t>In this activity, you have to arrange the sentence and choose the correct connector to complete the sentence.</a:t>
            </a:r>
            <a:endParaRPr lang="en-US" sz="11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omic Sans MS"/>
              <a:buNone/>
            </a:pPr>
            <a:r>
              <a:rPr lang="en-US" sz="1100"/>
              <a:t>(Read the sentence)</a:t>
            </a:r>
          </a:p>
          <a:p>
            <a:r>
              <a:rPr lang="en-US"/>
              <a:t>Feedback: </a:t>
            </a:r>
          </a:p>
          <a:p>
            <a:r>
              <a:rPr lang="en-US"/>
              <a:t>(if they choose the correct answer.) Great job!</a:t>
            </a:r>
          </a:p>
          <a:p>
            <a:r>
              <a:rPr lang="en-US"/>
              <a:t>(If they choose the wrong answer.) Incorrect. We have similar ideas so we use and.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>
              <a:cs typeface="Calibri" panose="020F0502020204030204"/>
            </a:endParaRPr>
          </a:p>
          <a:p>
            <a:pPr>
              <a:buClr>
                <a:srgbClr val="000000"/>
              </a:buClr>
              <a:buSzPts val="1200"/>
            </a:pPr>
            <a:endParaRPr lang="en-US">
              <a:cs typeface="Calibri" panose="020F0502020204030204"/>
            </a:endParaRPr>
          </a:p>
        </p:txBody>
      </p:sp>
      <p:sp>
        <p:nvSpPr>
          <p:cNvPr id="461" name="Google Shape;461;ga836041ad0_1_36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6273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a836041ad0_1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0" name="Google Shape;460;ga836041ad0_1_3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Gill Sans"/>
              <a:buNone/>
            </a:pPr>
            <a:r>
              <a:rPr lang="en-US" sz="1100" b="1" i="0" u="none" strike="noStrike"/>
              <a:t>Narration/VO: </a:t>
            </a:r>
            <a:r>
              <a:rPr lang="en-US" sz="1100" i="0" u="none" strike="noStrike"/>
              <a:t>How about this one? </a:t>
            </a:r>
            <a:r>
              <a:rPr lang="en-US" sz="1100"/>
              <a:t>(Read the sentence)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</p:txBody>
      </p:sp>
      <p:sp>
        <p:nvSpPr>
          <p:cNvPr id="461" name="Google Shape;461;ga836041ad0_1_36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4026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a836041ad0_1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0" name="Google Shape;460;ga836041ad0_1_3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Gill Sans"/>
              <a:buNone/>
            </a:pPr>
            <a:r>
              <a:rPr lang="en-US" sz="1100" b="1" i="0" u="none" strike="noStrike"/>
              <a:t>Narration/VO: </a:t>
            </a:r>
            <a:r>
              <a:rPr lang="en-US" sz="1100"/>
              <a:t>L</a:t>
            </a:r>
            <a:r>
              <a:rPr lang="en-US" sz="1100" i="0" u="none" strike="noStrike"/>
              <a:t>et us read this one. </a:t>
            </a:r>
            <a:r>
              <a:rPr lang="en-US" sz="1100"/>
              <a:t>(Read the sentence)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100" b="1" i="0" u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100" b="1">
              <a:latin typeface="Gill Sans"/>
            </a:endParaRPr>
          </a:p>
          <a:p>
            <a:endParaRPr lang="en-US">
              <a:cs typeface="Calibri" panose="020F0502020204030204"/>
            </a:endParaRPr>
          </a:p>
        </p:txBody>
      </p:sp>
      <p:sp>
        <p:nvSpPr>
          <p:cNvPr id="461" name="Google Shape;461;ga836041ad0_1_36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8747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a836041ad0_1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0" name="Google Shape;460;ga836041ad0_1_3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Gill Sans"/>
              <a:buNone/>
            </a:pPr>
            <a:r>
              <a:rPr lang="en-US" sz="1100" b="1" i="0" u="none" strike="noStrike"/>
              <a:t>Narration/VO: </a:t>
            </a:r>
            <a:r>
              <a:rPr lang="en-US" sz="1100" i="0" u="none" strike="noStrike"/>
              <a:t>And this one here? </a:t>
            </a:r>
            <a:r>
              <a:rPr lang="en-US" sz="1100"/>
              <a:t>(Read the sentence)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</p:txBody>
      </p:sp>
      <p:sp>
        <p:nvSpPr>
          <p:cNvPr id="461" name="Google Shape;461;ga836041ad0_1_36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4110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4E112-497D-4BA5-9EF0-87922A4A15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2D68CA-199B-482D-8DE8-97A3684ABA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155C6-2ED4-4F55-87E8-EBFA86B97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9CAF-D4D5-4AF4-80C7-0F0205F32247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4E4E5-2994-4437-AD7D-CC750E09B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DECF7-AA50-43D8-A313-B2030E0F3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E02B-3930-4BFE-9A34-A688B0F18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525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5DD3D-B592-4C0E-B584-4DCFECB22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FE8976-DA4D-4617-9571-7B2AF251E8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5DD97-90DF-456B-B7D4-C9C4C08ED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9CAF-D4D5-4AF4-80C7-0F0205F32247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00D98-9736-4452-8707-6FE297ABA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347FB-923D-4C20-B2E1-7C4601A25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E02B-3930-4BFE-9A34-A688B0F18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63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A8B4DB-B66B-4F85-BC70-6A3D214107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6EBD46-DCEC-4223-B9A1-5F4F66A44F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0C7DB-3C41-49D7-993C-E82E7464C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9CAF-D4D5-4AF4-80C7-0F0205F32247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883D2-9E9C-45F4-BD0A-A21BB8445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238B5D-2345-4161-A7BF-B28B82333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E02B-3930-4BFE-9A34-A688B0F18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70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E4A34-CBA4-48C7-8E9E-F42BA8130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660A5-04B2-483F-BA94-55B5F91E0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388D3-53A9-4FBF-88F6-4C8670349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9CAF-D4D5-4AF4-80C7-0F0205F32247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950AF-8BC9-4F7F-B38D-895C5C59E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C2B81-CD99-40C8-A141-7BA59C88D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E02B-3930-4BFE-9A34-A688B0F18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5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2263E-E884-4896-B7E3-05168C5B5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905FE9-BBA4-4527-8228-6C165A4CAE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F22C7B-6105-4CD5-8E2E-AC51C1ACF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9CAF-D4D5-4AF4-80C7-0F0205F32247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FCD83-56DE-4ECD-AEF4-56425306C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0CA48-D60F-4715-9BA7-DBB8D8EB8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E02B-3930-4BFE-9A34-A688B0F18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55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E62AD-F693-4785-99CE-25F38F383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9F7A8-E22C-46DA-89C4-FEFC88C418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947502-10B3-438F-AFF1-4790EFB95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14AF1D-A6CF-440F-B2D9-B7A5BA920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9CAF-D4D5-4AF4-80C7-0F0205F32247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3060B1-2AAD-4EF4-BF85-1C0F6502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2B71A5-277C-482C-9095-E982190F7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E02B-3930-4BFE-9A34-A688B0F18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93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3198A-7DB1-4EB9-B3DB-762C4407D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1FD04A-919B-42ED-928D-D02796BBB7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DFA7A4-B0CB-4CC1-A292-9A0B6F202D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C7A3B-82B9-415B-A80A-B0B5B08CD9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0EA014-ED0B-4928-8683-F7E9898ADD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474BB2-1D43-46D0-99DA-D363BB411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9CAF-D4D5-4AF4-80C7-0F0205F32247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9B3D93-CB94-4231-8D56-76E2DDF2A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DFD38E-21FD-47A7-8355-DFEAB87F5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E02B-3930-4BFE-9A34-A688B0F18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98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D4FED-A71C-4008-9120-A061F9ACE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ED6F10-4E94-48A0-9C4C-31AD6276C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9CAF-D4D5-4AF4-80C7-0F0205F32247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F868DC-67C6-4AD1-8FD6-4A9B55A99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A1774-ECD4-41F3-9982-1A83E7F53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E02B-3930-4BFE-9A34-A688B0F18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639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5F6795-B2C2-4AD7-8117-46D2941B5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9CAF-D4D5-4AF4-80C7-0F0205F32247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0BB7BB-A335-4EEE-AA35-69E290C49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197773-5AE0-48F7-9380-B9D407C46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E02B-3930-4BFE-9A34-A688B0F18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568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B6091-FC7A-4E3A-A370-538A2865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862174-8366-41E0-9B77-84EDFF046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AB269-6287-4A38-9204-14AAF582BB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B2AC74-5A55-4DB0-9372-C4D7CE745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9CAF-D4D5-4AF4-80C7-0F0205F32247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C0263B-678C-47AA-912C-C72EFC775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C3686-377C-4D39-BA3E-6EDF06D7E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E02B-3930-4BFE-9A34-A688B0F18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6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4E429-36C3-4BF8-B1F3-8BE08B3A9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E60122-9833-4B00-A2A7-ABFF0B9094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CD0085-F4AF-46D9-A6E3-37704E7D66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EBF750-EB13-4076-A336-4B6FAB84C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9CAF-D4D5-4AF4-80C7-0F0205F32247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9A671F-7B60-4071-B8A1-7978DFB46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D75AC1-E477-40F6-8766-71FDCBC55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E02B-3930-4BFE-9A34-A688B0F18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67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CB6478-99D6-40DA-A6F5-B049C3099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A14F4-D92D-4B6A-A1A4-A23357234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C36450-8D1B-4DE3-A411-4CB7B2B7A9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19CAF-D4D5-4AF4-80C7-0F0205F32247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98CE7-FEEC-4064-B4E1-91149CF74C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845C2-DAB2-49F3-90A3-FDF67C5DFF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BE02B-3930-4BFE-9A34-A688B0F18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75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FC6EFBB-4E99-47F2-B1FD-E99353A73328}"/>
              </a:ext>
            </a:extLst>
          </p:cNvPr>
          <p:cNvSpPr txBox="1"/>
          <p:nvPr/>
        </p:nvSpPr>
        <p:spPr>
          <a:xfrm rot="10800000" flipV="1">
            <a:off x="1" y="1151814"/>
            <a:ext cx="12191999" cy="584775"/>
          </a:xfrm>
          <a:prstGeom prst="rect">
            <a:avLst/>
          </a:prstGeom>
          <a:solidFill>
            <a:srgbClr val="A8B9EA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457200">
              <a:buClr>
                <a:srgbClr val="000000"/>
              </a:buClr>
              <a:buSzPts val="1400"/>
              <a:defRPr/>
            </a:pPr>
            <a:r>
              <a:rPr lang="en-US" sz="3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You Do </a:t>
            </a:r>
          </a:p>
        </p:txBody>
      </p:sp>
      <p:graphicFrame>
        <p:nvGraphicFramePr>
          <p:cNvPr id="18" name="Google Shape;453;p60">
            <a:extLst>
              <a:ext uri="{FF2B5EF4-FFF2-40B4-BE49-F238E27FC236}">
                <a16:creationId xmlns:a16="http://schemas.microsoft.com/office/drawing/2014/main" id="{34360EEC-77AC-4968-B1FE-4EAE5FED44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300284"/>
              </p:ext>
            </p:extLst>
          </p:nvPr>
        </p:nvGraphicFramePr>
        <p:xfrm>
          <a:off x="3261360" y="1856497"/>
          <a:ext cx="5669280" cy="92490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417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2640207025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2744167297"/>
                    </a:ext>
                  </a:extLst>
                </a:gridCol>
              </a:tblGrid>
              <a:tr h="9249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mic Sans MS"/>
                        <a:buNone/>
                      </a:pPr>
                      <a:endParaRPr lang="en-US" sz="36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/>
                      </a:endParaRPr>
                    </a:p>
                  </a:txBody>
                  <a:tcPr marL="68600" marR="68600" marT="34300" marB="343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36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/>
                      </a:endParaRPr>
                    </a:p>
                  </a:txBody>
                  <a:tcPr marL="68600" marR="68600" marT="34300" marB="343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36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/>
                      </a:endParaRPr>
                    </a:p>
                  </a:txBody>
                  <a:tcPr marL="68600" marR="68600" marT="34300" marB="343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3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/>
                      </a:endParaRPr>
                    </a:p>
                  </a:txBody>
                  <a:tcPr marL="68600" marR="68600" marT="34300" marB="343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Google Shape;425;p58"/>
          <p:cNvSpPr txBox="1"/>
          <p:nvPr/>
        </p:nvSpPr>
        <p:spPr>
          <a:xfrm>
            <a:off x="1099673" y="5076762"/>
            <a:ext cx="10253427" cy="763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en-US" sz="10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___________________________________________  ____________  _________________________________________________</a:t>
            </a:r>
          </a:p>
        </p:txBody>
      </p:sp>
      <p:sp>
        <p:nvSpPr>
          <p:cNvPr id="3" name="Google Shape;222;p10">
            <a:extLst>
              <a:ext uri="{FF2B5EF4-FFF2-40B4-BE49-F238E27FC236}">
                <a16:creationId xmlns:a16="http://schemas.microsoft.com/office/drawing/2014/main" id="{E746A226-5F80-4B37-93A7-595AFF9EE24A}"/>
              </a:ext>
            </a:extLst>
          </p:cNvPr>
          <p:cNvSpPr txBox="1"/>
          <p:nvPr/>
        </p:nvSpPr>
        <p:spPr>
          <a:xfrm>
            <a:off x="0" y="644354"/>
            <a:ext cx="12192000" cy="523180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6565" lvl="1" defTabSz="914392">
              <a:defRPr/>
            </a:pPr>
            <a:r>
              <a:rPr lang="en-GB" sz="2800" b="1">
                <a:solidFill>
                  <a:schemeClr val="bg1"/>
                </a:solidFill>
                <a:latin typeface="Poppins"/>
                <a:cs typeface="Arial"/>
              </a:rPr>
              <a:t>Order and combine the sentences using the correct connector.</a:t>
            </a:r>
          </a:p>
        </p:txBody>
      </p:sp>
      <p:sp>
        <p:nvSpPr>
          <p:cNvPr id="10" name="Google Shape;425;p58">
            <a:extLst>
              <a:ext uri="{FF2B5EF4-FFF2-40B4-BE49-F238E27FC236}">
                <a16:creationId xmlns:a16="http://schemas.microsoft.com/office/drawing/2014/main" id="{AD3322C2-341B-4330-98F7-34DF25C7D69A}"/>
              </a:ext>
            </a:extLst>
          </p:cNvPr>
          <p:cNvSpPr txBox="1"/>
          <p:nvPr/>
        </p:nvSpPr>
        <p:spPr>
          <a:xfrm>
            <a:off x="5871653" y="3215842"/>
            <a:ext cx="4047903" cy="76333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lang="en-US" sz="3000" kern="0">
              <a:solidFill>
                <a:prstClr val="black">
                  <a:lumMod val="65000"/>
                  <a:lumOff val="35000"/>
                </a:prstClr>
              </a:solidFill>
              <a:latin typeface="Poppins" panose="00000500000000000000" pitchFamily="50" charset="0"/>
              <a:ea typeface="Comic Sans MS"/>
              <a:cs typeface="Poppins" panose="020B0604020202020204" charset="0"/>
              <a:sym typeface="Comic Sans MS"/>
            </a:endParaRPr>
          </a:p>
        </p:txBody>
      </p:sp>
      <p:sp>
        <p:nvSpPr>
          <p:cNvPr id="11" name="Google Shape;425;p58">
            <a:extLst>
              <a:ext uri="{FF2B5EF4-FFF2-40B4-BE49-F238E27FC236}">
                <a16:creationId xmlns:a16="http://schemas.microsoft.com/office/drawing/2014/main" id="{0F71E5EB-1D4B-467B-A1D5-5F290B731E18}"/>
              </a:ext>
            </a:extLst>
          </p:cNvPr>
          <p:cNvSpPr txBox="1"/>
          <p:nvPr/>
        </p:nvSpPr>
        <p:spPr>
          <a:xfrm>
            <a:off x="1347819" y="3215842"/>
            <a:ext cx="4059501" cy="76333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lang="en-US" sz="3000" kern="0">
              <a:solidFill>
                <a:prstClr val="black">
                  <a:lumMod val="65000"/>
                  <a:lumOff val="35000"/>
                </a:prstClr>
              </a:solidFill>
              <a:latin typeface="Poppins" panose="00000500000000000000" pitchFamily="50" charset="0"/>
              <a:ea typeface="Comic Sans MS"/>
              <a:cs typeface="Poppins" panose="020B0604020202020204" charset="0"/>
              <a:sym typeface="Comic Sans M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25E084-4F2F-4216-8B62-79F286FA7BD4}"/>
              </a:ext>
            </a:extLst>
          </p:cNvPr>
          <p:cNvSpPr/>
          <p:nvPr/>
        </p:nvSpPr>
        <p:spPr>
          <a:xfrm>
            <a:off x="6100258" y="3335900"/>
            <a:ext cx="3445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-GB" sz="2800" kern="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I like to eat apples,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9BDAB8E-D7D0-460E-8529-5EC762E79B77}"/>
              </a:ext>
            </a:extLst>
          </p:cNvPr>
          <p:cNvSpPr/>
          <p:nvPr/>
        </p:nvSpPr>
        <p:spPr>
          <a:xfrm>
            <a:off x="1359418" y="3335900"/>
            <a:ext cx="40479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-GB" sz="2800" kern="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I like to eat bananas.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D320EF-1057-42AD-9DF8-5C47ED752833}"/>
              </a:ext>
            </a:extLst>
          </p:cNvPr>
          <p:cNvSpPr/>
          <p:nvPr/>
        </p:nvSpPr>
        <p:spPr>
          <a:xfrm>
            <a:off x="3542436" y="1967332"/>
            <a:ext cx="8996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oppins"/>
              </a:rPr>
              <a:t>and</a:t>
            </a:r>
            <a:endParaRPr lang="en-US" sz="28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19E21A-A11F-4A8B-B381-4B326079A2FC}"/>
              </a:ext>
            </a:extLst>
          </p:cNvPr>
          <p:cNvSpPr/>
          <p:nvPr/>
        </p:nvSpPr>
        <p:spPr>
          <a:xfrm>
            <a:off x="5106598" y="1984236"/>
            <a:ext cx="6014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oppins"/>
              </a:rPr>
              <a:t>so</a:t>
            </a:r>
            <a:endParaRPr lang="en-US" sz="28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24F4CC-616B-4A7C-B2F4-8EDAE3A2F379}"/>
              </a:ext>
            </a:extLst>
          </p:cNvPr>
          <p:cNvSpPr/>
          <p:nvPr/>
        </p:nvSpPr>
        <p:spPr>
          <a:xfrm>
            <a:off x="6579760" y="2015013"/>
            <a:ext cx="5277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>
                <a:solidFill>
                  <a:schemeClr val="accent1">
                    <a:lumMod val="75000"/>
                  </a:schemeClr>
                </a:solidFill>
                <a:latin typeface="Poppins"/>
              </a:rPr>
              <a:t>or</a:t>
            </a:r>
            <a:endParaRPr lang="en-US" sz="26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498F337-352C-4F9E-A2DD-5387F64B1A32}"/>
              </a:ext>
            </a:extLst>
          </p:cNvPr>
          <p:cNvSpPr/>
          <p:nvPr/>
        </p:nvSpPr>
        <p:spPr>
          <a:xfrm>
            <a:off x="7882743" y="2015013"/>
            <a:ext cx="74571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>
                <a:solidFill>
                  <a:schemeClr val="accent1">
                    <a:lumMod val="75000"/>
                  </a:schemeClr>
                </a:solidFill>
                <a:latin typeface="Poppins"/>
              </a:rPr>
              <a:t>but</a:t>
            </a:r>
            <a:endParaRPr lang="en-US" sz="26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07CDF34-62BA-410B-A4D4-07A944014F3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63"/>
          <a:stretch/>
        </p:blipFill>
        <p:spPr bwMode="auto">
          <a:xfrm rot="10800000">
            <a:off x="11548" y="18963"/>
            <a:ext cx="781050" cy="4876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2970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296E-6 L -0.33334 0.189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67" y="9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5.55112E-17 L 0.1543 0.391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08" y="19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2.96296E-6 L 0.41823 0.192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11" y="9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891E580-9866-4E41-9F8D-F11916125BFF}"/>
              </a:ext>
            </a:extLst>
          </p:cNvPr>
          <p:cNvSpPr txBox="1"/>
          <p:nvPr/>
        </p:nvSpPr>
        <p:spPr>
          <a:xfrm rot="10800000" flipV="1">
            <a:off x="1" y="1136574"/>
            <a:ext cx="12191999" cy="584775"/>
          </a:xfrm>
          <a:prstGeom prst="rect">
            <a:avLst/>
          </a:prstGeom>
          <a:solidFill>
            <a:srgbClr val="A8B9EA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457200">
              <a:buClr>
                <a:srgbClr val="000000"/>
              </a:buClr>
              <a:buSzPts val="1400"/>
              <a:defRPr/>
            </a:pPr>
            <a:r>
              <a:rPr lang="en-US" sz="3200" ker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You Do </a:t>
            </a:r>
          </a:p>
        </p:txBody>
      </p:sp>
      <p:sp>
        <p:nvSpPr>
          <p:cNvPr id="10" name="Google Shape;222;p10">
            <a:extLst>
              <a:ext uri="{FF2B5EF4-FFF2-40B4-BE49-F238E27FC236}">
                <a16:creationId xmlns:a16="http://schemas.microsoft.com/office/drawing/2014/main" id="{C297CFC1-72E8-48DC-865E-F9C7C891A7B2}"/>
              </a:ext>
            </a:extLst>
          </p:cNvPr>
          <p:cNvSpPr txBox="1"/>
          <p:nvPr/>
        </p:nvSpPr>
        <p:spPr>
          <a:xfrm>
            <a:off x="0" y="644354"/>
            <a:ext cx="12192000" cy="523180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6565" lvl="1" defTabSz="914392">
              <a:defRPr/>
            </a:pPr>
            <a:r>
              <a:rPr lang="en-GB" sz="2800" b="1">
                <a:solidFill>
                  <a:schemeClr val="bg1"/>
                </a:solidFill>
                <a:latin typeface="Poppins"/>
                <a:cs typeface="Arial"/>
              </a:rPr>
              <a:t>Order and combine the sentences using the correct connector.</a:t>
            </a:r>
          </a:p>
        </p:txBody>
      </p:sp>
      <p:sp>
        <p:nvSpPr>
          <p:cNvPr id="12" name="Google Shape;425;p58">
            <a:extLst>
              <a:ext uri="{FF2B5EF4-FFF2-40B4-BE49-F238E27FC236}">
                <a16:creationId xmlns:a16="http://schemas.microsoft.com/office/drawing/2014/main" id="{47ADB9C0-2957-4C77-8621-C2E2EFAD4D4D}"/>
              </a:ext>
            </a:extLst>
          </p:cNvPr>
          <p:cNvSpPr txBox="1"/>
          <p:nvPr/>
        </p:nvSpPr>
        <p:spPr>
          <a:xfrm>
            <a:off x="5454285" y="3323805"/>
            <a:ext cx="5669280" cy="76333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lang="en-US" sz="3000" kern="0">
              <a:solidFill>
                <a:prstClr val="black">
                  <a:lumMod val="65000"/>
                  <a:lumOff val="35000"/>
                </a:prstClr>
              </a:solidFill>
              <a:latin typeface="Poppins" panose="00000500000000000000" pitchFamily="50" charset="0"/>
              <a:ea typeface="Comic Sans MS"/>
              <a:cs typeface="Poppins" panose="020B0604020202020204" charset="0"/>
              <a:sym typeface="Comic Sans MS"/>
            </a:endParaRPr>
          </a:p>
        </p:txBody>
      </p:sp>
      <p:sp>
        <p:nvSpPr>
          <p:cNvPr id="13" name="Google Shape;425;p58">
            <a:extLst>
              <a:ext uri="{FF2B5EF4-FFF2-40B4-BE49-F238E27FC236}">
                <a16:creationId xmlns:a16="http://schemas.microsoft.com/office/drawing/2014/main" id="{B887DAD5-1426-43B9-8B25-37CF59625D2A}"/>
              </a:ext>
            </a:extLst>
          </p:cNvPr>
          <p:cNvSpPr txBox="1"/>
          <p:nvPr/>
        </p:nvSpPr>
        <p:spPr>
          <a:xfrm>
            <a:off x="681069" y="3323805"/>
            <a:ext cx="4627531" cy="76333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lang="en-US" sz="3000" kern="0">
              <a:solidFill>
                <a:prstClr val="black">
                  <a:lumMod val="65000"/>
                  <a:lumOff val="35000"/>
                </a:prstClr>
              </a:solidFill>
              <a:latin typeface="Poppins" panose="00000500000000000000" pitchFamily="50" charset="0"/>
              <a:ea typeface="Comic Sans MS"/>
              <a:cs typeface="Poppins" panose="020B0604020202020204" charset="0"/>
              <a:sym typeface="Comic Sans MS"/>
            </a:endParaRPr>
          </a:p>
        </p:txBody>
      </p:sp>
      <p:graphicFrame>
        <p:nvGraphicFramePr>
          <p:cNvPr id="14" name="Google Shape;453;p60">
            <a:extLst>
              <a:ext uri="{FF2B5EF4-FFF2-40B4-BE49-F238E27FC236}">
                <a16:creationId xmlns:a16="http://schemas.microsoft.com/office/drawing/2014/main" id="{940D7D36-602F-4B31-A1AE-074670C724F1}"/>
              </a:ext>
            </a:extLst>
          </p:cNvPr>
          <p:cNvGraphicFramePr/>
          <p:nvPr/>
        </p:nvGraphicFramePr>
        <p:xfrm>
          <a:off x="2698573" y="1880269"/>
          <a:ext cx="5669280" cy="92490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417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2640207025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2744167297"/>
                    </a:ext>
                  </a:extLst>
                </a:gridCol>
              </a:tblGrid>
              <a:tr h="9249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mic Sans MS"/>
                        <a:buNone/>
                      </a:pPr>
                      <a:endParaRPr lang="en-US" sz="36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/>
                      </a:endParaRPr>
                    </a:p>
                  </a:txBody>
                  <a:tcPr marL="68600" marR="68600" marT="34300" marB="343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36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/>
                      </a:endParaRPr>
                    </a:p>
                  </a:txBody>
                  <a:tcPr marL="68600" marR="68600" marT="34300" marB="343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36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/>
                      </a:endParaRPr>
                    </a:p>
                  </a:txBody>
                  <a:tcPr marL="68600" marR="68600" marT="34300" marB="343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36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/>
                      </a:endParaRPr>
                    </a:p>
                  </a:txBody>
                  <a:tcPr marL="68600" marR="68600" marT="34300" marB="343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33E6F29D-F0B3-467D-A4DD-3D459CB4349B}"/>
              </a:ext>
            </a:extLst>
          </p:cNvPr>
          <p:cNvSpPr/>
          <p:nvPr/>
        </p:nvSpPr>
        <p:spPr>
          <a:xfrm>
            <a:off x="5433508" y="3443863"/>
            <a:ext cx="59266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-GB" sz="2800" kern="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I would like to become a doctor.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2500CC7-6C00-43A9-A17E-145B85A220E1}"/>
              </a:ext>
            </a:extLst>
          </p:cNvPr>
          <p:cNvSpPr/>
          <p:nvPr/>
        </p:nvSpPr>
        <p:spPr>
          <a:xfrm>
            <a:off x="692668" y="3443863"/>
            <a:ext cx="47500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-GB" sz="2800" kern="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I want to help sick people,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D07A8BE-9310-44EC-A995-280CB31DDE72}"/>
              </a:ext>
            </a:extLst>
          </p:cNvPr>
          <p:cNvSpPr/>
          <p:nvPr/>
        </p:nvSpPr>
        <p:spPr>
          <a:xfrm>
            <a:off x="2875686" y="2075295"/>
            <a:ext cx="8996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oppins"/>
              </a:rPr>
              <a:t>and</a:t>
            </a:r>
            <a:endParaRPr lang="en-US" sz="28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7A9D2C0-973D-494E-B26C-0C9339C5DD86}"/>
              </a:ext>
            </a:extLst>
          </p:cNvPr>
          <p:cNvSpPr/>
          <p:nvPr/>
        </p:nvSpPr>
        <p:spPr>
          <a:xfrm>
            <a:off x="4439848" y="2092199"/>
            <a:ext cx="6014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oppins"/>
              </a:rPr>
              <a:t>so</a:t>
            </a:r>
            <a:endParaRPr lang="en-US" sz="28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6DD661A-0C8A-4413-A2A9-4DF367A63EDD}"/>
              </a:ext>
            </a:extLst>
          </p:cNvPr>
          <p:cNvSpPr/>
          <p:nvPr/>
        </p:nvSpPr>
        <p:spPr>
          <a:xfrm>
            <a:off x="5913010" y="2122976"/>
            <a:ext cx="5277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>
                <a:solidFill>
                  <a:schemeClr val="accent1">
                    <a:lumMod val="75000"/>
                  </a:schemeClr>
                </a:solidFill>
                <a:latin typeface="Poppins"/>
              </a:rPr>
              <a:t>or</a:t>
            </a:r>
            <a:endParaRPr lang="en-US" sz="26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F0E63F1-D571-4259-AEF6-B6E14273C7E4}"/>
              </a:ext>
            </a:extLst>
          </p:cNvPr>
          <p:cNvSpPr/>
          <p:nvPr/>
        </p:nvSpPr>
        <p:spPr>
          <a:xfrm>
            <a:off x="7215993" y="2122976"/>
            <a:ext cx="74571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>
                <a:solidFill>
                  <a:schemeClr val="accent1">
                    <a:lumMod val="75000"/>
                  </a:schemeClr>
                </a:solidFill>
                <a:latin typeface="Poppins"/>
              </a:rPr>
              <a:t>but</a:t>
            </a:r>
            <a:endParaRPr lang="en-US" sz="26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Google Shape;425;p58">
            <a:extLst>
              <a:ext uri="{FF2B5EF4-FFF2-40B4-BE49-F238E27FC236}">
                <a16:creationId xmlns:a16="http://schemas.microsoft.com/office/drawing/2014/main" id="{2CE82E9D-5B2A-4047-A1B0-76C1FA203ECE}"/>
              </a:ext>
            </a:extLst>
          </p:cNvPr>
          <p:cNvSpPr txBox="1"/>
          <p:nvPr/>
        </p:nvSpPr>
        <p:spPr>
          <a:xfrm>
            <a:off x="539708" y="4954015"/>
            <a:ext cx="11802022" cy="763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en-US" sz="10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_________________________________________________________   ______ </a:t>
            </a:r>
          </a:p>
          <a:p>
            <a:pPr defTabSz="1219170">
              <a:buClr>
                <a:srgbClr val="000000"/>
              </a:buClr>
            </a:pPr>
            <a:endParaRPr lang="en-US" sz="1000" kern="0" dirty="0">
              <a:solidFill>
                <a:prstClr val="black">
                  <a:lumMod val="65000"/>
                  <a:lumOff val="35000"/>
                </a:prstClr>
              </a:solidFill>
              <a:latin typeface="Poppins" panose="00000500000000000000" pitchFamily="50" charset="0"/>
              <a:ea typeface="Comic Sans MS"/>
              <a:cs typeface="Poppins" panose="020B0604020202020204" charset="0"/>
              <a:sym typeface="Comic Sans MS"/>
            </a:endParaRPr>
          </a:p>
          <a:p>
            <a:pPr defTabSz="1219170">
              <a:buClr>
                <a:srgbClr val="000000"/>
              </a:buClr>
            </a:pPr>
            <a:endParaRPr lang="en-US" sz="1000" kern="0" dirty="0">
              <a:solidFill>
                <a:prstClr val="black">
                  <a:lumMod val="65000"/>
                  <a:lumOff val="35000"/>
                </a:prstClr>
              </a:solidFill>
              <a:latin typeface="Poppins" panose="00000500000000000000" pitchFamily="50" charset="0"/>
              <a:ea typeface="Comic Sans MS"/>
              <a:cs typeface="Poppins" panose="020B0604020202020204" charset="0"/>
              <a:sym typeface="Comic Sans MS"/>
            </a:endParaRPr>
          </a:p>
          <a:p>
            <a:pPr defTabSz="1219170">
              <a:buClr>
                <a:srgbClr val="000000"/>
              </a:buClr>
            </a:pPr>
            <a:endParaRPr lang="en-US" sz="1000" kern="0" dirty="0">
              <a:solidFill>
                <a:prstClr val="black">
                  <a:lumMod val="65000"/>
                  <a:lumOff val="35000"/>
                </a:prstClr>
              </a:solidFill>
              <a:latin typeface="Poppins" panose="00000500000000000000" pitchFamily="50" charset="0"/>
              <a:ea typeface="Comic Sans MS"/>
              <a:cs typeface="Poppins" panose="020B0604020202020204" charset="0"/>
              <a:sym typeface="Comic Sans MS"/>
            </a:endParaRPr>
          </a:p>
          <a:p>
            <a:pPr defTabSz="1219170">
              <a:buClr>
                <a:srgbClr val="000000"/>
              </a:buClr>
            </a:pPr>
            <a:r>
              <a:rPr lang="en-US" sz="10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_________________________________________________________________________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FF0C0A4-9FE6-41F1-88EE-E3AE73F11C0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63"/>
          <a:stretch/>
        </p:blipFill>
        <p:spPr bwMode="auto">
          <a:xfrm rot="10800000">
            <a:off x="11548" y="18963"/>
            <a:ext cx="781050" cy="4876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01459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L -0.01575 0.223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4" y="11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2.96296E-6 L 0.04935 0.42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1" y="21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2.22222E-6 L 0.00821 0.2300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" y="11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3334507-0039-4A44-B102-62BDA7C66516}"/>
              </a:ext>
            </a:extLst>
          </p:cNvPr>
          <p:cNvSpPr txBox="1"/>
          <p:nvPr/>
        </p:nvSpPr>
        <p:spPr>
          <a:xfrm rot="10800000" flipV="1">
            <a:off x="1" y="1138562"/>
            <a:ext cx="12191999" cy="584775"/>
          </a:xfrm>
          <a:prstGeom prst="rect">
            <a:avLst/>
          </a:prstGeom>
          <a:solidFill>
            <a:srgbClr val="A8B9EA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457200">
              <a:buClr>
                <a:srgbClr val="000000"/>
              </a:buClr>
              <a:buSzPts val="1400"/>
              <a:defRPr/>
            </a:pPr>
            <a:r>
              <a:rPr lang="en-US" sz="3200" ker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You Do </a:t>
            </a:r>
          </a:p>
        </p:txBody>
      </p:sp>
      <p:sp>
        <p:nvSpPr>
          <p:cNvPr id="11" name="Google Shape;222;p10">
            <a:extLst>
              <a:ext uri="{FF2B5EF4-FFF2-40B4-BE49-F238E27FC236}">
                <a16:creationId xmlns:a16="http://schemas.microsoft.com/office/drawing/2014/main" id="{378F3849-4EE9-46E2-B414-E909DC201972}"/>
              </a:ext>
            </a:extLst>
          </p:cNvPr>
          <p:cNvSpPr txBox="1"/>
          <p:nvPr/>
        </p:nvSpPr>
        <p:spPr>
          <a:xfrm>
            <a:off x="0" y="644354"/>
            <a:ext cx="12192000" cy="523180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6565" lvl="1" defTabSz="914392">
              <a:defRPr/>
            </a:pPr>
            <a:r>
              <a:rPr lang="en-GB" sz="2800" b="1">
                <a:solidFill>
                  <a:schemeClr val="bg1"/>
                </a:solidFill>
                <a:latin typeface="Poppins"/>
                <a:cs typeface="Arial"/>
              </a:rPr>
              <a:t>Order and combine the sentences using the correct connector.</a:t>
            </a:r>
          </a:p>
        </p:txBody>
      </p:sp>
      <p:sp>
        <p:nvSpPr>
          <p:cNvPr id="14" name="Google Shape;425;p58">
            <a:extLst>
              <a:ext uri="{FF2B5EF4-FFF2-40B4-BE49-F238E27FC236}">
                <a16:creationId xmlns:a16="http://schemas.microsoft.com/office/drawing/2014/main" id="{1AD6713E-1C95-4516-ADCD-16FB41E01332}"/>
              </a:ext>
            </a:extLst>
          </p:cNvPr>
          <p:cNvSpPr txBox="1"/>
          <p:nvPr/>
        </p:nvSpPr>
        <p:spPr>
          <a:xfrm>
            <a:off x="5757353" y="3425367"/>
            <a:ext cx="5489982" cy="76333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lang="en-US" sz="3000" kern="0">
              <a:solidFill>
                <a:prstClr val="black">
                  <a:lumMod val="65000"/>
                  <a:lumOff val="35000"/>
                </a:prstClr>
              </a:solidFill>
              <a:latin typeface="Poppins" panose="00000500000000000000" pitchFamily="50" charset="0"/>
              <a:ea typeface="Comic Sans MS"/>
              <a:cs typeface="Poppins" panose="020B0604020202020204" charset="0"/>
              <a:sym typeface="Comic Sans MS"/>
            </a:endParaRPr>
          </a:p>
        </p:txBody>
      </p:sp>
      <p:sp>
        <p:nvSpPr>
          <p:cNvPr id="15" name="Google Shape;425;p58">
            <a:extLst>
              <a:ext uri="{FF2B5EF4-FFF2-40B4-BE49-F238E27FC236}">
                <a16:creationId xmlns:a16="http://schemas.microsoft.com/office/drawing/2014/main" id="{B7506A27-3689-47A6-B7B3-0292A3E374EC}"/>
              </a:ext>
            </a:extLst>
          </p:cNvPr>
          <p:cNvSpPr txBox="1"/>
          <p:nvPr/>
        </p:nvSpPr>
        <p:spPr>
          <a:xfrm>
            <a:off x="1751618" y="3425367"/>
            <a:ext cx="2998809" cy="76333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lang="en-US" sz="3000" kern="0">
              <a:solidFill>
                <a:prstClr val="black">
                  <a:lumMod val="65000"/>
                  <a:lumOff val="35000"/>
                </a:prstClr>
              </a:solidFill>
              <a:latin typeface="Poppins" panose="00000500000000000000" pitchFamily="50" charset="0"/>
              <a:ea typeface="Comic Sans MS"/>
              <a:cs typeface="Poppins" panose="020B0604020202020204" charset="0"/>
              <a:sym typeface="Comic Sans MS"/>
            </a:endParaRPr>
          </a:p>
        </p:txBody>
      </p:sp>
      <p:graphicFrame>
        <p:nvGraphicFramePr>
          <p:cNvPr id="16" name="Google Shape;453;p60">
            <a:extLst>
              <a:ext uri="{FF2B5EF4-FFF2-40B4-BE49-F238E27FC236}">
                <a16:creationId xmlns:a16="http://schemas.microsoft.com/office/drawing/2014/main" id="{2C01B8B6-8168-475F-9D93-D70C0098478A}"/>
              </a:ext>
            </a:extLst>
          </p:cNvPr>
          <p:cNvGraphicFramePr/>
          <p:nvPr/>
        </p:nvGraphicFramePr>
        <p:xfrm>
          <a:off x="3251023" y="1981831"/>
          <a:ext cx="5669280" cy="92490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417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2640207025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2744167297"/>
                    </a:ext>
                  </a:extLst>
                </a:gridCol>
              </a:tblGrid>
              <a:tr h="9249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mic Sans MS"/>
                        <a:buNone/>
                      </a:pPr>
                      <a:endParaRPr lang="en-US" sz="36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/>
                      </a:endParaRPr>
                    </a:p>
                  </a:txBody>
                  <a:tcPr marL="68600" marR="68600" marT="34300" marB="343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36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/>
                      </a:endParaRPr>
                    </a:p>
                  </a:txBody>
                  <a:tcPr marL="68600" marR="68600" marT="34300" marB="343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36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/>
                      </a:endParaRPr>
                    </a:p>
                  </a:txBody>
                  <a:tcPr marL="68600" marR="68600" marT="34300" marB="343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36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/>
                      </a:endParaRPr>
                    </a:p>
                  </a:txBody>
                  <a:tcPr marL="68600" marR="68600" marT="34300" marB="343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068AEC8A-894F-46BA-ABDF-211D9B37EF40}"/>
              </a:ext>
            </a:extLst>
          </p:cNvPr>
          <p:cNvSpPr/>
          <p:nvPr/>
        </p:nvSpPr>
        <p:spPr>
          <a:xfrm>
            <a:off x="5985958" y="3545425"/>
            <a:ext cx="52613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-GB" sz="2800" kern="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Should we go to the cinema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08F54B-98D1-462C-9CB1-497C620CA215}"/>
              </a:ext>
            </a:extLst>
          </p:cNvPr>
          <p:cNvSpPr/>
          <p:nvPr/>
        </p:nvSpPr>
        <p:spPr>
          <a:xfrm>
            <a:off x="2261836" y="3545425"/>
            <a:ext cx="22958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-US" sz="2800" kern="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to the park?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00F9A8A-699E-4D7B-BDB5-6A194F941A7D}"/>
              </a:ext>
            </a:extLst>
          </p:cNvPr>
          <p:cNvSpPr/>
          <p:nvPr/>
        </p:nvSpPr>
        <p:spPr>
          <a:xfrm>
            <a:off x="3428136" y="2176857"/>
            <a:ext cx="8996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oppins"/>
              </a:rPr>
              <a:t>and</a:t>
            </a:r>
            <a:endParaRPr lang="en-US" sz="28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8178148-C176-4A53-A65D-89993F3B679F}"/>
              </a:ext>
            </a:extLst>
          </p:cNvPr>
          <p:cNvSpPr/>
          <p:nvPr/>
        </p:nvSpPr>
        <p:spPr>
          <a:xfrm>
            <a:off x="4992298" y="2193761"/>
            <a:ext cx="6014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oppins"/>
              </a:rPr>
              <a:t>so</a:t>
            </a:r>
            <a:endParaRPr lang="en-US" sz="28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68837E-B4FA-42B1-8180-090D7BD26E68}"/>
              </a:ext>
            </a:extLst>
          </p:cNvPr>
          <p:cNvSpPr/>
          <p:nvPr/>
        </p:nvSpPr>
        <p:spPr>
          <a:xfrm>
            <a:off x="6465460" y="2224538"/>
            <a:ext cx="5277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>
                <a:solidFill>
                  <a:schemeClr val="accent1">
                    <a:lumMod val="75000"/>
                  </a:schemeClr>
                </a:solidFill>
                <a:latin typeface="Poppins"/>
              </a:rPr>
              <a:t>or</a:t>
            </a:r>
            <a:endParaRPr lang="en-US" sz="26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AEEF570-115D-4C29-B73E-7C13F29E1CDE}"/>
              </a:ext>
            </a:extLst>
          </p:cNvPr>
          <p:cNvSpPr/>
          <p:nvPr/>
        </p:nvSpPr>
        <p:spPr>
          <a:xfrm>
            <a:off x="7768443" y="2224538"/>
            <a:ext cx="74571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>
                <a:solidFill>
                  <a:schemeClr val="accent1">
                    <a:lumMod val="75000"/>
                  </a:schemeClr>
                </a:solidFill>
                <a:latin typeface="Poppins"/>
              </a:rPr>
              <a:t>but</a:t>
            </a:r>
            <a:endParaRPr lang="en-US" sz="26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Google Shape;425;p58">
            <a:extLst>
              <a:ext uri="{FF2B5EF4-FFF2-40B4-BE49-F238E27FC236}">
                <a16:creationId xmlns:a16="http://schemas.microsoft.com/office/drawing/2014/main" id="{0453447D-4B84-416D-902E-180BF339B03D}"/>
              </a:ext>
            </a:extLst>
          </p:cNvPr>
          <p:cNvSpPr txBox="1"/>
          <p:nvPr/>
        </p:nvSpPr>
        <p:spPr>
          <a:xfrm>
            <a:off x="935989" y="5217184"/>
            <a:ext cx="10320021" cy="763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en-US" sz="10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________________________________________________________________ ________  ______________________________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F04340F-D472-4C61-BF28-2C4C2EC37ED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63"/>
          <a:stretch/>
        </p:blipFill>
        <p:spPr bwMode="auto">
          <a:xfrm rot="10800000">
            <a:off x="11548" y="18963"/>
            <a:ext cx="781050" cy="4876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6329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59259E-6 L -0.39323 0.161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61" y="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4.81481E-6 L -0.00299 0.3564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17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259E-6 L 0.38385 0.1615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93" y="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425;p58"/>
          <p:cNvSpPr txBox="1"/>
          <p:nvPr/>
        </p:nvSpPr>
        <p:spPr>
          <a:xfrm>
            <a:off x="5757353" y="3425367"/>
            <a:ext cx="4923498" cy="76333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lang="en-US" sz="3000" kern="0">
              <a:solidFill>
                <a:prstClr val="black">
                  <a:lumMod val="65000"/>
                  <a:lumOff val="35000"/>
                </a:prstClr>
              </a:solidFill>
              <a:latin typeface="Poppins" panose="00000500000000000000" pitchFamily="50" charset="0"/>
              <a:ea typeface="Comic Sans MS"/>
              <a:cs typeface="Poppins" panose="020B0604020202020204" charset="0"/>
              <a:sym typeface="Comic Sans MS"/>
            </a:endParaRPr>
          </a:p>
        </p:txBody>
      </p:sp>
      <p:sp>
        <p:nvSpPr>
          <p:cNvPr id="5" name="Google Shape;425;p58"/>
          <p:cNvSpPr txBox="1"/>
          <p:nvPr/>
        </p:nvSpPr>
        <p:spPr>
          <a:xfrm>
            <a:off x="1751618" y="3425367"/>
            <a:ext cx="2998809" cy="76333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lang="en-US" sz="3000" kern="0">
              <a:solidFill>
                <a:prstClr val="black">
                  <a:lumMod val="65000"/>
                  <a:lumOff val="35000"/>
                </a:prstClr>
              </a:solidFill>
              <a:latin typeface="Poppins" panose="00000500000000000000" pitchFamily="50" charset="0"/>
              <a:ea typeface="Comic Sans MS"/>
              <a:cs typeface="Poppins" panose="020B0604020202020204" charset="0"/>
              <a:sym typeface="Comic Sans MS"/>
            </a:endParaRPr>
          </a:p>
        </p:txBody>
      </p:sp>
      <p:graphicFrame>
        <p:nvGraphicFramePr>
          <p:cNvPr id="8" name="Google Shape;453;p60"/>
          <p:cNvGraphicFramePr/>
          <p:nvPr/>
        </p:nvGraphicFramePr>
        <p:xfrm>
          <a:off x="3251023" y="1981831"/>
          <a:ext cx="5669280" cy="92490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417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2640207025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2744167297"/>
                    </a:ext>
                  </a:extLst>
                </a:gridCol>
              </a:tblGrid>
              <a:tr h="9249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mic Sans MS"/>
                        <a:buNone/>
                      </a:pPr>
                      <a:endParaRPr lang="en-US" sz="36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/>
                      </a:endParaRPr>
                    </a:p>
                  </a:txBody>
                  <a:tcPr marL="68600" marR="68600" marT="34300" marB="343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36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/>
                      </a:endParaRPr>
                    </a:p>
                  </a:txBody>
                  <a:tcPr marL="68600" marR="68600" marT="34300" marB="343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36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/>
                      </a:endParaRPr>
                    </a:p>
                  </a:txBody>
                  <a:tcPr marL="68600" marR="68600" marT="34300" marB="343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36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/>
                      </a:endParaRPr>
                    </a:p>
                  </a:txBody>
                  <a:tcPr marL="68600" marR="68600" marT="34300" marB="343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02B1D5C-B74D-4972-9AD5-6DD8E78F9573}"/>
              </a:ext>
            </a:extLst>
          </p:cNvPr>
          <p:cNvSpPr txBox="1"/>
          <p:nvPr/>
        </p:nvSpPr>
        <p:spPr>
          <a:xfrm rot="10800000" flipV="1">
            <a:off x="1" y="1138562"/>
            <a:ext cx="12191999" cy="584775"/>
          </a:xfrm>
          <a:prstGeom prst="rect">
            <a:avLst/>
          </a:prstGeom>
          <a:solidFill>
            <a:srgbClr val="A8B9EA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457200">
              <a:buClr>
                <a:srgbClr val="000000"/>
              </a:buClr>
              <a:buSzPts val="1400"/>
              <a:defRPr/>
            </a:pPr>
            <a:r>
              <a:rPr lang="en-US" sz="3200" kern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You Do </a:t>
            </a:r>
          </a:p>
        </p:txBody>
      </p:sp>
      <p:sp>
        <p:nvSpPr>
          <p:cNvPr id="10" name="Google Shape;222;p10">
            <a:extLst>
              <a:ext uri="{FF2B5EF4-FFF2-40B4-BE49-F238E27FC236}">
                <a16:creationId xmlns:a16="http://schemas.microsoft.com/office/drawing/2014/main" id="{E5D73DCA-2680-4EAD-A872-B9302A3337EB}"/>
              </a:ext>
            </a:extLst>
          </p:cNvPr>
          <p:cNvSpPr txBox="1"/>
          <p:nvPr/>
        </p:nvSpPr>
        <p:spPr>
          <a:xfrm>
            <a:off x="0" y="644354"/>
            <a:ext cx="12192000" cy="523180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6565" lvl="1" defTabSz="914392">
              <a:defRPr/>
            </a:pPr>
            <a:r>
              <a:rPr lang="en-GB" sz="2800" b="1">
                <a:solidFill>
                  <a:schemeClr val="bg1"/>
                </a:solidFill>
                <a:latin typeface="Poppins"/>
                <a:cs typeface="Arial"/>
              </a:rPr>
              <a:t>Order and combine the sentences using the correct connector.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7EF4DA-8D2C-40BB-A2BA-156F7FCAD92C}"/>
              </a:ext>
            </a:extLst>
          </p:cNvPr>
          <p:cNvSpPr/>
          <p:nvPr/>
        </p:nvSpPr>
        <p:spPr>
          <a:xfrm>
            <a:off x="5985958" y="3545425"/>
            <a:ext cx="45288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-US" sz="2800" kern="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I wanted to play outside,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D4E63A-CC56-4A2B-8229-447F1F678EA1}"/>
              </a:ext>
            </a:extLst>
          </p:cNvPr>
          <p:cNvSpPr/>
          <p:nvPr/>
        </p:nvSpPr>
        <p:spPr>
          <a:xfrm>
            <a:off x="2261836" y="3545425"/>
            <a:ext cx="22541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-US" sz="2800" kern="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it is raining.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0665BF4-2D33-4C52-B052-5FADD2A68218}"/>
              </a:ext>
            </a:extLst>
          </p:cNvPr>
          <p:cNvSpPr/>
          <p:nvPr/>
        </p:nvSpPr>
        <p:spPr>
          <a:xfrm>
            <a:off x="3428136" y="2176857"/>
            <a:ext cx="8996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oppins"/>
              </a:rPr>
              <a:t>and</a:t>
            </a:r>
            <a:endParaRPr lang="en-US" sz="28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7ACBAC-F54B-40B1-9369-ECDA99E2F865}"/>
              </a:ext>
            </a:extLst>
          </p:cNvPr>
          <p:cNvSpPr/>
          <p:nvPr/>
        </p:nvSpPr>
        <p:spPr>
          <a:xfrm>
            <a:off x="4992298" y="2193761"/>
            <a:ext cx="6014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oppins"/>
              </a:rPr>
              <a:t>so</a:t>
            </a:r>
            <a:endParaRPr lang="en-US" sz="28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EBA061-28E3-47F8-853F-541617604317}"/>
              </a:ext>
            </a:extLst>
          </p:cNvPr>
          <p:cNvSpPr/>
          <p:nvPr/>
        </p:nvSpPr>
        <p:spPr>
          <a:xfrm>
            <a:off x="6465460" y="2224538"/>
            <a:ext cx="5277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>
                <a:solidFill>
                  <a:schemeClr val="accent1">
                    <a:lumMod val="75000"/>
                  </a:schemeClr>
                </a:solidFill>
                <a:latin typeface="Poppins"/>
              </a:rPr>
              <a:t>or</a:t>
            </a:r>
            <a:endParaRPr lang="en-US" sz="26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356108-10C2-42E9-B066-8286E59D37A7}"/>
              </a:ext>
            </a:extLst>
          </p:cNvPr>
          <p:cNvSpPr/>
          <p:nvPr/>
        </p:nvSpPr>
        <p:spPr>
          <a:xfrm>
            <a:off x="7768443" y="2224538"/>
            <a:ext cx="74571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>
                <a:solidFill>
                  <a:schemeClr val="accent1">
                    <a:lumMod val="75000"/>
                  </a:schemeClr>
                </a:solidFill>
                <a:latin typeface="Poppins"/>
              </a:rPr>
              <a:t>but</a:t>
            </a:r>
            <a:endParaRPr lang="en-US" sz="26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Google Shape;425;p58">
            <a:extLst>
              <a:ext uri="{FF2B5EF4-FFF2-40B4-BE49-F238E27FC236}">
                <a16:creationId xmlns:a16="http://schemas.microsoft.com/office/drawing/2014/main" id="{4A129760-B70C-4590-905B-F24EB8792D78}"/>
              </a:ext>
            </a:extLst>
          </p:cNvPr>
          <p:cNvSpPr txBox="1"/>
          <p:nvPr/>
        </p:nvSpPr>
        <p:spPr>
          <a:xfrm>
            <a:off x="1418023" y="5127396"/>
            <a:ext cx="9262828" cy="763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en-US" sz="10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______________________________________________________  ____________  </a:t>
            </a:r>
          </a:p>
          <a:p>
            <a:pPr defTabSz="1219170">
              <a:buClr>
                <a:srgbClr val="000000"/>
              </a:buClr>
            </a:pPr>
            <a:endParaRPr lang="en-US" sz="1000" kern="0" dirty="0">
              <a:solidFill>
                <a:prstClr val="black">
                  <a:lumMod val="65000"/>
                  <a:lumOff val="35000"/>
                </a:prstClr>
              </a:solidFill>
              <a:latin typeface="Poppins" panose="00000500000000000000" pitchFamily="50" charset="0"/>
              <a:ea typeface="Comic Sans MS"/>
              <a:cs typeface="Poppins" panose="020B0604020202020204" charset="0"/>
              <a:sym typeface="Comic Sans MS"/>
            </a:endParaRPr>
          </a:p>
          <a:p>
            <a:pPr defTabSz="1219170">
              <a:buClr>
                <a:srgbClr val="000000"/>
              </a:buClr>
            </a:pPr>
            <a:endParaRPr lang="en-US" sz="1000" kern="0" dirty="0">
              <a:solidFill>
                <a:prstClr val="black">
                  <a:lumMod val="65000"/>
                  <a:lumOff val="35000"/>
                </a:prstClr>
              </a:solidFill>
              <a:latin typeface="Poppins" panose="00000500000000000000" pitchFamily="50" charset="0"/>
              <a:ea typeface="Comic Sans MS"/>
              <a:cs typeface="Poppins" panose="020B0604020202020204" charset="0"/>
              <a:sym typeface="Comic Sans MS"/>
            </a:endParaRPr>
          </a:p>
          <a:p>
            <a:pPr defTabSz="1219170">
              <a:buClr>
                <a:srgbClr val="000000"/>
              </a:buClr>
            </a:pPr>
            <a:endParaRPr lang="en-US" sz="1000" kern="0" dirty="0">
              <a:solidFill>
                <a:prstClr val="black">
                  <a:lumMod val="65000"/>
                  <a:lumOff val="35000"/>
                </a:prstClr>
              </a:solidFill>
              <a:latin typeface="Poppins" panose="00000500000000000000" pitchFamily="50" charset="0"/>
              <a:ea typeface="Comic Sans MS"/>
              <a:cs typeface="Poppins" panose="020B0604020202020204" charset="0"/>
              <a:sym typeface="Comic Sans MS"/>
            </a:endParaRPr>
          </a:p>
          <a:p>
            <a:pPr defTabSz="1219170">
              <a:buClr>
                <a:srgbClr val="000000"/>
              </a:buClr>
            </a:pPr>
            <a:r>
              <a:rPr lang="en-US" sz="10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_________________________________________________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30B7203-93DE-40E2-809E-DD368FFA390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63"/>
          <a:stretch/>
        </p:blipFill>
        <p:spPr bwMode="auto">
          <a:xfrm rot="10800000">
            <a:off x="11548" y="18963"/>
            <a:ext cx="781050" cy="4876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903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59259E-6 L -0.34583 0.161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92" y="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-0.12656 0.3564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28" y="17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2.59259E-6 L 0.40378 0.1615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82" y="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231</Words>
  <Application>Microsoft Office PowerPoint</Application>
  <PresentationFormat>Widescreen</PresentationFormat>
  <Paragraphs>57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Gill Sans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Rana Aridi</dc:creator>
  <cp:lastModifiedBy>Rania Khalil</cp:lastModifiedBy>
  <cp:revision>5</cp:revision>
  <dcterms:created xsi:type="dcterms:W3CDTF">2021-10-14T19:49:06Z</dcterms:created>
  <dcterms:modified xsi:type="dcterms:W3CDTF">2021-10-15T11:50:26Z</dcterms:modified>
</cp:coreProperties>
</file>