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ags/tag1.xml" ContentType="application/vnd.openxmlformats-officedocument.presentationml.tags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440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C84B83-DFF7-4731-AC70-915DB2C064E3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ED08243-87F7-49FD-A67B-9023D4F191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8134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26" name="Google Shape;226;p13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>
                <a:latin typeface="Comic Sans MS" panose="030F0702030302020204" pitchFamily="66" charset="0"/>
              </a:rPr>
              <a:t>Narration/VO: </a:t>
            </a:r>
            <a:r>
              <a:rPr lang="en-US" b="0">
                <a:latin typeface="Comic Sans MS" panose="030F0702030302020204" pitchFamily="66" charset="0"/>
              </a:rPr>
              <a:t>Now, I think you are ready to complete some sentences on your own. Match each incomplete sentence from the left side to the part that completes it on the right side. 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0">
                <a:latin typeface="Comic Sans MS" panose="030F0702030302020204" pitchFamily="66" charset="0"/>
              </a:rPr>
              <a:t>----------------------------------------------------------------------------------------------------------------------------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b="1">
                <a:latin typeface="Comic Sans MS" panose="030F0702030302020204" pitchFamily="66" charset="0"/>
              </a:rPr>
              <a:t>Teacher’s Notes</a:t>
            </a:r>
            <a:r>
              <a:rPr lang="en-US" b="0">
                <a:latin typeface="Comic Sans MS" panose="030F0702030302020204" pitchFamily="66" charset="0"/>
              </a:rPr>
              <a:t>: </a:t>
            </a:r>
            <a:endParaRPr lang="en-US" sz="1800" b="0">
              <a:effectLst/>
              <a:latin typeface="Calibri" panose="020F0502020204030204" pitchFamily="34" charset="0"/>
            </a:endParaRP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800"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This is the formative assessment. It consists of 5 parts. Allow for one trial in each only.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800"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If a student scores 5, this means the skill is fully acquired. The student can move on to the next task. 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800"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If a student scores 4 or 3, this means that the skill is partially acquired. The student can benefit from extra practice. 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800"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If a student scores 2 or below, this means that the skill has not been acquired. Hence, reteaching is needed. </a:t>
            </a:r>
          </a:p>
          <a:p>
            <a:pPr marL="0" marR="0"/>
            <a:endParaRPr lang="en-US" b="0">
              <a:latin typeface="Comic Sans MS" panose="030F0702030302020204" pitchFamily="66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 lang="en-US">
              <a:latin typeface="Comic Sans MS" panose="030F0702030302020204" pitchFamily="66" charset="0"/>
            </a:endParaRPr>
          </a:p>
          <a:p>
            <a:pPr marL="0" marR="0"/>
            <a:endParaRPr lang="en-US" sz="120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b="1">
              <a:latin typeface="Comic Sans MS" panose="030F0702030302020204" pitchFamily="66" charset="0"/>
            </a:endParaRPr>
          </a:p>
        </p:txBody>
      </p:sp>
      <p:sp>
        <p:nvSpPr>
          <p:cNvPr id="227" name="Google Shape;227;p13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0000000-1234-1234-1234-123412341234}" type="slidenum">
              <a:rPr kumimoji="0" 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06253116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3DEC7C-3DB3-4DE0-B35E-FAD07F86F1A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27E048F-3929-4146-90B8-22593AFB3A7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43BD82-333B-4105-BA5E-6791D3907E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521500-2A5B-48DC-A63D-BAE7037B05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317AAC-4CF5-49C3-8017-3B33B6DC8B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5941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54B64E-63D8-4B3F-A25A-73CA644AAD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FF498D6-F0D5-471F-95DB-3C4DD27EA08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49F5C6-4145-4A54-A3E9-65E5EF318E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C733AD-9069-4988-B047-27EC626B1F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65D1D7-C50F-4FE4-838C-5802E2BE6F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8286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D9AE11D-3CF8-4021-A44A-EAF05D5AF9A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5188E2-9EAD-4BC3-A8B3-8E25BF86E9A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DA9748-ADE9-4DE1-BBBC-11F4E0DCC7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98C35D6-5CC3-4CC1-9748-41BD216B0E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E33B7B-3857-4D14-813D-74D0834380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17056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1F8F9F-FB55-4503-957F-87E3A6E0BE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omic Sans MS" panose="030F0702030302020204" pitchFamily="66" charset="0"/>
              </a:defRPr>
            </a:lvl1pPr>
          </a:lstStyle>
          <a:p>
            <a:pPr>
              <a:buClrTx/>
            </a:pPr>
            <a:fld id="{E5A62753-38CF-4470-9B61-113352B5DD93}" type="datetimeFigureOut">
              <a:rPr lang="en-US" kern="1200" smtClean="0">
                <a:solidFill>
                  <a:prstClr val="black">
                    <a:tint val="75000"/>
                  </a:prstClr>
                </a:solidFill>
                <a:ea typeface="+mn-ea"/>
                <a:cs typeface="+mn-cs"/>
              </a:rPr>
              <a:pPr>
                <a:buClrTx/>
              </a:pPr>
              <a:t>15-Oct-21</a:t>
            </a:fld>
            <a:endParaRPr lang="en-US" kern="1200">
              <a:solidFill>
                <a:prstClr val="black">
                  <a:tint val="75000"/>
                </a:prstClr>
              </a:solidFill>
              <a:ea typeface="+mn-ea"/>
              <a:cs typeface="+mn-cs"/>
            </a:endParaRP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73C4A6-96D0-4458-A6B8-4156961452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omic Sans MS" panose="030F0702030302020204" pitchFamily="66" charset="0"/>
              </a:defRPr>
            </a:lvl1pPr>
          </a:lstStyle>
          <a:p>
            <a:pPr>
              <a:buClrTx/>
            </a:pPr>
            <a:endParaRPr lang="en-US" kern="1200">
              <a:solidFill>
                <a:prstClr val="black">
                  <a:tint val="75000"/>
                </a:prstClr>
              </a:solidFill>
              <a:ea typeface="+mn-ea"/>
              <a:cs typeface="+mn-cs"/>
            </a:endParaRP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D8D3C2-CEA6-48D7-B9E1-8B71499F4B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omic Sans MS" panose="030F0702030302020204" pitchFamily="66" charset="0"/>
              </a:defRPr>
            </a:lvl1pPr>
          </a:lstStyle>
          <a:p>
            <a:pPr>
              <a:buClrTx/>
            </a:pPr>
            <a:fld id="{1F537CBF-85EF-4E64-A113-5CA470F2CC7C}" type="slidenum">
              <a:rPr lang="en-US" kern="1200" smtClean="0">
                <a:solidFill>
                  <a:prstClr val="black">
                    <a:tint val="75000"/>
                  </a:prstClr>
                </a:solidFill>
                <a:ea typeface="+mn-ea"/>
                <a:cs typeface="+mn-cs"/>
              </a:rPr>
              <a:pPr>
                <a:buClrTx/>
              </a:pPr>
              <a:t>‹#›</a:t>
            </a:fld>
            <a:endParaRPr lang="en-US" kern="1200">
              <a:solidFill>
                <a:prstClr val="black">
                  <a:tint val="75000"/>
                </a:prstClr>
              </a:solidFill>
              <a:ea typeface="+mn-ea"/>
              <a:cs typeface="+mn-cs"/>
            </a:endParaRPr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224D0976-5416-4F7C-8A38-BA93034402F5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86274" t="84401" r="2211" b="3525"/>
          <a:stretch/>
        </p:blipFill>
        <p:spPr>
          <a:xfrm rot="10800000">
            <a:off x="53268" y="93184"/>
            <a:ext cx="784932" cy="463359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8904758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7AD9D5-05C6-4990-8914-2762750006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CA7DB5-B4A6-48EE-9705-AF0C72A3D8A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2AF6715-D3CB-486A-80F5-789AFB1DE4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B1BDCF-591A-4237-8141-288345F0C3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F5A0B5-1E93-4019-9063-3BEC4A5657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2528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F7BE46-C5D8-42CD-A5FA-CCA52A8A6D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9A2AB6-946D-4A6B-8429-9C544AFA532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3CEDD7-E3A1-4EEC-B959-AD33928378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5C28620-D84F-4F54-95EF-7A3C0AD98A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8CDC0F-6273-4D04-AC8E-E90521365A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9940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9C4EBC-91EB-4E2E-8842-AA5312EF3C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C7B6FB-FDE1-4E36-9EDA-E043B0F70FF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FCD0CB0-E42D-4BE0-9DB6-DBC9972EDF0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F9E4FAD-4868-4755-A888-DA3C5E9FBD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A447658-5DE6-4311-9BC8-A673701028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6FB1BC1-2526-4B20-BAAA-45DA8DCE70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71094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BD06AE-332B-4673-9DEF-A6B9F404ED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2545B07-A47D-4111-A4FA-830B81DD09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DAE9701-39A9-43E6-BA91-D1BB3E3DC4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D7B9C9D-AD92-42E5-8EEA-C693BF557F0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B124A8C-0525-4625-8B7D-E7BD5FBC7D9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8F731B8-0EEE-4174-8A57-DF516C0339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F03A29A-49AA-423A-98E2-FB9860673B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257097A-4EF8-487B-B431-01EAF8182D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73503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7A0688-6A84-4163-81A0-91DA37F9B0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EAA0F9E-BED8-4B13-AC67-B28915CC7C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FEECDD0-A3A6-402D-91A7-778352B41E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46EF920-75A3-4815-AFCA-47F18D0E8F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2338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6B9A223-F6B3-48B3-B710-5234D67418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A7150AB-1141-49A2-A4C8-6892224D9F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BDA3D2F-F548-4C5F-96EC-0F7BCA4348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81805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1B613E-7CDE-407F-A505-AB221E3801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6A03B4-EC06-4245-835C-5A9926FDB71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1011D64-3DEB-469D-A340-0523946732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FF3239-A3DE-4F7D-8F5E-8098BCA08B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6788CB6-DB05-4F44-86F1-450D918751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48E3BB8-6DFC-44B1-A967-B55C52033E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51709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B08473-2709-4831-86C4-610BF91460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0D8571F-AC16-48C1-91DB-AFC0BCD6A22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7AA36E1-A478-4283-8824-7FBE00F796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9729E51-5F02-4B6B-AC4A-5D8EF71946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152BE6F-BD14-4F8E-974F-B3FA354052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1BE4886-62F6-4A13-B2DA-4399F34329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78307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EB3AD6A-A32D-42EB-960D-200EA81156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4DBD98-9073-40B7-8B46-E394F694B2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6EF33F-8584-4D5F-9557-0188878F53C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A5EFF2-E4B8-41C5-AF43-0037148BFCAC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D9F1EB-7438-45D8-86E1-73FE1DD9DCF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E10ECC-DA7B-4423-9E9E-D34993B5FB9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EB715D-6E97-4B43-8341-5212322DD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725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2.xml"/><Relationship Id="rId1" Type="http://schemas.openxmlformats.org/officeDocument/2006/relationships/tags" Target="../tags/tag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D2DD6C01-0949-4EB9-9746-3CF88FA2F2B4}"/>
              </a:ext>
            </a:extLst>
          </p:cNvPr>
          <p:cNvCxnSpPr>
            <a:cxnSpLocks/>
            <a:stCxn id="28" idx="3"/>
            <a:endCxn id="31" idx="1"/>
          </p:cNvCxnSpPr>
          <p:nvPr/>
        </p:nvCxnSpPr>
        <p:spPr>
          <a:xfrm flipV="1">
            <a:off x="6322831" y="1793386"/>
            <a:ext cx="1103206" cy="1015028"/>
          </a:xfrm>
          <a:prstGeom prst="line">
            <a:avLst/>
          </a:prstGeom>
          <a:ln w="381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4C1FBF7B-7CBE-4075-B141-D1B4BBCEC7CF}"/>
              </a:ext>
            </a:extLst>
          </p:cNvPr>
          <p:cNvCxnSpPr>
            <a:stCxn id="27" idx="3"/>
            <a:endCxn id="33" idx="1"/>
          </p:cNvCxnSpPr>
          <p:nvPr/>
        </p:nvCxnSpPr>
        <p:spPr>
          <a:xfrm>
            <a:off x="6322831" y="1793386"/>
            <a:ext cx="1103206" cy="2030056"/>
          </a:xfrm>
          <a:prstGeom prst="line">
            <a:avLst/>
          </a:prstGeom>
          <a:ln w="381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7DE6A3F8-9204-4DE3-9972-CC7E4F764DD7}"/>
              </a:ext>
            </a:extLst>
          </p:cNvPr>
          <p:cNvCxnSpPr>
            <a:cxnSpLocks/>
            <a:stCxn id="29" idx="3"/>
            <a:endCxn id="32" idx="1"/>
          </p:cNvCxnSpPr>
          <p:nvPr/>
        </p:nvCxnSpPr>
        <p:spPr>
          <a:xfrm flipV="1">
            <a:off x="6322831" y="2808414"/>
            <a:ext cx="1103206" cy="1015028"/>
          </a:xfrm>
          <a:prstGeom prst="line">
            <a:avLst/>
          </a:prstGeom>
          <a:ln w="381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994787AB-E454-468E-B33A-7CA09887F9BB}"/>
              </a:ext>
            </a:extLst>
          </p:cNvPr>
          <p:cNvCxnSpPr>
            <a:cxnSpLocks/>
            <a:stCxn id="30" idx="3"/>
            <a:endCxn id="36" idx="1"/>
          </p:cNvCxnSpPr>
          <p:nvPr/>
        </p:nvCxnSpPr>
        <p:spPr>
          <a:xfrm>
            <a:off x="6322831" y="4838470"/>
            <a:ext cx="1103206" cy="1015028"/>
          </a:xfrm>
          <a:prstGeom prst="line">
            <a:avLst/>
          </a:prstGeom>
          <a:ln w="381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B66A8AD3-7EF0-4AE6-999E-B73729329DFA}"/>
              </a:ext>
            </a:extLst>
          </p:cNvPr>
          <p:cNvCxnSpPr>
            <a:cxnSpLocks/>
            <a:stCxn id="35" idx="3"/>
            <a:endCxn id="34" idx="1"/>
          </p:cNvCxnSpPr>
          <p:nvPr/>
        </p:nvCxnSpPr>
        <p:spPr>
          <a:xfrm flipV="1">
            <a:off x="6322830" y="4838470"/>
            <a:ext cx="1103207" cy="1015028"/>
          </a:xfrm>
          <a:prstGeom prst="line">
            <a:avLst/>
          </a:prstGeom>
          <a:ln w="381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Google Shape;306;p16">
            <a:extLst>
              <a:ext uri="{FF2B5EF4-FFF2-40B4-BE49-F238E27FC236}">
                <a16:creationId xmlns:a16="http://schemas.microsoft.com/office/drawing/2014/main" id="{F33B031D-D14A-4B4B-A271-A9B7A0D548AC}"/>
              </a:ext>
            </a:extLst>
          </p:cNvPr>
          <p:cNvSpPr txBox="1"/>
          <p:nvPr/>
        </p:nvSpPr>
        <p:spPr>
          <a:xfrm>
            <a:off x="280556" y="1142510"/>
            <a:ext cx="5791200" cy="51706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457200" indent="-457200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>
                <a:prstClr val="black"/>
              </a:buClr>
              <a:buSzPts val="2400"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They wanted to go</a:t>
            </a:r>
            <a:endParaRPr lang="en-US" sz="2800" kern="1200">
              <a:solidFill>
                <a:prstClr val="black">
                  <a:lumMod val="65000"/>
                  <a:lumOff val="35000"/>
                </a:prstClr>
              </a:solidFill>
              <a:latin typeface="Comic Sans MS" pitchFamily="66" charset="0"/>
              <a:ea typeface="Comic Sans MS"/>
              <a:cs typeface="+mn-cs"/>
            </a:endParaRPr>
          </a:p>
          <a:p>
            <a:pPr marL="457200" indent="-457200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>
                <a:prstClr val="black"/>
              </a:buClr>
              <a:buSzPts val="2400"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I like to sit next to the river, but</a:t>
            </a:r>
            <a:endParaRPr lang="en-US" sz="2800" kern="1200">
              <a:solidFill>
                <a:prstClr val="black">
                  <a:lumMod val="65000"/>
                  <a:lumOff val="35000"/>
                </a:prstClr>
              </a:solidFill>
              <a:latin typeface="Comic Sans MS" pitchFamily="66" charset="0"/>
              <a:ea typeface="Comic Sans MS"/>
              <a:cs typeface="+mn-cs"/>
            </a:endParaRPr>
          </a:p>
          <a:p>
            <a:pPr marL="457200" indent="-457200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>
                <a:prstClr val="black"/>
              </a:buClr>
              <a:buSzPts val="2400"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People keep throwing</a:t>
            </a:r>
            <a:endParaRPr lang="en-US" sz="2800" kern="1200">
              <a:solidFill>
                <a:prstClr val="black">
                  <a:lumMod val="65000"/>
                  <a:lumOff val="35000"/>
                </a:prstClr>
              </a:solidFill>
              <a:latin typeface="Comic Sans MS" pitchFamily="66" charset="0"/>
              <a:ea typeface="Comic Sans MS"/>
              <a:cs typeface="+mn-cs"/>
            </a:endParaRPr>
          </a:p>
          <a:p>
            <a:pPr marL="457200" indent="-457200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>
                <a:prstClr val="black"/>
              </a:buClr>
              <a:buSzPts val="2400"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The three friends were</a:t>
            </a:r>
          </a:p>
          <a:p>
            <a:pPr marL="457200" indent="-457200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>
                <a:prstClr val="black"/>
              </a:buClr>
              <a:buSzPts val="2400"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I don’t really like</a:t>
            </a:r>
            <a:endParaRPr lang="en-US" sz="2800" kern="1200">
              <a:solidFill>
                <a:prstClr val="black">
                  <a:lumMod val="65000"/>
                  <a:lumOff val="35000"/>
                </a:prstClr>
              </a:solidFill>
              <a:latin typeface="Comic Sans MS" pitchFamily="66" charset="0"/>
              <a:ea typeface="+mn-ea"/>
              <a:cs typeface="+mn-cs"/>
            </a:endParaRPr>
          </a:p>
        </p:txBody>
      </p:sp>
      <p:sp>
        <p:nvSpPr>
          <p:cNvPr id="6" name="Google Shape;222;p10">
            <a:extLst>
              <a:ext uri="{FF2B5EF4-FFF2-40B4-BE49-F238E27FC236}">
                <a16:creationId xmlns:a16="http://schemas.microsoft.com/office/drawing/2014/main" id="{6D4354A7-9DE5-4E20-897B-E7B7039F64F4}"/>
              </a:ext>
            </a:extLst>
          </p:cNvPr>
          <p:cNvSpPr txBox="1"/>
          <p:nvPr/>
        </p:nvSpPr>
        <p:spPr>
          <a:xfrm>
            <a:off x="1595" y="609604"/>
            <a:ext cx="12188825" cy="584735"/>
          </a:xfrm>
          <a:prstGeom prst="rect">
            <a:avLst/>
          </a:prstGeom>
          <a:solidFill>
            <a:srgbClr val="DAB4BA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defPPr>
            <a:lvl1pPr marL="0" defTabSz="91440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defTabSz="914400" eaLnBrk="1" latinLnBrk="0" hangingPunct="1">
              <a:buClrTx/>
              <a:buFontTx/>
              <a:buNone/>
              <a:defRPr sz="3200" b="1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/>
                <a:ea typeface="+mn-ea"/>
                <a:cs typeface="+mn-cs"/>
              </a:defRPr>
            </a:lvl2pPr>
            <a:lvl3pPr marL="914400" defTabSz="91440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defTabSz="91440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defTabSz="91440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defTabSz="91440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defTabSz="91440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defTabSz="91440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defTabSz="91440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1">
              <a:buFont typeface="Arial"/>
              <a:defRPr/>
            </a:pPr>
            <a:r>
              <a:rPr lang="en-US"/>
              <a:t>Match to complete the sentences. </a:t>
            </a:r>
          </a:p>
        </p:txBody>
      </p:sp>
      <p:sp>
        <p:nvSpPr>
          <p:cNvPr id="8" name="Google Shape;306;p16">
            <a:extLst>
              <a:ext uri="{FF2B5EF4-FFF2-40B4-BE49-F238E27FC236}">
                <a16:creationId xmlns:a16="http://schemas.microsoft.com/office/drawing/2014/main" id="{F33B031D-D14A-4B4B-A271-A9B7A0D548AC}"/>
              </a:ext>
            </a:extLst>
          </p:cNvPr>
          <p:cNvSpPr txBox="1"/>
          <p:nvPr/>
        </p:nvSpPr>
        <p:spPr>
          <a:xfrm>
            <a:off x="8151813" y="1156255"/>
            <a:ext cx="4040187" cy="517060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Tx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it smells bad.</a:t>
            </a:r>
            <a:endParaRPr lang="en-US" sz="2800" kern="1200">
              <a:solidFill>
                <a:prstClr val="black">
                  <a:lumMod val="65000"/>
                  <a:lumOff val="35000"/>
                </a:prstClr>
              </a:solidFill>
              <a:latin typeface="Comic Sans MS" pitchFamily="66" charset="0"/>
              <a:ea typeface="+mn-ea"/>
              <a:cs typeface="+mn-cs"/>
            </a:endParaRPr>
          </a:p>
          <a:p>
            <a:pPr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Tx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garbage there.</a:t>
            </a:r>
            <a:endParaRPr lang="en-US" sz="2800" kern="1200">
              <a:solidFill>
                <a:prstClr val="black">
                  <a:lumMod val="65000"/>
                  <a:lumOff val="35000"/>
                </a:prstClr>
              </a:solidFill>
              <a:latin typeface="Comic Sans MS" pitchFamily="66" charset="0"/>
              <a:ea typeface="+mn-ea"/>
              <a:cs typeface="+mn-cs"/>
            </a:endParaRPr>
          </a:p>
          <a:p>
            <a:pPr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Tx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on a picnic together.</a:t>
            </a:r>
            <a:endParaRPr lang="en-US" sz="2800" kern="1200">
              <a:solidFill>
                <a:prstClr val="black">
                  <a:lumMod val="65000"/>
                  <a:lumOff val="35000"/>
                </a:prstClr>
              </a:solidFill>
              <a:latin typeface="Comic Sans MS" pitchFamily="66" charset="0"/>
              <a:ea typeface="+mn-ea"/>
              <a:cs typeface="+mn-cs"/>
            </a:endParaRPr>
          </a:p>
          <a:p>
            <a:pPr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Tx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to get my shoes dirty.</a:t>
            </a:r>
            <a:endParaRPr lang="en-US" sz="2800" kern="1200">
              <a:solidFill>
                <a:prstClr val="black">
                  <a:lumMod val="65000"/>
                  <a:lumOff val="35000"/>
                </a:prstClr>
              </a:solidFill>
              <a:latin typeface="Comic Sans MS" pitchFamily="66" charset="0"/>
              <a:ea typeface="+mn-ea"/>
              <a:cs typeface="+mn-cs"/>
            </a:endParaRPr>
          </a:p>
          <a:p>
            <a:pPr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ClrTx/>
            </a:pPr>
            <a:r>
              <a:rPr lang="en-US" sz="2800" kern="1200">
                <a:solidFill>
                  <a:prstClr val="black">
                    <a:lumMod val="65000"/>
                    <a:lumOff val="35000"/>
                  </a:prstClr>
                </a:solidFill>
                <a:latin typeface="Comic Sans MS" pitchFamily="66" charset="0"/>
                <a:ea typeface="Comic Sans MS"/>
                <a:cs typeface="Comic Sans MS"/>
                <a:sym typeface="Comic Sans MS"/>
              </a:rPr>
              <a:t>sad and confused.</a:t>
            </a:r>
            <a:endParaRPr lang="en-US" sz="2800" kern="1200">
              <a:solidFill>
                <a:prstClr val="black">
                  <a:lumMod val="65000"/>
                  <a:lumOff val="35000"/>
                </a:prstClr>
              </a:solidFill>
              <a:latin typeface="Comic Sans MS" pitchFamily="66" charset="0"/>
              <a:ea typeface="+mn-ea"/>
              <a:cs typeface="+mn-cs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2B45AE1-D3B1-42B2-B982-CB0F7D49ABD1}"/>
              </a:ext>
            </a:extLst>
          </p:cNvPr>
          <p:cNvSpPr txBox="1"/>
          <p:nvPr/>
        </p:nvSpPr>
        <p:spPr>
          <a:xfrm rot="10800000" flipV="1">
            <a:off x="9604008" y="138211"/>
            <a:ext cx="2586361" cy="307777"/>
          </a:xfrm>
          <a:prstGeom prst="rect">
            <a:avLst/>
          </a:prstGeom>
          <a:solidFill>
            <a:srgbClr val="F1DDE3"/>
          </a:solidFill>
          <a:ln w="19050">
            <a:solidFill>
              <a:srgbClr val="F1DDE3"/>
            </a:solidFill>
          </a:ln>
        </p:spPr>
        <p:txBody>
          <a:bodyPr wrap="square">
            <a:sp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Comic Sans MS"/>
                <a:ea typeface="Comic Sans MS"/>
                <a:cs typeface="Comic Sans MS"/>
                <a:sym typeface="Comic Sans MS"/>
              </a:rPr>
              <a:t>Formative Assessment 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A9A14E6F-61E1-413F-8136-60E6CF40B99A}"/>
              </a:ext>
            </a:extLst>
          </p:cNvPr>
          <p:cNvSpPr/>
          <p:nvPr/>
        </p:nvSpPr>
        <p:spPr>
          <a:xfrm>
            <a:off x="6071756" y="1657058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6642AC60-1940-4D73-B383-7AD18C93181A}"/>
              </a:ext>
            </a:extLst>
          </p:cNvPr>
          <p:cNvSpPr/>
          <p:nvPr/>
        </p:nvSpPr>
        <p:spPr>
          <a:xfrm>
            <a:off x="6071756" y="2672086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B0F2B8E8-0900-4E3F-96B1-9B0301BA73E7}"/>
              </a:ext>
            </a:extLst>
          </p:cNvPr>
          <p:cNvSpPr/>
          <p:nvPr/>
        </p:nvSpPr>
        <p:spPr>
          <a:xfrm>
            <a:off x="6071756" y="3687114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B35C7D75-79B5-4151-B577-899C9A836A3D}"/>
              </a:ext>
            </a:extLst>
          </p:cNvPr>
          <p:cNvSpPr/>
          <p:nvPr/>
        </p:nvSpPr>
        <p:spPr>
          <a:xfrm>
            <a:off x="6071756" y="4702142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BC240044-367F-4245-BE63-8DA45AB19793}"/>
              </a:ext>
            </a:extLst>
          </p:cNvPr>
          <p:cNvSpPr/>
          <p:nvPr/>
        </p:nvSpPr>
        <p:spPr>
          <a:xfrm>
            <a:off x="7426037" y="1657058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5DA0C630-2726-4B2F-A7F8-6B585CB87B79}"/>
              </a:ext>
            </a:extLst>
          </p:cNvPr>
          <p:cNvSpPr/>
          <p:nvPr/>
        </p:nvSpPr>
        <p:spPr>
          <a:xfrm>
            <a:off x="7426037" y="2672086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59DCD23C-AE5F-44F6-AF95-175EE07FF1E2}"/>
              </a:ext>
            </a:extLst>
          </p:cNvPr>
          <p:cNvSpPr/>
          <p:nvPr/>
        </p:nvSpPr>
        <p:spPr>
          <a:xfrm>
            <a:off x="7426037" y="3687114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77425E07-F3BD-4B0B-A563-5A2C1C53D13F}"/>
              </a:ext>
            </a:extLst>
          </p:cNvPr>
          <p:cNvSpPr/>
          <p:nvPr/>
        </p:nvSpPr>
        <p:spPr>
          <a:xfrm>
            <a:off x="7426037" y="4702142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6642AC60-1940-4D73-B383-7AD18C93181A}"/>
              </a:ext>
            </a:extLst>
          </p:cNvPr>
          <p:cNvSpPr/>
          <p:nvPr/>
        </p:nvSpPr>
        <p:spPr>
          <a:xfrm>
            <a:off x="6071755" y="5717170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5DA0C630-2726-4B2F-A7F8-6B585CB87B79}"/>
              </a:ext>
            </a:extLst>
          </p:cNvPr>
          <p:cNvSpPr/>
          <p:nvPr/>
        </p:nvSpPr>
        <p:spPr>
          <a:xfrm>
            <a:off x="7426037" y="5717170"/>
            <a:ext cx="251075" cy="272656"/>
          </a:xfrm>
          <a:prstGeom prst="rect">
            <a:avLst/>
          </a:prstGeom>
          <a:solidFill>
            <a:srgbClr val="4472C4">
              <a:lumMod val="75000"/>
            </a:srgbClr>
          </a:solidFill>
          <a:ln w="28575" cap="flat" cmpd="sng" algn="ctr">
            <a:solidFill>
              <a:srgbClr val="4472C4"/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>
              <a:buClrTx/>
              <a:defRPr/>
            </a:pPr>
            <a:endParaRPr lang="en-GB" sz="1800">
              <a:solidFill>
                <a:sysClr val="window" lastClr="FFFFFF"/>
              </a:solidFill>
              <a:latin typeface="Comic Sans MS" panose="030F0702030302020204" pitchFamily="66" charset="0"/>
              <a:ea typeface="+mn-ea"/>
              <a:cs typeface="+mn-cs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4761262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191</Words>
  <Application>Microsoft Office PowerPoint</Application>
  <PresentationFormat>Widescreen</PresentationFormat>
  <Paragraphs>22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Comic Sans MS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Rana Aridi</dc:creator>
  <cp:lastModifiedBy>Rania Khalil</cp:lastModifiedBy>
  <cp:revision>1</cp:revision>
  <dcterms:created xsi:type="dcterms:W3CDTF">2021-10-14T20:22:55Z</dcterms:created>
  <dcterms:modified xsi:type="dcterms:W3CDTF">2021-10-15T12:45:45Z</dcterms:modified>
</cp:coreProperties>
</file>

<file path=docProps/thumbnail.jpeg>
</file>