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notesSlides/notesSlide15.xml" ContentType="application/vnd.openxmlformats-officedocument.presentationml.notesSlide+xml"/>
  <Override PartName="/ppt/tags/tag27.xml" ContentType="application/vnd.openxmlformats-officedocument.presentationml.tags+xml"/>
  <Override PartName="/ppt/notesSlides/notesSlide16.xml" ContentType="application/vnd.openxmlformats-officedocument.presentationml.notesSlide+xml"/>
  <Override PartName="/ppt/tags/tag28.xml" ContentType="application/vnd.openxmlformats-officedocument.presentationml.tags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tags/tag30.xml" ContentType="application/vnd.openxmlformats-officedocument.presentationml.tags+xml"/>
  <Override PartName="/ppt/notesSlides/notesSlide19.xml" ContentType="application/vnd.openxmlformats-officedocument.presentationml.notesSlide+xml"/>
  <Override PartName="/ppt/tags/tag31.xml" ContentType="application/vnd.openxmlformats-officedocument.presentationml.tags+xml"/>
  <Override PartName="/ppt/notesSlides/notesSlide20.xml" ContentType="application/vnd.openxmlformats-officedocument.presentationml.notesSlide+xml"/>
  <Override PartName="/ppt/tags/tag32.xml" ContentType="application/vnd.openxmlformats-officedocument.presentationml.tags+xml"/>
  <Override PartName="/ppt/notesSlides/notesSlide21.xml" ContentType="application/vnd.openxmlformats-officedocument.presentationml.notesSlide+xml"/>
  <Override PartName="/ppt/tags/tag33.xml" ContentType="application/vnd.openxmlformats-officedocument.presentationml.tags+xml"/>
  <Override PartName="/ppt/notesSlides/notesSlide22.xml" ContentType="application/vnd.openxmlformats-officedocument.presentationml.notesSlide+xml"/>
  <Override PartName="/ppt/tags/tag34.xml" ContentType="application/vnd.openxmlformats-officedocument.presentationml.tags+xml"/>
  <Override PartName="/ppt/notesSlides/notesSlide23.xml" ContentType="application/vnd.openxmlformats-officedocument.presentationml.notesSlide+xml"/>
  <Override PartName="/ppt/tags/tag35.xml" ContentType="application/vnd.openxmlformats-officedocument.presentationml.tags+xml"/>
  <Override PartName="/ppt/notesSlides/notesSlide24.xml" ContentType="application/vnd.openxmlformats-officedocument.presentationml.notesSlide+xml"/>
  <Override PartName="/ppt/tags/tag36.xml" ContentType="application/vnd.openxmlformats-officedocument.presentationml.tags+xml"/>
  <Override PartName="/ppt/notesSlides/notesSlide25.xml" ContentType="application/vnd.openxmlformats-officedocument.presentationml.notesSlide+xml"/>
  <Override PartName="/ppt/tags/tag37.xml" ContentType="application/vnd.openxmlformats-officedocument.presentationml.tags+xml"/>
  <Override PartName="/ppt/notesSlides/notesSlide26.xml" ContentType="application/vnd.openxmlformats-officedocument.presentationml.notesSlide+xml"/>
  <Override PartName="/ppt/tags/tag38.xml" ContentType="application/vnd.openxmlformats-officedocument.presentationml.tags+xml"/>
  <Override PartName="/ppt/notesSlides/notesSlide27.xml" ContentType="application/vnd.openxmlformats-officedocument.presentationml.notesSlide+xml"/>
  <Override PartName="/ppt/tags/tag39.xml" ContentType="application/vnd.openxmlformats-officedocument.presentationml.tags+xml"/>
  <Override PartName="/ppt/notesSlides/notesSlide28.xml" ContentType="application/vnd.openxmlformats-officedocument.presentationml.notesSlide+xml"/>
  <Override PartName="/ppt/tags/tag40.xml" ContentType="application/vnd.openxmlformats-officedocument.presentationml.tags+xml"/>
  <Override PartName="/ppt/notesSlides/notesSlide29.xml" ContentType="application/vnd.openxmlformats-officedocument.presentationml.notesSlide+xml"/>
  <Override PartName="/ppt/tags/tag41.xml" ContentType="application/vnd.openxmlformats-officedocument.presentationml.tags+xml"/>
  <Override PartName="/ppt/notesSlides/notesSlide30.xml" ContentType="application/vnd.openxmlformats-officedocument.presentationml.notesSlide+xml"/>
  <Override PartName="/ppt/tags/tag42.xml" ContentType="application/vnd.openxmlformats-officedocument.presentationml.tags+xml"/>
  <Override PartName="/ppt/notesSlides/notesSlide31.xml" ContentType="application/vnd.openxmlformats-officedocument.presentationml.notesSlide+xml"/>
  <Override PartName="/ppt/tags/tag43.xml" ContentType="application/vnd.openxmlformats-officedocument.presentationml.tags+xml"/>
  <Override PartName="/ppt/notesSlides/notesSlide32.xml" ContentType="application/vnd.openxmlformats-officedocument.presentationml.notesSlide+xml"/>
  <Override PartName="/ppt/tags/tag44.xml" ContentType="application/vnd.openxmlformats-officedocument.presentationml.tags+xml"/>
  <Override PartName="/ppt/notesSlides/notesSlide33.xml" ContentType="application/vnd.openxmlformats-officedocument.presentationml.notesSlide+xml"/>
  <Override PartName="/ppt/tags/tag45.xml" ContentType="application/vnd.openxmlformats-officedocument.presentationml.tags+xml"/>
  <Override PartName="/ppt/notesSlides/notesSlide34.xml" ContentType="application/vnd.openxmlformats-officedocument.presentationml.notesSlide+xml"/>
  <Override PartName="/ppt/tags/tag46.xml" ContentType="application/vnd.openxmlformats-officedocument.presentationml.tags+xml"/>
  <Override PartName="/ppt/notesSlides/notesSlide35.xml" ContentType="application/vnd.openxmlformats-officedocument.presentationml.notesSlide+xml"/>
  <Override PartName="/ppt/tags/tag47.xml" ContentType="application/vnd.openxmlformats-officedocument.presentationml.tags+xml"/>
  <Override PartName="/ppt/notesSlides/notesSlide36.xml" ContentType="application/vnd.openxmlformats-officedocument.presentationml.notesSlide+xml"/>
  <Override PartName="/ppt/tags/tag48.xml" ContentType="application/vnd.openxmlformats-officedocument.presentationml.tags+xml"/>
  <Override PartName="/ppt/notesSlides/notesSlide37.xml" ContentType="application/vnd.openxmlformats-officedocument.presentationml.notesSlide+xml"/>
  <Override PartName="/ppt/tags/tag49.xml" ContentType="application/vnd.openxmlformats-officedocument.presentationml.tags+xml"/>
  <Override PartName="/ppt/notesSlides/notesSlide38.xml" ContentType="application/vnd.openxmlformats-officedocument.presentationml.notesSlide+xml"/>
  <Override PartName="/ppt/tags/tag50.xml" ContentType="application/vnd.openxmlformats-officedocument.presentationml.tags+xml"/>
  <Override PartName="/ppt/notesSlides/notesSlide3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9" r:id="rId5"/>
  </p:sldMasterIdLst>
  <p:notesMasterIdLst>
    <p:notesMasterId r:id="rId45"/>
  </p:notesMasterIdLst>
  <p:sldIdLst>
    <p:sldId id="256" r:id="rId6"/>
    <p:sldId id="542" r:id="rId7"/>
    <p:sldId id="527" r:id="rId8"/>
    <p:sldId id="633" r:id="rId9"/>
    <p:sldId id="1985" r:id="rId10"/>
    <p:sldId id="1874" r:id="rId11"/>
    <p:sldId id="528" r:id="rId12"/>
    <p:sldId id="1963" r:id="rId13"/>
    <p:sldId id="1989" r:id="rId14"/>
    <p:sldId id="1993" r:id="rId15"/>
    <p:sldId id="1967" r:id="rId16"/>
    <p:sldId id="1996" r:id="rId17"/>
    <p:sldId id="1998" r:id="rId18"/>
    <p:sldId id="2000" r:id="rId19"/>
    <p:sldId id="1915" r:id="rId20"/>
    <p:sldId id="2028" r:id="rId21"/>
    <p:sldId id="2030" r:id="rId22"/>
    <p:sldId id="2032" r:id="rId23"/>
    <p:sldId id="2035" r:id="rId24"/>
    <p:sldId id="2002" r:id="rId25"/>
    <p:sldId id="2027" r:id="rId26"/>
    <p:sldId id="564" r:id="rId27"/>
    <p:sldId id="501" r:id="rId28"/>
    <p:sldId id="2041" r:id="rId29"/>
    <p:sldId id="2042" r:id="rId30"/>
    <p:sldId id="2043" r:id="rId31"/>
    <p:sldId id="2044" r:id="rId32"/>
    <p:sldId id="2045" r:id="rId33"/>
    <p:sldId id="1891" r:id="rId34"/>
    <p:sldId id="2046" r:id="rId35"/>
    <p:sldId id="2047" r:id="rId36"/>
    <p:sldId id="2048" r:id="rId37"/>
    <p:sldId id="2049" r:id="rId38"/>
    <p:sldId id="1972" r:id="rId39"/>
    <p:sldId id="2052" r:id="rId40"/>
    <p:sldId id="2051" r:id="rId41"/>
    <p:sldId id="2053" r:id="rId42"/>
    <p:sldId id="2057" r:id="rId43"/>
    <p:sldId id="258" r:id="rId44"/>
  </p:sldIdLst>
  <p:sldSz cx="12192000" cy="6858000"/>
  <p:notesSz cx="6858000" cy="9144000"/>
  <p:custDataLst>
    <p:tags r:id="rId46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904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201" roundtripDataSignature="AMtx7mgERomWn9GsLzSVCuWwXtPL8GvWZ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BBE36C2-C253-57A9-13CA-6FD77A515C9D}" name="Zeina Hijazi" initials="ZH" userId="f0300d29df19878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ssica Saadeh" initials="" lastIdx="18" clrIdx="0"/>
  <p:cmAuthor id="1" name="Aline Halabi" initials="" lastIdx="36" clrIdx="1"/>
  <p:cmAuthor id="2" name="Claudine Trad" initials="" lastIdx="54" clrIdx="2"/>
  <p:cmAuthor id="3" name="Diane Ouellette" initials="" lastIdx="3" clrIdx="3"/>
  <p:cmAuthor id="4" name="Claudine Trad" initials="CT" lastIdx="1" clrIdx="4"/>
  <p:cmAuthor id="5" name="Claudine Trad" initials="CT [2]" lastIdx="1" clrIdx="5"/>
  <p:cmAuthor id="6" name="Dyana Majdalani" initials="DM" lastIdx="15" clrIdx="6">
    <p:extLst>
      <p:ext uri="{19B8F6BF-5375-455C-9EA6-DF929625EA0E}">
        <p15:presenceInfo xmlns:p15="http://schemas.microsoft.com/office/powerpoint/2012/main" userId="S::Dyana.Majdalani@qitabi.org::74c26060-097c-4909-8f38-5cb57c46cff7" providerId="AD"/>
      </p:ext>
    </p:extLst>
  </p:cmAuthor>
  <p:cmAuthor id="7" name="Elia Mansour" initials="EM" lastIdx="3" clrIdx="7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  <p:cmAuthor id="8" name="Lamia Sabbah" initials="LS" lastIdx="21" clrIdx="8">
    <p:extLst>
      <p:ext uri="{19B8F6BF-5375-455C-9EA6-DF929625EA0E}">
        <p15:presenceInfo xmlns:p15="http://schemas.microsoft.com/office/powerpoint/2012/main" userId="S::lamia.sabbah@qitabi.org::24354568-2da4-46ce-ae24-392c2cd707cb" providerId="AD"/>
      </p:ext>
    </p:extLst>
  </p:cmAuthor>
  <p:cmAuthor id="9" name="Dany Aouad" initials="DA" lastIdx="1" clrIdx="9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10" name="Hanaa Ismail" initials="HI" lastIdx="7" clrIdx="1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11" name="Windows User" initials="WU" lastIdx="55" clrIdx="11">
    <p:extLst>
      <p:ext uri="{19B8F6BF-5375-455C-9EA6-DF929625EA0E}">
        <p15:presenceInfo xmlns:p15="http://schemas.microsoft.com/office/powerpoint/2012/main" userId="Windows User" providerId="None"/>
      </p:ext>
    </p:extLst>
  </p:cmAuthor>
  <p:cmAuthor id="12" name="Rola Bayram" initials="RB" lastIdx="1" clrIdx="12">
    <p:extLst>
      <p:ext uri="{19B8F6BF-5375-455C-9EA6-DF929625EA0E}">
        <p15:presenceInfo xmlns:p15="http://schemas.microsoft.com/office/powerpoint/2012/main" userId="S::Rola.Bayram@qitabi.org::40321eae-b015-4f1d-a6f9-ac9ce66463c2" providerId="AD"/>
      </p:ext>
    </p:extLst>
  </p:cmAuthor>
  <p:cmAuthor id="13" name="Zeina Hijazi" initials="ZH" lastIdx="237" clrIdx="13">
    <p:extLst>
      <p:ext uri="{19B8F6BF-5375-455C-9EA6-DF929625EA0E}">
        <p15:presenceInfo xmlns:p15="http://schemas.microsoft.com/office/powerpoint/2012/main" userId="f0300d29df19878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C274"/>
    <a:srgbClr val="C7E6F5"/>
    <a:srgbClr val="217F98"/>
    <a:srgbClr val="FFCCFF"/>
    <a:srgbClr val="0076A3"/>
    <a:srgbClr val="59B4E1"/>
    <a:srgbClr val="578CC3"/>
    <a:srgbClr val="DAF3F6"/>
    <a:srgbClr val="94CFEC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CE2D9AB-6080-4C24-9549-F0847BFA2F4B}">
  <a:tblStyle styleId="{4CE2D9AB-6080-4C24-9549-F0847BFA2F4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B5453733-6D8B-4BE3-BBA8-3C818A7719B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D4448CA-4BAD-4322-A279-3849DE6F6109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AF1"/>
          </a:solidFill>
        </a:fill>
      </a:tcStyle>
    </a:wholeTbl>
    <a:band1H>
      <a:tcTxStyle b="off" i="off"/>
      <a:tcStyle>
        <a:tcBdr/>
        <a:fill>
          <a:solidFill>
            <a:srgbClr val="CED2E2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ED2E2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9A9EFCD9-3DC8-481B-9CFA-007158C08660}" styleName="Table_3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62940" autoAdjust="0"/>
  </p:normalViewPr>
  <p:slideViewPr>
    <p:cSldViewPr snapToGrid="0">
      <p:cViewPr varScale="1">
        <p:scale>
          <a:sx n="54" d="100"/>
          <a:sy n="54" d="100"/>
        </p:scale>
        <p:origin x="1579" y="53"/>
      </p:cViewPr>
      <p:guideLst>
        <p:guide orient="horz" pos="2904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7" Type="http://schemas.openxmlformats.org/officeDocument/2006/relationships/slide" Target="slides/slide2.xml"/><Relationship Id="rId20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203" Type="http://schemas.openxmlformats.org/officeDocument/2006/relationships/presProps" Target="presProps.xml"/><Relationship Id="rId208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202" Type="http://schemas.openxmlformats.org/officeDocument/2006/relationships/commentAuthors" Target="commentAuthors.xml"/><Relationship Id="rId207" Type="http://schemas.microsoft.com/office/2016/11/relationships/changesInfo" Target="changesInfos/changesInfo1.xml"/><Relationship Id="rId8" Type="http://schemas.openxmlformats.org/officeDocument/2006/relationships/slide" Target="slides/slide3.xml"/><Relationship Id="rId20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01" Type="http://customschemas.google.com/relationships/presentationmetadata" Target="metadata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gs" Target="tags/tag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204" Type="http://schemas.openxmlformats.org/officeDocument/2006/relationships/viewProps" Target="viewProp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resia Tabchi" userId="S::theresia.tabchi@qitabi.org::04654ed0-3f64-44cb-b32b-c45aabe67ae5" providerId="AD" clId="Web-{D7CF6522-F0C4-484A-9EA6-34C556F2DF7A}"/>
    <pc:docChg chg="modSld">
      <pc:chgData name="Theresia Tabchi" userId="S::theresia.tabchi@qitabi.org::04654ed0-3f64-44cb-b32b-c45aabe67ae5" providerId="AD" clId="Web-{D7CF6522-F0C4-484A-9EA6-34C556F2DF7A}" dt="2023-10-30T01:01:02.112" v="6"/>
      <pc:docMkLst>
        <pc:docMk/>
      </pc:docMkLst>
      <pc:sldChg chg="modNotes">
        <pc:chgData name="Theresia Tabchi" userId="S::theresia.tabchi@qitabi.org::04654ed0-3f64-44cb-b32b-c45aabe67ae5" providerId="AD" clId="Web-{D7CF6522-F0C4-484A-9EA6-34C556F2DF7A}" dt="2023-10-30T01:01:02.112" v="6"/>
        <pc:sldMkLst>
          <pc:docMk/>
          <pc:sldMk cId="2583326378" sldId="19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‹#›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Comic Sans MS" panose="030F0702030302020204" pitchFamily="66" charset="0"/>
        <a:ea typeface="Comic Sans MS" panose="030F0702030302020204" pitchFamily="66" charset="0"/>
        <a:cs typeface="Arial"/>
        <a:sym typeface="Arial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12e75e382_2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0" name="Google Shape;150;gb12e75e382_2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indent="0"/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“How many more meters of barbed wire are needed for garden A than for garden B when m = 4 and w = 1?”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228600" lvl="1" indent="0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lvl="1" indent="0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pPr marL="228600" indent="0"/>
                <a:endParaRPr lang="en-US" sz="1800" b="1" u="sng" dirty="0"/>
              </a:p>
              <a:p>
                <a:pPr marL="228600" indent="0"/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“We r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eplace the variable ’m’ with 4 and the variable ‘w’ with 1.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+ 4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4) - (10 + 6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1).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Then we calculate the value of the expression: 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+ 16) - (10 + 6) = 28 - 16 = 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Garden A needs 12 more meters of barbed wire than garden B.”</a:t>
                </a: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	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“How many more meters of barbed wire do we need for garden A than for garden B?”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Replace the variable ’m’ with its value 4 and the variable ‘w’ with its value 1.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+ 4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4) - (10 + 6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1).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And now calculate the value of the expression: 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+ 16) - (10 + 6) = 28 - 16 = 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Garden A needs 12 more meters of barbed wire than garden B.”</a:t>
                </a: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	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10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757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“Evaluate the following expression for d = 8 and m = 5.”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 d with its value 8 and the variable m with its value 5 then calculate.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8 + 4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 = 16 + 20 = 36.”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“Evaluate the following expression for d = 8 and m = 5.”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 ’d’ with its value 8 and the variable ‘m’ with its value 5 then calculate.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8 + 4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 = 16 + 20 = 36.”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11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47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“Evaluate the following expression for x = 4 and y = 2.”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 x with its value 4 and the variable y with its value 2 then calculate.</a:t>
                </a:r>
              </a:p>
              <a:p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4 – 4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2 = 12 – 8 = 4.”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1200" b="1" u="sng" dirty="0"/>
              </a:p>
              <a:p>
                <a:endParaRPr lang="en-US" sz="1200" b="1" u="sng" dirty="0"/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“Evaluate the following expression for x = 4 and y = 2.”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 ’x’ with its value 4 and the variable ‘y’ with its value 2 then calculate.</a:t>
                </a:r>
              </a:p>
              <a:p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4 – 4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2 = 12 – 8 = 4.”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1200" b="1" u="sng" dirty="0"/>
              </a:p>
              <a:p>
                <a:endParaRPr lang="en-US" sz="1200" b="1" u="sng" dirty="0"/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12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34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solidFill>
                  <a:schemeClr val="bg1"/>
                </a:solidFill>
                <a:latin typeface="Comic Sans MS"/>
                <a:sym typeface="Comic Sans MS"/>
              </a:rPr>
              <a:t>“Evaluate the following expression for a = 36 and b = 13.”</a:t>
            </a:r>
            <a:endParaRPr lang="en-US" sz="1800" b="1" i="1" dirty="0">
              <a:solidFill>
                <a:schemeClr val="bg1"/>
              </a:solidFill>
              <a:latin typeface="Comic Sans MS"/>
            </a:endParaRPr>
          </a:p>
          <a:p>
            <a:pPr marL="457200" lvl="1">
              <a:buSzPts val="6000"/>
            </a:pPr>
            <a:endParaRPr lang="en-US" sz="18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>
              <a:buSzPts val="6000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18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18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800" b="0" u="none" dirty="0">
                <a:effectLst/>
              </a:rPr>
              <a:t>Teacher corrects the activity interactively.</a:t>
            </a:r>
          </a:p>
          <a:p>
            <a:endParaRPr lang="en-US" sz="1800" b="1" u="sng" dirty="0"/>
          </a:p>
          <a:p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solidFill>
                  <a:schemeClr val="bg1"/>
                </a:solidFill>
                <a:latin typeface="Comic Sans MS"/>
                <a:sym typeface="Comic Sans MS"/>
              </a:rPr>
              <a:t>“</a:t>
            </a:r>
            <a:r>
              <a:rPr lang="en-US" sz="1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Replace the variable a with its value 36 and the variable b with its value 13 then calculate.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24 + (36 – 13) = 24 + 23 = 47.”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800" b="1" u="sng" dirty="0"/>
          </a:p>
          <a:p>
            <a:endParaRPr lang="en-US" sz="1800" b="1" u="sng" dirty="0"/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13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312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“Evaluate the following expression for c = 5 and f = 10.”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 c with its value 5 and the variable f with its value 10 then calculate.</a:t>
                </a:r>
              </a:p>
              <a:p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(14 – 5)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90 + 8 = 98.”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1200" b="1" u="sng" dirty="0"/>
              </a:p>
              <a:p>
                <a:endParaRPr lang="en-US" sz="1200" b="1" u="sng" dirty="0"/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“Evaluate the following expression for c = 5 and f = 10.”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u="none" dirty="0">
                    <a:effectLst/>
                  </a:rPr>
                  <a:t>Teacher corrects the activity interactively.</a:t>
                </a:r>
              </a:p>
              <a:p>
                <a:endParaRPr lang="en-US" sz="1800" b="1" u="sng" dirty="0"/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 ’c’ with its value 5 and the variable ‘f’ with its value 10 then calculate.</a:t>
                </a:r>
              </a:p>
              <a:p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(14 – 5)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90 + 8 = 98.”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sz="1200" b="1" u="sng" dirty="0"/>
              </a:p>
              <a:p>
                <a:endParaRPr lang="en-US" sz="1200" b="1" u="sng" dirty="0"/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93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15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7903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“Now you know how to write an algebraic expression and evaluate it as well.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Let’s get back to the farmer.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 said that he plants a part of his farm with orange trees and lemon trees.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The number of orange trees is the double of that of the lemon trees.</a:t>
            </a: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Let ‘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Brush Script MT" panose="030608020404060703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represent the number of lemon trees.</a:t>
            </a:r>
            <a:endParaRPr lang="en-US" sz="1800" b="1" i="1" dirty="0">
              <a:effectLst/>
              <a:highlight>
                <a:srgbClr val="00FFFF"/>
              </a:highlight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Write an expression that represents the number of orange trees.”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2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12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12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u="none" dirty="0">
                <a:effectLst/>
              </a:rPr>
              <a:t>Teacher corrects the activity interactively.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200" b="0" u="none" dirty="0">
              <a:effectLst/>
            </a:endParaRPr>
          </a:p>
          <a:p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“We know that the number of lemon trees is </a:t>
            </a:r>
            <a:r>
              <a:rPr lang="en-US" sz="1800" b="1" i="1" dirty="0">
                <a:solidFill>
                  <a:srgbClr val="FF0000"/>
                </a:solidFill>
                <a:effectLst/>
                <a:latin typeface="Brush Script MT" panose="030608020404060703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L. We also know that the n</a:t>
            </a:r>
            <a:r>
              <a:rPr lang="en-US" sz="1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umber of orange trees is the double of that of the lemon trees.</a:t>
            </a:r>
          </a:p>
          <a:p>
            <a:r>
              <a:rPr lang="en-US" sz="1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So, the number of orange trees is equal to 2</a:t>
            </a:r>
            <a:r>
              <a:rPr lang="en-US" sz="1800" b="1" i="1" dirty="0">
                <a:solidFill>
                  <a:srgbClr val="FF0000"/>
                </a:solidFill>
                <a:effectLst/>
                <a:latin typeface="Brush Script MT" panose="030608020404060703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L.”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2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16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7862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10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2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“The farmer harvests the oranges and lemons. </a:t>
            </a:r>
          </a:p>
          <a:p>
            <a:r>
              <a:rPr lang="en-US" sz="12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 finds that the mass of the harvested lemons is 38 kg less than twice the mass of the harvested oranges.</a:t>
            </a:r>
          </a:p>
          <a:p>
            <a:r>
              <a:rPr lang="en-US" sz="12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Let ‘h’ represent the mass of the harvested oranges.</a:t>
            </a:r>
          </a:p>
          <a:p>
            <a:r>
              <a:rPr lang="en-US" sz="12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Write an expression that represents the mass of the harvested lemons.”</a:t>
            </a:r>
            <a:endParaRPr lang="en-US" sz="1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10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10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000" b="0" u="none" dirty="0">
                <a:effectLst/>
              </a:rPr>
              <a:t>Teacher corrects the activity interactively.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000" b="0" u="none" dirty="0">
              <a:effectLst/>
            </a:endParaRPr>
          </a:p>
          <a:p>
            <a:r>
              <a:rPr lang="en-US" sz="10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2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</a:t>
            </a:r>
            <a:r>
              <a:rPr lang="en-US" sz="1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mass of the harvested oranges is equal to h. So, the mass of the harvested lemons is equal to 2h – 38.”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200" b="1" i="1" u="sng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17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8595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0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“The mass of the harvested oranges is h. The amount of money the farmer gets from selling the oranges is 4 500 h.</a:t>
                </a: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mass of the harvested lemons is 2h – 38.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000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amount of money the farmer gets from selling the lemons is (2h - 38)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3 750.</a:t>
                </a: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Total amount of money the farmer gets is the sum of the two amounts 4 500h + 3 750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(2h - 38).”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0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“The farmer harvests the oranges and lemons. </a:t>
                </a:r>
              </a:p>
              <a:p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He finds that the mass of the harvested lemons is 38 kg less than twice the mass of the harvested oranges.</a:t>
                </a:r>
              </a:p>
              <a:p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Let ‘h’ represent the mass of the harvested oranges.</a:t>
                </a:r>
              </a:p>
              <a:p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Write an expression that represents the mass of the harvested lemons.”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0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0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0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000" b="0" u="none" dirty="0">
                    <a:effectLst/>
                  </a:rPr>
                  <a:t>Teacher corrects the activity interactively.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000" b="0" u="none" dirty="0">
                  <a:effectLst/>
                </a:endParaRPr>
              </a:p>
              <a:p>
                <a:r>
                  <a:rPr lang="en-US" sz="10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“We found that the mass of the harvested oranges is ‘h’.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mass of the harvested lemons is 2h – 38.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000" b="1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Total amount of money the farmer gets from selling the oranges is 4 500 h.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Total amount of money the farmer gets from selling the lemons is (2h - 38) </a:t>
                </a:r>
                <a:r>
                  <a:rPr lang="en-US" sz="12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3 750.</a:t>
                </a: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Total amount of money the farmer gets is the sum of the two amounts 4 500h + 3 750 </a:t>
                </a:r>
                <a:r>
                  <a:rPr lang="en-US" sz="12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(2h - 38).”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18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7143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0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“Now, calculate the total amount of money the farmer gets from selling the harvested oranges and lemons for h = 50.”</a:t>
                </a:r>
                <a:endParaRPr lang="en-US" sz="12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0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0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0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000" b="0" u="none" dirty="0">
                    <a:effectLst/>
                  </a:rPr>
                  <a:t>Teacher corrects the activity interactively.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000" b="0" u="none" dirty="0">
                  <a:effectLst/>
                </a:endParaRPr>
              </a:p>
              <a:p>
                <a:r>
                  <a:rPr lang="en-US" sz="10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GB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The total amount of money the farmer gets from selling the harvested oranges and lemons is represented by the expression: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𝟒𝟓𝟎𝟎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𝟑𝟕𝟓𝟎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×(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𝟑𝟖</m:t>
                    </m:r>
                    <m:r>
                      <a:rPr lang="en-US" sz="1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.</a:t>
                </a: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variable h with 50 then calculate.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4 500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50 + 3750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(2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50 – 38) = 225 000 + 3750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62 = 225 000 + 232 500 = 457 500.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farmer gets 457 500 L.L. from selling the harvested lemons and oranges.”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290513" lvl="1">
                  <a:buSzPts val="6000"/>
                  <a:buFont typeface="Comic Sans MS"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Now, calculate the total amount of money the farmer gets from selling the harvested oranges and lemons for h = 50</a:t>
                </a:r>
                <a:endParaRPr lang="en-GB" sz="1800" dirty="0">
                  <a:solidFill>
                    <a:schemeClr val="bg1"/>
                  </a:solidFill>
                  <a:sym typeface="Comic Sans MS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effectLst/>
                  </a:rPr>
                  <a:t>Teacher corrects the activity interactively</a:t>
                </a:r>
              </a:p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290513" marR="0" lvl="1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0"/>
                  <a:buFont typeface="Comic Sans MS"/>
                  <a:buNone/>
                  <a:tabLst/>
                  <a:defRPr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The total amount of money the farmer gets from selling the harvested oranges and lemons is represented by the expression: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𝟒𝟓𝟎𝟎𝒉+𝟑𝟕𝟓𝟎×(𝟐𝒉−𝟑𝟖)</a:t>
                </a:r>
                <a:endParaRPr lang="en-US" sz="18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Replace the value of the variable then calculate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4 500 x 50 + 3750 x (2 x 50 – 38) = 225 000 + 3750 x 62 = 225 000 + 232 500 = 457 500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farmer gets 457 500 L.L. from selling the harvested lemons and oranges.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19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720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“By the end of this session, you will be able to calculate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sz="12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;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12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12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being positive numbers and in digits.”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marR="0" lvl="4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b="1" u="sng" dirty="0">
                    <a:solidFill>
                      <a:srgbClr val="595959"/>
                    </a:solidFill>
                    <a:latin typeface="Comic Sans MS"/>
                  </a:rPr>
                  <a:t>VO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200" b="1" dirty="0">
                    <a:solidFill>
                      <a:schemeClr val="accent1">
                        <a:lumMod val="50000"/>
                      </a:schemeClr>
                    </a:solidFill>
                    <a:latin typeface="+mn-lt"/>
                  </a:rPr>
                  <a:t>At the end of this session, you will be able to write a decimal number according to the powers of 10 and </a:t>
                </a:r>
                <a:r>
                  <a:rPr lang="en-US" sz="12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𝟏/𝟏𝟎</a:t>
                </a:r>
                <a:r>
                  <a:rPr lang="en-US" sz="1200" b="1" dirty="0">
                    <a:solidFill>
                      <a:schemeClr val="accent1">
                        <a:lumMod val="50000"/>
                      </a:schemeClr>
                    </a:solidFill>
                    <a:latin typeface="+mn-lt"/>
                  </a:rPr>
                  <a:t>.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2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163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20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19537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indent="0"/>
                <a:r>
                  <a:rPr lang="en-US" sz="16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“Now that we reached the end of our lesson, here is a little reminder of what we have learned. </a:t>
                </a:r>
              </a:p>
              <a:p>
                <a:pPr marL="228600" indent="0"/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In this chapter, we learned how to: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Use a variable to represent an unknown value.</a:t>
                </a: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Write an algebraic expression using variables.</a:t>
                </a: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Differentiate between a numerical expression and an algebraic expression.</a:t>
                </a: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Express the perimeter and the area of a figure by using variables.</a:t>
                </a: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Use the distributive property of multiplication over addition and over subtraction to expand algebraic expressions.</a:t>
                </a: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Evaluate an algebraic expression by finding its numerical value.</a:t>
                </a:r>
              </a:p>
              <a:p>
                <a:pPr marL="228600" marR="0" lvl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Char char="-"/>
                </a:pPr>
                <a:endParaRPr lang="en-US" sz="1800" b="1" i="1" dirty="0">
                  <a:effectLst/>
                  <a:highlight>
                    <a:srgbClr val="00FFFF"/>
                  </a:highlight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And let’s also remember another important skill we learned.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We learned to </a:t>
                </a:r>
                <a:r>
                  <a:rPr lang="en-US" sz="1800" b="1" i="1" spc="70" dirty="0">
                    <a:solidFill>
                      <a:srgbClr val="000000"/>
                    </a:solidFill>
                    <a:effectLst/>
                    <a:highlight>
                      <a:srgbClr val="00FF00"/>
                    </a:highlight>
                    <a:latin typeface="Calibri" panose="020F0502020204030204" pitchFamily="34" charset="0"/>
                    <a:ea typeface="Calibri" panose="020F0502020204030204" pitchFamily="34" charset="0"/>
                  </a:rPr>
                  <a:t>interrupt our escalating emotions. 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This will help us calm down and learn more efficiently.”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+mj-lt"/>
                  <a:buNone/>
                </a:pPr>
                <a:r>
                  <a:rPr lang="en-US" sz="1600" b="1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mic Sans MS" panose="030F0702030302020204" pitchFamily="66" charset="0"/>
                  </a:rPr>
                  <a:t>Teachers Note</a:t>
                </a:r>
              </a:p>
              <a:p>
                <a:pPr marL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+mj-lt"/>
                  <a:buNone/>
                </a:pPr>
                <a:r>
                  <a:rPr lang="en-US" sz="1600" b="1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mic Sans MS" panose="030F0702030302020204" pitchFamily="66" charset="0"/>
                  </a:rPr>
                  <a:t>Learning objectives as stated in the 1997 curriculum</a:t>
                </a:r>
              </a:p>
              <a:p>
                <a:pPr marL="457200">
                  <a:buClr>
                    <a:srgbClr val="0076A3"/>
                  </a:buClr>
                  <a:buSzPts val="1100"/>
                </a:pPr>
                <a:r>
                  <a:rPr lang="en-US" sz="16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3200" b="1" dirty="0">
                    <a:solidFill>
                      <a:srgbClr val="3A729A"/>
                    </a:solidFill>
                    <a:latin typeface="Comic Sans MS"/>
                  </a:rPr>
                  <a:t>Write a decimal number according to the powers of 10 and </a:t>
                </a:r>
                <a:r>
                  <a:rPr lang="en-US" sz="3600" b="1" i="0">
                    <a:solidFill>
                      <a:srgbClr val="3A729A"/>
                    </a:solidFill>
                    <a:latin typeface="Cambria Math" panose="02040503050406030204" pitchFamily="18" charset="0"/>
                  </a:rPr>
                  <a:t>𝟏/𝟏𝟎</a:t>
                </a:r>
                <a:endParaRPr 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/>
                </a:endParaRPr>
              </a:p>
              <a:p>
                <a:pPr marL="1028700" lvl="7" indent="-514350">
                  <a:buClr>
                    <a:srgbClr val="0076A3"/>
                  </a:buClr>
                  <a:buSzPct val="100000"/>
                  <a:buFont typeface="+mj-lt"/>
                  <a:buAutoNum type="alphaLcPeriod"/>
                </a:pPr>
                <a:r>
                  <a: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mic Sans MS"/>
                  </a:rPr>
                  <a:t>Write a decimal number according to the powers of 10 and </a:t>
                </a:r>
                <a:r>
                  <a:rPr lang="en-US" sz="2800" b="0" i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</a:rPr>
                  <a:t>1/10</a:t>
                </a:r>
                <a:r>
                  <a: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mic Sans MS"/>
                  </a:rPr>
                  <a:t>.</a:t>
                </a:r>
              </a:p>
              <a:p>
                <a:pPr marL="1028700" lvl="7" indent="-514350">
                  <a:buClr>
                    <a:srgbClr val="0076A3"/>
                  </a:buClr>
                  <a:buSzPct val="100000"/>
                  <a:buFont typeface="+mj-lt"/>
                  <a:buAutoNum type="alphaLcPeriod"/>
                </a:pPr>
                <a:r>
                  <a: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mic Sans MS"/>
                  </a:rPr>
                  <a:t>Truncate a decimal number.</a:t>
                </a:r>
              </a:p>
              <a:p>
                <a:pPr marL="1028700" lvl="7" indent="-514350">
                  <a:buClr>
                    <a:srgbClr val="0076A3"/>
                  </a:buClr>
                  <a:buSzPct val="100000"/>
                  <a:buFont typeface="+mj-lt"/>
                  <a:buAutoNum type="alphaLcPeriod"/>
                </a:pPr>
                <a:r>
                  <a:rPr lang="en-US" sz="2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mic Sans MS"/>
                  </a:rPr>
                  <a:t>Round a decimal number.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Calibri" panose="020F0502020204030204" pitchFamily="34" charset="0"/>
                  <a:buNone/>
                  <a:tabLst/>
                  <a:defRPr/>
                </a:pPr>
                <a:endParaRPr lang="en-US" sz="1600" b="1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Calibri" panose="020F0502020204030204" pitchFamily="34" charset="0"/>
                  <a:buNone/>
                  <a:tabLst/>
                  <a:defRPr/>
                </a:pPr>
                <a:endParaRPr lang="en-US" sz="1600" b="1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Calibri" panose="020F0502020204030204" pitchFamily="34" charset="0"/>
                  <a:buNone/>
                  <a:tabLst/>
                  <a:defRPr/>
                </a:pPr>
                <a:r>
                  <a:rPr lang="en-US" sz="1600" b="1" dirty="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Note: </a:t>
                </a:r>
                <a:r>
                  <a:rPr lang="en-US" sz="1800" b="0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In this chapter, </a:t>
                </a:r>
                <a:r>
                  <a:rPr lang="en-US" sz="1800" b="0" dirty="0">
                    <a:effectLst/>
                    <a:latin typeface="Times New Roman" panose="02020603050405020304" pitchFamily="18" charset="0"/>
                    <a:cs typeface="Calibri" panose="020F0502020204030204" pitchFamily="34" charset="0"/>
                  </a:rPr>
                  <a:t>s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tudents will write a decimal number in a new form that is according to the powers of 10 and </a:t>
                </a:r>
                <a:r>
                  <a:rPr lang="en-US" sz="1800" b="0" i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</a:rPr>
                  <a:t>1/10</a:t>
                </a:r>
                <a:endPara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Calibri" panose="020F0502020204030204" pitchFamily="34" charset="0"/>
                  <a:buNone/>
                  <a:tabLst/>
                  <a:defRPr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It is related to a previous session where students recognized decimal fractions.</a:t>
                </a:r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21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7374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This is a summative assessment.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The student only sees: Test your knowledge.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22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26316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8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“Choose the correct answer. </a:t>
            </a:r>
          </a:p>
          <a:p>
            <a:endParaRPr lang="en-US" sz="800" b="1" i="1" dirty="0">
              <a:effectLst/>
              <a:highlight>
                <a:srgbClr val="00FFFF"/>
              </a:highlight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sz="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Which algebraic expression represents “Seven less than twice m”?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8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8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8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600" b="1" u="sng" dirty="0"/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600" b="1" u="sng" dirty="0"/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23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105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7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7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“Which algebraic expression represents the perimeter of a rectangle whose length is b and whose width is 3 cm less than half its length?”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7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7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7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500" b="1" u="sng" dirty="0"/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6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781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6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6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“Which algebraic expression is equivalent to 3 (m - 6)?”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6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6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6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4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b="1" u="sng" dirty="0"/>
                  <a:t>Teaching suggestions:</a:t>
                </a:r>
              </a:p>
              <a:p>
                <a:r>
                  <a:rPr lang="en-US" sz="600" b="1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0" indent="0">
                  <a:lnSpc>
                    <a:spcPct val="150000"/>
                  </a:lnSpc>
                  <a:buFont typeface="Arial"/>
                  <a:buNone/>
                </a:pPr>
                <a:r>
                  <a:rPr lang="en-US" sz="180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What algebraic expression is equivalent to the following expression?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𝟑𝒎−𝟔</a:t>
                </a:r>
                <a:endParaRPr lang="en-US" sz="2000" b="1" dirty="0">
                  <a:solidFill>
                    <a:schemeClr val="bg2"/>
                  </a:solidFill>
                  <a:cs typeface="Calibri" panose="020F0502020204030204" pitchFamily="34" charset="0"/>
                </a:endParaRPr>
              </a:p>
              <a:p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25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730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6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6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“Evaluate the algebraic expression: </a:t>
                </a:r>
                <a:r>
                  <a:rPr lang="en-US" sz="600" b="1" i="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𝟑𝒅 + 𝟏𝟓 ÷ 𝒆 </a:t>
                </a:r>
                <a:r>
                  <a:rPr lang="en-US" sz="6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for d = 2 and e = 3. 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6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6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6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6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Teacher says: </a:t>
                </a:r>
                <a:r>
                  <a:rPr lang="en-US" sz="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“3 </a:t>
                </a:r>
                <a14:m>
                  <m:oMath xmlns:m="http://schemas.openxmlformats.org/officeDocument/2006/math">
                    <m:r>
                      <a:rPr lang="en-US" sz="800" b="1" i="1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</m:oMath>
                </a14:m>
                <a:r>
                  <a:rPr lang="en-US" sz="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2 + 15 </a:t>
                </a:r>
                <a14:m>
                  <m:oMath xmlns:m="http://schemas.openxmlformats.org/officeDocument/2006/math"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US" sz="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3 = 6 + 5 = 11. According</a:t>
                </a:r>
                <a:r>
                  <a:rPr lang="en-US" sz="800" b="1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to the order or operations, we multiply and divide first, from left to right, first, then we add.”</a:t>
                </a:r>
                <a:endPara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b="1" u="sng" dirty="0"/>
                  <a:t>Teaching suggestions:</a:t>
                </a:r>
              </a:p>
              <a:p>
                <a:r>
                  <a:rPr lang="en-US" sz="600" b="1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0" indent="0">
                  <a:lnSpc>
                    <a:spcPct val="150000"/>
                  </a:lnSpc>
                  <a:buFont typeface="Arial"/>
                  <a:buNone/>
                </a:pPr>
                <a:r>
                  <a:rPr lang="en-US" sz="180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Evaluate the algebraic expression: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𝟑𝒅+𝟏𝟓÷𝒆</a:t>
                </a:r>
                <a:r>
                  <a:rPr lang="en-US" sz="1800" b="1" dirty="0">
                    <a:solidFill>
                      <a:schemeClr val="bg2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sz="1800" dirty="0">
                    <a:solidFill>
                      <a:schemeClr val="bg2"/>
                    </a:solidFill>
                    <a:cs typeface="Calibri" panose="020F0502020204030204" pitchFamily="34" charset="0"/>
                  </a:rPr>
                  <a:t>for d = 2 and e = 3. </a:t>
                </a:r>
              </a:p>
              <a:p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26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358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6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8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Write an algebraic expression that represents the measure of angle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𝒘𝑶𝒚</m:t>
                        </m:r>
                      </m:e>
                    </m:acc>
                  </m:oMath>
                </a14:m>
                <a:r>
                  <a:rPr lang="en-US" sz="8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in terms of </a:t>
                </a:r>
                <a14:m>
                  <m:oMath xmlns:m="http://schemas.openxmlformats.org/officeDocument/2006/math"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8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knowing that: </a:t>
                </a:r>
                <a:r>
                  <a:rPr lang="en-US" sz="800" b="1" i="1" baseline="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  <m:r>
                          <a:rPr lang="en-US" sz="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𝑶𝒚</m:t>
                        </m:r>
                      </m:e>
                    </m:acc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)°</m:t>
                    </m:r>
                  </m:oMath>
                </a14:m>
                <a:r>
                  <a:rPr lang="en-US" sz="800" b="1" i="1" dirty="0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800" b="1" i="1" dirty="0">
                    <a:solidFill>
                      <a:schemeClr val="bg2"/>
                    </a:solidFill>
                    <a:cs typeface="Calibri" panose="020F050202020403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𝒙𝑶𝒘</m:t>
                        </m:r>
                      </m:e>
                    </m:acc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𝟕𝟎</m:t>
                    </m:r>
                    <m:r>
                      <a:rPr lang="en-US" sz="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6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6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6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6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4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600" b="1" u="sng" dirty="0"/>
                  <a:t>Teaching suggestions:</a:t>
                </a:r>
              </a:p>
              <a:p>
                <a:r>
                  <a:rPr lang="en-US" sz="600" b="1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80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Write an algebraic expression that represents the measure of angle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(𝒘𝑶𝒚) ̂</a:t>
                </a:r>
                <a:r>
                  <a:rPr lang="en-US" sz="180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in terms of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𝒈 </a:t>
                </a:r>
                <a:r>
                  <a:rPr lang="en-US" sz="180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knowing that: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(𝒙𝑶𝒚) ̂=𝟓𝒈+𝟐</a:t>
                </a:r>
                <a:r>
                  <a:rPr lang="en-US" sz="1800" dirty="0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dirty="0">
                    <a:solidFill>
                      <a:schemeClr val="bg2"/>
                    </a:solidFill>
                    <a:cs typeface="Calibri" panose="020F0502020204030204" pitchFamily="34" charset="0"/>
                  </a:rPr>
                  <a:t>and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(𝒙𝑶𝒘) ̂=𝟕𝟎°</a:t>
                </a:r>
                <a:r>
                  <a:rPr lang="en-US" sz="1800" dirty="0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sz="1800" dirty="0">
                  <a:solidFill>
                    <a:schemeClr val="bg2"/>
                  </a:solidFill>
                  <a:cs typeface="Calibri" panose="020F0502020204030204" pitchFamily="34" charset="0"/>
                </a:endParaRPr>
              </a:p>
              <a:p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27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5601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5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5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</a:t>
            </a:r>
            <a:r>
              <a:rPr lang="en-US" sz="700" b="1" i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Write an algebraic expression that represents the length of segment [AB] in terms of d and k knowing that AC = 12 + d and BC = 6k</a:t>
            </a:r>
            <a:r>
              <a:rPr lang="en-US" sz="5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.”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5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5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5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300" b="1" u="sng" dirty="0"/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600" b="1" u="sng" dirty="0"/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28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7604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8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8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Indicate whether the statement is true or false.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800" b="1" i="0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𝟐𝒃 + 𝟖 = 𝟐𝟎, when 𝒃 = 𝟔</a:t>
                </a:r>
                <a:r>
                  <a:rPr lang="en-US" sz="8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r>
                  <a:rPr lang="en-US" sz="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8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8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800" b="1" u="none" dirty="0">
                    <a:latin typeface="Calibri"/>
                    <a:ea typeface="Calibri" panose="020F0502020204030204" pitchFamily="34" charset="0"/>
                    <a:cs typeface="Calibri"/>
                  </a:rPr>
                  <a:t>“</a:t>
                </a:r>
                <a:r>
                  <a:rPr lang="en-US" sz="8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Replace the variable b with the number 6. 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8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US" sz="800" b="1" i="1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8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6 + 8 = 12 + 8 = 20. It is true.”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8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457200" lvl="1">
                  <a:buSzPts val="6000"/>
                  <a:buFont typeface="Comic Sans MS"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Indicate whether the statement is true or false</a:t>
                </a:r>
                <a:endParaRPr lang="en-GB" sz="1800" dirty="0">
                  <a:sym typeface="Comic Sans MS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𝟐𝒃+𝟖=𝟐𝟎</a:t>
                </a: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, when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𝒃=𝟔</a:t>
                </a:r>
                <a:r>
                  <a:rPr lang="en-US" sz="1800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1800" b="1" dirty="0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29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35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8164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12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Indicate whether the statement is true or false.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Teacher says: </a:t>
                </a: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“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Replace the variable w with 2 and the variable m with 8. </a:t>
                </a:r>
                <a:endParaRPr lang="en-US" sz="1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+ 4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8 = 6 + 32 = 38. It is false.”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457200" lvl="1">
                  <a:buSzPts val="6000"/>
                  <a:buFont typeface="Comic Sans MS"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Indicate whether the statement is true or false</a:t>
                </a:r>
                <a:endParaRPr lang="en-GB" sz="1800" dirty="0">
                  <a:sym typeface="Comic Sans MS"/>
                </a:endParaRPr>
              </a:p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𝟑𝒘+𝟒𝒎=𝟖𝟎</a:t>
                </a: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 when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𝒘=𝟐</a:t>
                </a:r>
                <a:r>
                  <a:rPr lang="en-US" sz="1800" b="0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and</a:t>
                </a:r>
                <a:r>
                  <a:rPr lang="en-US" sz="1800" b="0" i="0" dirty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𝒎=𝟖</a:t>
                </a: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.</a:t>
                </a:r>
                <a:endParaRPr lang="en-US" sz="1800" b="1" i="0" u="none" strike="noStrike" cap="none" dirty="0">
                  <a:solidFill>
                    <a:schemeClr val="accent1">
                      <a:lumMod val="50000"/>
                    </a:schemeClr>
                  </a:solidFill>
                  <a:effectLst/>
                  <a:latin typeface="Calibri"/>
                  <a:ea typeface="Calibri" panose="020F050202020403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30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431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12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Indicate whether the statement is true or false.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u="none" dirty="0">
                    <a:latin typeface="Calibri"/>
                    <a:ea typeface="Calibri" panose="020F0502020204030204" pitchFamily="34" charset="0"/>
                    <a:cs typeface="Calibri"/>
                  </a:rPr>
                  <a:t>“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area of a square is the product of a side by a side.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the area of a square of side m is m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m or m</a:t>
                </a:r>
                <a:r>
                  <a:rPr lang="en-US" sz="1200" b="1" baseline="30000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. 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It is false since 4m is the perimeter of the square.”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indent="0"/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457200" lvl="1">
                  <a:buSzPts val="6000"/>
                  <a:buFont typeface="Comic Sans MS"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Indicate whether the statement is true or false</a:t>
                </a:r>
                <a:endParaRPr lang="en-GB" sz="1800" dirty="0">
                  <a:sym typeface="Comic Sans MS"/>
                </a:endParaRPr>
              </a:p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The area of a square of side m is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𝟒𝒎</a:t>
                </a: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.</a:t>
                </a:r>
                <a:endParaRPr lang="en-US" sz="1800" b="1" i="0" u="none" strike="noStrike" cap="none" dirty="0">
                  <a:solidFill>
                    <a:schemeClr val="accent1">
                      <a:lumMod val="50000"/>
                    </a:schemeClr>
                  </a:solidFill>
                  <a:effectLst/>
                  <a:latin typeface="Calibri"/>
                  <a:ea typeface="Calibri" panose="020F050202020403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31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0712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12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Indicate whether the statement is true or false.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Teacher says: </a:t>
                </a: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“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perimeter of a triangle is the sum of the lengths of its 3 sides.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It is an equilateral triangle, and it has 3 equal sides, so its perimeter is the length of one side multiplied by 3.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The statement is true.”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457200" lvl="1">
                  <a:buSzPts val="6000"/>
                  <a:buFont typeface="Comic Sans MS"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Indicate whether the statement is true or false</a:t>
                </a:r>
                <a:endParaRPr lang="en-GB" sz="1800" dirty="0">
                  <a:sym typeface="Comic Sans MS"/>
                </a:endParaRPr>
              </a:p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The perimeter of an equilateral triangle of side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𝒌−𝟓 </a:t>
                </a: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is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𝟑(𝒌−𝟓)</a:t>
                </a:r>
                <a:r>
                  <a:rPr lang="en-US" sz="1800" b="0" i="0" u="none" strike="noStrike" cap="none" dirty="0">
                    <a:solidFill>
                      <a:schemeClr val="accent1">
                        <a:lumMod val="50000"/>
                      </a:schemeClr>
                    </a:solidFill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.</a:t>
                </a:r>
                <a:endParaRPr lang="en-US" sz="1800" b="1" i="0" u="none" strike="noStrike" cap="none" dirty="0">
                  <a:solidFill>
                    <a:schemeClr val="accent1">
                      <a:lumMod val="50000"/>
                    </a:schemeClr>
                  </a:solidFill>
                  <a:effectLst/>
                  <a:latin typeface="Calibri"/>
                  <a:ea typeface="Calibri" panose="020F050202020403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32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8156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12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Indicate whether the statement is true or false.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“We can use the distributive property of multiplication over addition to expand an algebraic expression.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 is multiplied by z and by 8. So, the expression will be equivalent to 12 times z plus 12 times 8. 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12z + 12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8 = 12z + 96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statement is false.”</a:t>
                </a:r>
                <a:endParaRPr lang="en-US" sz="1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457200" lvl="1">
                  <a:buSzPts val="6000"/>
                  <a:buFont typeface="Comic Sans MS"/>
                </a:pPr>
                <a:r>
                  <a:rPr lang="en-GB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Indicate whether the statement is true or false</a:t>
                </a:r>
                <a:endParaRPr lang="en-GB" sz="1800" dirty="0">
                  <a:sym typeface="Comic Sans MS"/>
                </a:endParaRPr>
              </a:p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𝟏𝟐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𝒛+𝟖)=𝟏𝟐𝒛+𝟖</a:t>
                </a:r>
                <a:endParaRPr lang="en-US" sz="1800" b="1" i="0" u="none" strike="noStrike" cap="none" dirty="0">
                  <a:solidFill>
                    <a:schemeClr val="accent1">
                      <a:lumMod val="50000"/>
                    </a:schemeClr>
                  </a:solidFill>
                  <a:effectLst/>
                  <a:latin typeface="Calibri"/>
                  <a:ea typeface="Calibri" panose="020F0502020204030204" pitchFamily="34" charset="0"/>
                  <a:cs typeface="Arial" panose="020B0604020202020204" pitchFamily="34" charset="0"/>
                  <a:sym typeface="Calibri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33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6518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12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Write an algebraic expression for the perimeter of the pentagon then calculate it for n = 14.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“It is a regular pentagon with 5 equal sides.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Its perimeter is the length of one side multiplied by 5.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It is 5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5n - 25. 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To evaluate the expression, we replace the variable n by its value 14.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 14 – 25 = 70 – 25 = 45 units, or 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(14 - 5) = 5 </a:t>
                </a:r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9 = 45” </a:t>
                </a:r>
                <a:endParaRPr lang="en-US" sz="1200" b="1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US" sz="1200" b="1" i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Write an algebraic expression for the perimeter of the pentagon then calculate it for n = 14.</a:t>
                </a:r>
                <a:r>
                  <a:rPr lang="en-US" sz="12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”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2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2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“It is a regular pentagon with 5 equal sides.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Its perimeter is the length of one side multiplied by 5.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It is 5 </a:t>
                </a:r>
                <a:r>
                  <a:rPr lang="en-US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5n - 25. 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To evaluate the expression, we replace the variable n by its value 14.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:r>
                  <a:rPr lang="en-US" sz="1200" b="1" i="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 14 – 25 = 70 – 25 = 45 units, or 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:r>
                  <a:rPr lang="en-US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 </a:t>
                </a:r>
                <a:r>
                  <a:rPr lang="en-US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(14 - 5) = 5 </a:t>
                </a:r>
                <a:r>
                  <a:rPr lang="en-US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2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9 = 45” </a:t>
                </a:r>
                <a:endParaRPr lang="en-US" sz="1200" b="1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endParaRPr lang="en-US" sz="1800" b="1" u="sng" dirty="0"/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2357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“During summer vacation, Saeed worked in a factory to pack goods and then in a car wash station.</a:t>
            </a:r>
            <a:endParaRPr lang="en-US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Saeed gets 18 000 L.L. per hour for packing goods and 12 000 L.L. for washing each car. </a:t>
            </a:r>
            <a:endParaRPr lang="en-US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Saeed worked h hours in the factory packing goods, then washed c cars. </a:t>
            </a: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much money did he get? </a:t>
            </a: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Write an algebraic expression in terms of h and c.”</a:t>
            </a:r>
            <a:endParaRPr lang="en-US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>
              <a:buSzPts val="6000"/>
            </a:pPr>
            <a:endParaRPr lang="en-US" sz="18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>
              <a:buSzPts val="6000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18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18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endParaRPr lang="en-US" sz="1800" b="1" u="sng" dirty="0"/>
          </a:p>
          <a:p>
            <a:pPr marL="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35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756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indent="0"/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“If Saeed worked for 25 hours in the factory packing goods and washed 18 cars, how much money did he get in all?”</a:t>
                </a:r>
                <a:endPara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lvl="1" indent="0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lvl="1" indent="0">
                  <a:buSzPts val="6000"/>
                </a:pPr>
                <a:endParaRPr lang="en-US" sz="18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8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</a:t>
                </a: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expression 18 000 h + 12 000 c represents the amount of money Saeed gets from working h hours and washing c cars.</a:t>
                </a:r>
                <a:endPara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To evaluate the expression, we replace the variable h by 25 and the variable c by 18.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b="1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18 000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25 + 12 000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18 = 450 000 + 216 000 = 666 000.</a:t>
                </a:r>
                <a:endParaRPr lang="en-US" sz="1800" b="1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highlight>
                      <a:srgbClr val="00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Saeed will get 666 000 L.L.”</a:t>
                </a: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n-US" sz="1800" b="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lvl="1">
                  <a:buSzPts val="6000"/>
                </a:pPr>
                <a:endParaRPr lang="en-US" sz="18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“If Saeed worked for 25 hours in the factory packing goods and washed 18 cars, how much money did he get in all?”</a:t>
                </a:r>
                <a:endPara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457200" lvl="1">
                  <a:buSzPts val="6000"/>
                </a:pPr>
                <a:endParaRPr lang="en-US" sz="18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8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</a:t>
                </a: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expression 18 000 h + 12 000 c represents the amount of money Saeed gets from working h hours and washing c cars.</a:t>
                </a:r>
                <a:endPara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latin typeface="+mn-lt"/>
                    <a:ea typeface="Calibri" panose="020F0502020204030204" pitchFamily="34" charset="0"/>
                    <a:cs typeface="Calibri" panose="020F0502020204030204" pitchFamily="34" charset="0"/>
                  </a:rPr>
                  <a:t>To evaluate the expression, we replace the variable h by 25 and the variable c by 18.</a:t>
                </a: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b="1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18 000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25 + 12 000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18 = 450 000 + 216 000 = 666 000.</a:t>
                </a:r>
                <a:endParaRPr lang="en-US" sz="1800" b="1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highlight>
                      <a:srgbClr val="00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Saeed will get 666 000 L.L.”</a:t>
                </a: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en-US" sz="1800" b="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lvl="1">
                  <a:buSzPts val="6000"/>
                </a:pPr>
                <a:endParaRPr lang="en-US" sz="1800" b="0" dirty="0">
                  <a:solidFill>
                    <a:schemeClr val="bg1"/>
                  </a:solidFill>
                  <a:effectLst/>
                  <a:latin typeface="Comic Sans MS"/>
                  <a:sym typeface="Comic Sans MS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36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7205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pPr marL="228600" indent="0"/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“A group of ‘n’ students go on a trip. </a:t>
            </a:r>
            <a:endParaRPr lang="en-US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They want to do some activities and they have the following choices:</a:t>
            </a:r>
            <a:endParaRPr lang="en-US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$2 for a boat ride per person in addition to $4 for renting the boat.</a:t>
            </a:r>
            <a:endParaRPr lang="en-US" sz="18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$5 a park ticket per person.</a:t>
            </a:r>
            <a:endParaRPr lang="en-US" sz="18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$4 per person for riding an air balloon and a discount of $2 for a group. </a:t>
            </a:r>
            <a:endParaRPr lang="en-US" sz="18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Complete the table and w</a:t>
            </a:r>
            <a:r>
              <a:rPr lang="en-US" sz="1800" b="1" i="1" dirty="0">
                <a:solidFill>
                  <a:schemeClr val="bg1"/>
                </a:solidFill>
                <a:latin typeface="Comic Sans MS"/>
                <a:sym typeface="Comic Sans MS"/>
              </a:rPr>
              <a:t>rite an algebraic expression that represents the cost of each activity for all the group of students.”</a:t>
            </a:r>
            <a:endParaRPr lang="en-US" sz="1800" b="1" i="1" dirty="0">
              <a:solidFill>
                <a:schemeClr val="bg1"/>
              </a:solidFill>
              <a:latin typeface="Comic Sans MS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lvl="1" indent="0">
              <a:buSzPts val="6000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18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18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228600" lvl="1" indent="0">
              <a:buSzPts val="6000"/>
            </a:pPr>
            <a:endParaRPr lang="en-US" sz="1800" b="0" dirty="0">
              <a:solidFill>
                <a:schemeClr val="bg1"/>
              </a:solidFill>
              <a:effectLst/>
              <a:latin typeface="Comic Sans MS"/>
              <a:sym typeface="Comic Sans MS"/>
            </a:endParaRPr>
          </a:p>
          <a:p>
            <a:pPr marL="228600" marR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Teacher says: </a:t>
            </a: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 n be the number of students.</a:t>
            </a: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cost of the boat ride is $2 per person which is 2n, added to the $4 fee for renting the boat, the cost becomes 2</a:t>
            </a:r>
            <a:r>
              <a:rPr lang="en-U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 + 4</a:t>
            </a: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cost of entering the park is $5 per person so it is 5n.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cost for riding the air balloon is $4 per person so it is 4n, minus the  discount of $2 for the group, the cost becomes 4n - 2.” </a:t>
            </a:r>
            <a:endParaRPr lang="en-US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lvl="1" indent="0">
              <a:buSzPts val="6000"/>
            </a:pPr>
            <a:endParaRPr lang="en-US" sz="1800" b="0" dirty="0">
              <a:solidFill>
                <a:schemeClr val="bg1"/>
              </a:solidFill>
              <a:effectLst/>
              <a:latin typeface="Comic Sans MS"/>
              <a:sym typeface="Comic Sans MS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37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3426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indent="0"/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“How much will it cost to do all the activities if there were 5 students in the group?”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228600" lvl="1" indent="0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lvl="1" indent="0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lvl="1" indent="0">
                  <a:buSzPts val="6000"/>
                </a:pPr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8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</a:t>
                </a:r>
                <a:r>
                  <a:rPr lang="en-US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To calculate how much it will cost to do all the activities if there are 5 students in the group, we replace the variable n by 5 in each expression and then add or we can add all the expressions and then replace the value of the variable n by 5.</a:t>
                </a:r>
              </a:p>
              <a:p>
                <a:pPr marL="228600" lvl="1" indent="0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𝒏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+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×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+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=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𝟏𝟒</m:t>
                      </m:r>
                    </m:oMath>
                  </m:oMathPara>
                </a14:m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𝒏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=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×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=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𝟐𝟓</m:t>
                      </m:r>
                    </m:oMath>
                  </m:oMathPara>
                </a14:m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𝒏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–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×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–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𝟏𝟖</m:t>
                      </m:r>
                    </m:oMath>
                  </m:oMathPara>
                </a14:m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𝟏𝟒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+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𝟐𝟓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+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𝟏𝟖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en-US" sz="1800" b="1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𝟓𝟕</m:t>
                      </m:r>
                    </m:oMath>
                  </m:oMathPara>
                </a14:m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228600" lvl="1" indent="0">
                  <a:buSzPts val="6000"/>
                </a:pPr>
                <a:r>
                  <a:rPr lang="en-US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It will cost $57 to do all the activities.”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“How much will it cost to do all the activities if there were 5 students in the group?”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457200" lvl="1">
                  <a:buSzPts val="6000"/>
                </a:pPr>
                <a:endParaRPr lang="en-US" sz="1800" b="0" i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Teacher says: </a:t>
                </a:r>
                <a:r>
                  <a:rPr lang="en-US" sz="1800" b="1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</a:t>
                </a:r>
                <a:r>
                  <a:rPr lang="en-US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To calculate how much it will cost to do all the activities if there are 5 students in the group, we replace the variable n by 5 in each expression and then add or we can add all the expressions and then replace the value of the variable n by 5.</a:t>
                </a:r>
              </a:p>
              <a:p>
                <a:pPr marL="457200" lvl="1">
                  <a:buSzPts val="6000"/>
                </a:pPr>
                <a:r>
                  <a:rPr lang="en-US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𝟐𝒏+𝟒 = 𝟐×𝟓+𝟒=𝟏𝟒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457200" lvl="1" algn="l">
                  <a:buSzPts val="6000"/>
                </a:pPr>
                <a:r>
                  <a:rPr lang="en-US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𝟓𝒏=𝟓×𝟓=𝟐𝟓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457200" lvl="1" algn="l">
                  <a:buSzPts val="6000"/>
                </a:pPr>
                <a:r>
                  <a:rPr lang="en-US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𝟒𝒏 – 𝟐 = 𝟒×𝟓 – 𝟐 = 𝟏𝟖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457200" lvl="1" algn="l">
                  <a:buSzPts val="6000"/>
                </a:pPr>
                <a:r>
                  <a:rPr lang="en-US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𝟏𝟒 + 𝟐𝟓 + 𝟏𝟖 = 𝟓𝟕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  <a:sym typeface="Comic Sans MS"/>
                </a:endParaRPr>
              </a:p>
              <a:p>
                <a:pPr marL="457200" lvl="1">
                  <a:buSzPts val="6000"/>
                </a:pPr>
                <a:r>
                  <a:rPr lang="en-US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It will cost $57 to do all the activities.”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38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227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39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463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r>
                  <a:rPr lang="en-US" sz="10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“In the previous sessions, we learned how to write algebraic expressions using variables.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We also learned to evaluate an expression for a given value of the variable.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What if we have more than one variable and more than one operation in the same algebraic expression?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Let’s see.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triangle ABC.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Let’s write an expression that represents the perimeter of triangle ABC.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perimeter of a triangle is the sum of the lengths of its sides.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+mj-lt"/>
                    <a:ea typeface="Times New Roman" panose="02020603050405020304" pitchFamily="18" charset="0"/>
                    <a:cs typeface="Calibri" panose="020F0502020204030204" pitchFamily="34" charset="0"/>
                  </a:rPr>
                  <a:t>AB = m + 2</a:t>
                </a:r>
                <a:r>
                  <a:rPr lang="en-US" sz="1800" b="1" i="0" dirty="0">
                    <a:effectLst/>
                    <a:highlight>
                      <a:srgbClr val="00FFFF"/>
                    </a:highlight>
                    <a:latin typeface="+mj-lt"/>
                    <a:ea typeface="Times New Roman" panose="02020603050405020304" pitchFamily="18" charset="0"/>
                    <a:cs typeface="Calibri" panose="020F0502020204030204" pitchFamily="34" charset="0"/>
                  </a:rPr>
                  <a:t>,  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+mj-lt"/>
                    <a:ea typeface="Times New Roman" panose="02020603050405020304" pitchFamily="18" charset="0"/>
                    <a:cs typeface="Calibri" panose="020F0502020204030204" pitchFamily="34" charset="0"/>
                  </a:rPr>
                  <a:t>AC = d – 2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, </a:t>
                </a:r>
                <a:r>
                  <a:rPr lang="en-US" sz="1800" b="1" i="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and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+mj-lt"/>
                    <a:ea typeface="Times New Roman" panose="02020603050405020304" pitchFamily="18" charset="0"/>
                    <a:cs typeface="Calibri" panose="020F0502020204030204" pitchFamily="34" charset="0"/>
                  </a:rPr>
                  <a:t>BC = r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The perimeter is </a:t>
                </a:r>
                <a:r>
                  <a:rPr lang="en-US" sz="1800" b="1" i="0" dirty="0">
                    <a:effectLst/>
                    <a:highlight>
                      <a:srgbClr val="00FFFF"/>
                    </a:highlight>
                    <a:latin typeface="+mj-lt"/>
                    <a:ea typeface="Times New Roman" panose="02020603050405020304" pitchFamily="18" charset="0"/>
                    <a:cs typeface="Calibri" panose="020F0502020204030204" pitchFamily="34" charset="0"/>
                  </a:rPr>
                  <a:t>(m + 2) + (d – 2) + r</a:t>
                </a:r>
                <a:r>
                  <a:rPr lang="en-US" sz="1800" b="1" i="1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.”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rtl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  <a:buFont typeface="Calibri" panose="020F0502020204030204" pitchFamily="34" charset="0"/>
                  <a:buNone/>
                </a:pPr>
                <a:r>
                  <a:rPr lang="en-US" sz="1000" b="1" u="sng" dirty="0">
                    <a:effectLst/>
                    <a:highlight>
                      <a:srgbClr val="00FFFF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VO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How can we know if the following fractions can be written as fractions in which the denominators are </a:t>
                </a:r>
                <a:r>
                  <a:rPr lang="en-US" sz="1800" u="sng" dirty="0">
                    <a:solidFill>
                      <a:srgbClr val="C00000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powers of 10?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Let’s see.</a:t>
                </a: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First, we check if the fraction can be simplified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Then we look at the denominator if it can be multiplied by a number to get a power of 10, which means if it is a factor of a power of 10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72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/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"9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800" kern="1200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can be simplified by dividing the numerator and the denominator by 9. So, it is equivalent to 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8" /"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1" </a:t>
                </a:r>
                <a:r>
                  <a:rPr lang="en-US" sz="1800" b="0" i="0" u="none" strike="noStrike" kern="1200" cap="none" dirty="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libri"/>
                    <a:ea typeface="Calibri" panose="020F0502020204030204" pitchFamily="34" charset="0"/>
                    <a:cs typeface="Arial" panose="020B0604020202020204" pitchFamily="34" charset="0"/>
                    <a:sym typeface="Calibri"/>
                  </a:rPr>
                  <a:t>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 1 is a power of 10 for it is equal to 10</a:t>
                </a:r>
                <a:r>
                  <a:rPr lang="en-US" sz="1800" baseline="300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So, the fraction 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cs typeface="Calibri" panose="020F0502020204030204" pitchFamily="34" charset="0"/>
                  </a:rPr>
                  <a:t>"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72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/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"9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200" kern="1200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can be written as a fraction with a denominator a power of 10.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Look at the second fraction, 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/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"3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800" kern="1200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 in simplest form and 3 is not a factor of a power of 10, we can’t find a number that is multiplied by 3 and gives a power of 10.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What about 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24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/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"48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?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24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/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"48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</a:rPr>
                  <a:t>can be simplified by dividing the numerator and the denominator by 24. So, it is equivalent to 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1" /"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2"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</a:rPr>
                  <a:t>and 2 is a factor of 10 so 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1" /"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2"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=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cs typeface="Calibri" panose="020F0502020204030204" pitchFamily="34" charset="0"/>
                  </a:rPr>
                  <a:t>"</a:t>
                </a:r>
                <a:r>
                  <a:rPr lang="en-US" sz="18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5" /"10" </a:t>
                </a:r>
                <a:r>
                  <a:rPr lang="en-US" sz="18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 lvl="0" indent="-228600" algn="l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cs typeface="Calibri" panose="020F0502020204030204" pitchFamily="34" charset="0"/>
                  </a:rPr>
                  <a:t>"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72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/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"9</a:t>
                </a:r>
                <a:r>
                  <a:rPr lang="en-US" sz="1200" b="0" i="0" kern="120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" </a:t>
                </a:r>
                <a:r>
                  <a:rPr lang="en-US" sz="1200" kern="1200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 </a:t>
                </a:r>
                <a:r>
                  <a:rPr lang="en-US" sz="1200" b="0" i="0" u="none" strike="noStrike" kern="1200" cap="none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libri"/>
                    <a:cs typeface="Calibri" panose="020F0502020204030204" pitchFamily="34" charset="0"/>
                    <a:sym typeface="Calibri"/>
                  </a:rPr>
                  <a:t>"</a:t>
                </a:r>
                <a:r>
                  <a:rPr lang="en-US" sz="1200" b="0" i="0" u="none" strike="noStrike" kern="1200" cap="none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72</a:t>
                </a:r>
                <a:r>
                  <a:rPr lang="en-US" sz="1200" b="0" i="0" u="none" strike="noStrike" kern="1200" cap="none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" /"</a:t>
                </a:r>
                <a:r>
                  <a:rPr lang="en-US" sz="1200" b="0" i="0" u="none" strike="noStrike" kern="1200" cap="none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libri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9</a:t>
                </a:r>
                <a:r>
                  <a:rPr lang="en-US" sz="1200" b="0" i="0" u="none" strike="noStrike" kern="1200" cap="none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" </a:t>
                </a:r>
                <a:r>
                  <a:rPr lang="en-US" sz="1200" b="0" i="0" u="none" strike="noStrike" kern="1200" cap="none" dirty="0">
                    <a:solidFill>
                      <a:schemeClr val="accent1">
                        <a:lumMod val="75000"/>
                      </a:schemeClr>
                    </a:solidFill>
                    <a:effectLst/>
                    <a:highlight>
                      <a:srgbClr val="00FFFF"/>
                    </a:highlight>
                    <a:latin typeface="Calibri"/>
                    <a:ea typeface="Calibri" panose="020F0502020204030204" pitchFamily="34" charset="0"/>
                    <a:cs typeface="Arial" panose="020B0604020202020204" pitchFamily="34" charset="0"/>
                    <a:sym typeface="Calibri"/>
                  </a:rPr>
                  <a:t> </a:t>
                </a:r>
                <a:r>
                  <a:rPr lang="en-US" sz="1200" b="0" i="0" u="none" strike="noStrike" kern="0" cap="none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are</a:t>
                </a:r>
                <a:r>
                  <a:rPr lang="en-US" sz="1200" b="0" i="0" u="none" strike="noStrike" kern="0" cap="none" baseline="0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 called decimal fractions, </a:t>
                </a:r>
                <a:r>
                  <a:rPr lang="en-US" sz="1200" b="0" i="0" u="none" strike="noStrike" cap="none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alibri"/>
                    <a:ea typeface="Calibri"/>
                    <a:cs typeface="Calibri"/>
                    <a:sym typeface="Calibri"/>
                  </a:rPr>
                  <a:t>for each can be written as a fraction in which the denominator is a power of 10.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200" dirty="0">
                  <a:effectLst/>
                  <a:highlight>
                    <a:srgbClr val="00FFFF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marR="0" lvl="0" indent="-2286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800" b="1" dirty="0">
                    <a:effectLst/>
                    <a:highlight>
                      <a:srgbClr val="00FF00"/>
                    </a:highlight>
                    <a:latin typeface="Calibri" panose="020F0502020204030204" pitchFamily="34" charset="0"/>
                    <a:ea typeface="Calibri" panose="020F0502020204030204" pitchFamily="34" charset="0"/>
                  </a:rPr>
                  <a:t>For the teacher: </a:t>
                </a: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highlight>
                      <a:srgbClr val="00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Start by reminding students of how to simplify fractions (dividing the numerator and the denominator by the same number)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highlight>
                      <a:srgbClr val="00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Remembering divisibility rules and finding common divisors and GCD can help students to simplify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282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r>
              <a:rPr lang="en-US" sz="10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“Now let’s calculate the perimeter of the triangle for </a:t>
            </a:r>
            <a:r>
              <a:rPr lang="en-US" sz="1800" b="1" i="0" dirty="0">
                <a:effectLst/>
                <a:highlight>
                  <a:srgbClr val="00FFFF"/>
                </a:highlight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 = 6, d = 7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and </a:t>
            </a:r>
            <a:r>
              <a:rPr lang="en-US" sz="1800" b="1" i="0" dirty="0">
                <a:effectLst/>
                <a:highlight>
                  <a:srgbClr val="00FFFF"/>
                </a:highlight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r = 10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Let us replace ’m’ with its value 6, ‘d’ with 7 and ‘r’ with 10.</a:t>
            </a:r>
          </a:p>
          <a:p>
            <a:r>
              <a:rPr lang="en-US" sz="1800" b="1" i="0" dirty="0">
                <a:effectLst/>
                <a:highlight>
                  <a:srgbClr val="00FFFF"/>
                </a:highlight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The value of the expression is then equal to (6 + 2) + (7 – 2) + 10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 can now find the perimeter by evaluating the expression. The perimeter of the triangle is equal to </a:t>
            </a:r>
            <a:r>
              <a:rPr lang="en-US" sz="1800" b="1" i="0" dirty="0">
                <a:effectLst/>
                <a:highlight>
                  <a:srgbClr val="00FFFF"/>
                </a:highlight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23 </a:t>
            </a:r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units.</a:t>
            </a:r>
          </a:p>
          <a:p>
            <a:r>
              <a:rPr lang="en-US" sz="1800" b="1" i="1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Remember the order of operations: we start with the operation within parentheses, and then we add or subtract starting from left to right.”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5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757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pPr marL="228600" indent="0"/>
            <a:r>
              <a:rPr lang="en-US" sz="10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“Our chapter is almost over.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 can evaluate an algebraic expression even if there is more than one variable.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Just replace each variable with its numerical value,</a:t>
            </a:r>
            <a:r>
              <a:rPr lang="en-US" sz="1800" b="1" i="1" dirty="0">
                <a:solidFill>
                  <a:schemeClr val="dk1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b="1" i="1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then we solve keeping in mind the order of operations.”</a:t>
            </a:r>
            <a:endParaRPr lang="en-US" sz="1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6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17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7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4976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472C4"/>
                  </a:buClr>
                  <a:buSzPct val="100000"/>
                  <a:buFont typeface="+mj-lt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omic Sans MS" panose="030F0702030302020204" pitchFamily="66" charset="0"/>
                    <a:cs typeface="Calibri"/>
                    <a:sym typeface="Calibri"/>
                  </a:rPr>
                  <a:t>Note for the teacher</a:t>
                </a:r>
              </a:p>
              <a:p>
                <a:pPr marL="228600" indent="0"/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“Use the 2 representations of the 2 different gardens to answer the questions. </a:t>
                </a:r>
              </a:p>
              <a:p>
                <a:pPr marL="228600" lvl="1" indent="0">
                  <a:buSzPts val="6000"/>
                </a:pPr>
                <a:r>
                  <a:rPr lang="en-US" sz="1800" b="1" i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Write an expression that represents the perimeter of each of the two gardens A and B.”</a:t>
                </a:r>
                <a:endParaRPr lang="en-US" sz="1800" b="1" i="1" dirty="0">
                  <a:solidFill>
                    <a:schemeClr val="bg1"/>
                  </a:solidFill>
                  <a:latin typeface="Comic Sans MS"/>
                </a:endParaRPr>
              </a:p>
              <a:p>
                <a:pPr marL="228600" lvl="1" indent="0">
                  <a:buSzPts val="6000"/>
                </a:pPr>
                <a:endParaRPr lang="en-US" sz="1800" b="1" i="1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lvl="1" indent="0">
                  <a:buSzPts val="6000"/>
                </a:pP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en-US" sz="1200" b="0" u="none" dirty="0">
                    <a:effectLst/>
                  </a:rPr>
                  <a:t>Teacher corrects the activity interactively.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en-US" sz="1200" b="0" u="none" dirty="0">
                  <a:effectLst/>
                </a:endParaRPr>
              </a:p>
              <a:p>
                <a:pPr marL="228600" indent="0"/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 </a:t>
                </a: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“The shape of both gardens is rectangular.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perimeter of a rectangle is the double of the sum of its length and its width.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perimeter of garden A is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2 (6 + 2m) = 12 + 4m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i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perimeter of garden B is </a:t>
                </a:r>
                <a:r>
                  <a:rPr lang="en-US" sz="1800" b="1" i="0" dirty="0">
                    <a:solidFill>
                      <a:srgbClr val="FF0000"/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2 (5 + 3w) = 10 + 6w</a:t>
                </a:r>
                <a:r>
                  <a:rPr lang="en-US" sz="1800" b="1" i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.” </a:t>
                </a: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0"/>
                <a:endParaRPr lang="en-US" sz="1800" b="1" i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u="sng" dirty="0"/>
                  <a:t>Teaching suggestions:</a:t>
                </a:r>
                <a:endParaRPr lang="en-US" sz="1200" b="1" u="sng" dirty="0">
                  <a:latin typeface="Calibri"/>
                  <a:cs typeface="Calibri"/>
                </a:endParaRPr>
              </a:p>
              <a:p>
                <a:r>
                  <a:rPr lang="en-US" sz="1200" b="0" u="none" dirty="0">
                    <a:latin typeface="Calibri"/>
                    <a:ea typeface="Calibri" panose="020F0502020204030204" pitchFamily="34" charset="0"/>
                    <a:cs typeface="Calibri"/>
                  </a:rPr>
                  <a:t>Teacher says:</a:t>
                </a:r>
              </a:p>
              <a:p>
                <a:pPr marL="457200" lvl="1">
                  <a:buSzPts val="6000"/>
                </a:pPr>
                <a:r>
                  <a:rPr lang="en-US" sz="1800" b="1" dirty="0">
                    <a:solidFill>
                      <a:schemeClr val="bg1"/>
                    </a:solidFill>
                    <a:latin typeface="Comic Sans MS"/>
                    <a:sym typeface="Comic Sans MS"/>
                  </a:rPr>
                  <a:t>Write an algebraic expression to represent the perimeter of triangle ABC</a:t>
                </a:r>
                <a:endParaRPr lang="en-US" sz="1800" b="1" dirty="0">
                  <a:solidFill>
                    <a:schemeClr val="bg1"/>
                  </a:solidFill>
                  <a:latin typeface="Comic Sans MS"/>
                </a:endParaRPr>
              </a:p>
              <a:p>
                <a:pPr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ABC is an equilateral triangle.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The length of each side is one third </a:t>
                </a:r>
                <a:r>
                  <a:rPr lang="en-US" sz="1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𝒙</a:t>
                </a:r>
                <a:r>
                  <a:rPr lang="en-US" sz="1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n-US" sz="1800" dirty="0">
                  <a:effectLst/>
                  <a:latin typeface="+mn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highlight>
                    <a:srgbClr val="00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lvl="1">
                  <a:buSzPts val="6000"/>
                </a:pPr>
                <a:r>
                  <a:rPr lang="en-US" sz="1800" b="0" i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Note for the teacher: </a:t>
                </a:r>
                <a:r>
                  <a:rPr lang="en-US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 students </a:t>
                </a:r>
                <a:r>
                  <a:rPr lang="en-US" sz="1800" b="0" u="none" dirty="0">
                    <a:solidFill>
                      <a:schemeClr val="bg1"/>
                    </a:solidFill>
                    <a:effectLst/>
                    <a:latin typeface="Comic Sans MS"/>
                    <a:cs typeface="Calibri" panose="020F0502020204030204" pitchFamily="34" charset="0"/>
                    <a:sym typeface="Comic Sans MS"/>
                  </a:rPr>
                  <a:t>some time to complete </a:t>
                </a:r>
                <a:r>
                  <a:rPr lang="en-US" sz="1800" b="0" dirty="0">
                    <a:solidFill>
                      <a:schemeClr val="bg1"/>
                    </a:solidFill>
                    <a:effectLst/>
                    <a:latin typeface="Comic Sans MS"/>
                    <a:sym typeface="Comic Sans MS"/>
                  </a:rPr>
                  <a:t>the activity.</a:t>
                </a:r>
              </a:p>
              <a:p>
                <a:endParaRPr lang="en-US" sz="1800" b="1" u="sng" dirty="0"/>
              </a:p>
              <a:p>
                <a:pPr marL="0" marR="0" indent="4572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435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8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523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cs typeface="Calibri"/>
                <a:sym typeface="Calibri"/>
              </a:rPr>
              <a:t>Note for the teacher</a:t>
            </a:r>
          </a:p>
          <a:p>
            <a:pPr marL="228600" indent="0"/>
            <a:r>
              <a:rPr lang="en-US" sz="1200" b="0" u="none" dirty="0">
                <a:latin typeface="Calibri"/>
                <a:ea typeface="Calibri" panose="020F0502020204030204" pitchFamily="34" charset="0"/>
                <a:cs typeface="Calibri"/>
              </a:rPr>
              <a:t>Teacher says: </a:t>
            </a:r>
            <a:r>
              <a:rPr lang="en-US" sz="1800" b="1" i="1" dirty="0">
                <a:solidFill>
                  <a:schemeClr val="bg1"/>
                </a:solidFill>
                <a:latin typeface="Comic Sans MS"/>
                <a:sym typeface="Comic Sans MS"/>
              </a:rPr>
              <a:t>“We used a barbed wire and fenced the 2 gardens.</a:t>
            </a:r>
          </a:p>
          <a:p>
            <a:pPr marL="228600" lvl="1" indent="0">
              <a:buSzPts val="6000"/>
            </a:pPr>
            <a:r>
              <a:rPr lang="en-US" sz="1800" b="1" i="1" dirty="0">
                <a:solidFill>
                  <a:schemeClr val="bg1"/>
                </a:solidFill>
                <a:latin typeface="Comic Sans MS"/>
                <a:sym typeface="Comic Sans MS"/>
              </a:rPr>
              <a:t>How many more meters of barbed wire are needed for garden A than for garden B?”</a:t>
            </a:r>
            <a:endParaRPr lang="en-US" sz="1800" b="1" i="1" dirty="0">
              <a:solidFill>
                <a:schemeClr val="bg1"/>
              </a:solidFill>
              <a:latin typeface="Comic Sans MS"/>
            </a:endParaRPr>
          </a:p>
          <a:p>
            <a:pPr marL="228600" lvl="1" indent="0">
              <a:buSzPts val="6000"/>
            </a:pPr>
            <a:endParaRPr lang="en-US" sz="18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0">
              <a:buSzPts val="6000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Give students </a:t>
            </a:r>
            <a:r>
              <a:rPr lang="en-US" sz="1800" b="0" u="none" dirty="0">
                <a:solidFill>
                  <a:schemeClr val="bg1"/>
                </a:solidFill>
                <a:effectLst/>
                <a:latin typeface="Comic Sans MS"/>
                <a:cs typeface="Calibri" panose="020F0502020204030204" pitchFamily="34" charset="0"/>
                <a:sym typeface="Comic Sans MS"/>
              </a:rPr>
              <a:t>some time to complete </a:t>
            </a:r>
            <a:r>
              <a:rPr lang="en-US" sz="1800" b="0" dirty="0">
                <a:solidFill>
                  <a:schemeClr val="bg1"/>
                </a:solidFill>
                <a:effectLst/>
                <a:latin typeface="Comic Sans MS"/>
                <a:sym typeface="Comic Sans MS"/>
              </a:rPr>
              <a:t>the activity.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800" b="0" u="none" dirty="0">
                <a:effectLst/>
              </a:rPr>
              <a:t>Teacher corrects the activity interactively.</a:t>
            </a:r>
          </a:p>
          <a:p>
            <a:pPr marL="228600" indent="0"/>
            <a:endParaRPr lang="en-US" sz="1800" b="1" u="sng" dirty="0"/>
          </a:p>
          <a:p>
            <a:pPr marL="228600" indent="0"/>
            <a:r>
              <a:rPr lang="en-US" sz="1200" b="0" u="none" dirty="0">
                <a:latin typeface="Calibri"/>
                <a:cs typeface="Calibri"/>
              </a:rPr>
              <a:t>Teacher says: </a:t>
            </a:r>
            <a:r>
              <a:rPr lang="en-US" sz="1800" b="1" i="1" dirty="0">
                <a:solidFill>
                  <a:schemeClr val="bg1"/>
                </a:solidFill>
                <a:latin typeface="Comic Sans MS"/>
                <a:sym typeface="Comic Sans MS"/>
              </a:rPr>
              <a:t>“To find how many more meters of barbed wire are needed for garden A than for garden B, we need to find the difference between the two perimeters. </a:t>
            </a:r>
            <a:r>
              <a:rPr lang="en-US" sz="1800" b="1" i="0">
                <a:solidFill>
                  <a:srgbClr val="FF0000"/>
                </a:solidFill>
                <a:effectLst/>
                <a:latin typeface="+mj-lt"/>
                <a:cs typeface="Arial"/>
              </a:rPr>
              <a:t>(12 + </a:t>
            </a:r>
            <a:r>
              <a:rPr lang="en-US" sz="1800" b="1">
                <a:solidFill>
                  <a:srgbClr val="FF0000"/>
                </a:solidFill>
                <a:latin typeface="+mj-lt"/>
                <a:cs typeface="Arial"/>
              </a:rPr>
              <a:t>4m</a:t>
            </a:r>
            <a:r>
              <a:rPr lang="en-US" sz="1800" b="1" i="0">
                <a:solidFill>
                  <a:srgbClr val="FF0000"/>
                </a:solidFill>
                <a:effectLst/>
                <a:latin typeface="+mj-lt"/>
                <a:cs typeface="Arial"/>
              </a:rPr>
              <a:t>) – (10 + 6w).</a:t>
            </a:r>
            <a:r>
              <a:rPr lang="en-US" sz="1800" b="1" i="1" dirty="0">
                <a:effectLst/>
              </a:rPr>
              <a:t>"</a:t>
            </a:r>
          </a:p>
          <a:p>
            <a:pPr marL="228600" lvl="1" indent="0">
              <a:buSzPts val="6000"/>
            </a:pPr>
            <a:endParaRPr lang="en-US" sz="1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9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62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8"/>
          <p:cNvSpPr txBox="1"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400"/>
              <a:buFont typeface="Calibri"/>
              <a:buNone/>
              <a:defRPr sz="44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8"/>
          <p:cNvSpPr txBox="1"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224F76"/>
                </a:solidFill>
                <a:latin typeface="Comic Sans MS" panose="030F0702030302020204" pitchFamily="66" charset="0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78"/>
          <p:cNvSpPr txBox="1">
            <a:spLocks noGrp="1"/>
          </p:cNvSpPr>
          <p:nvPr>
            <p:ph type="dt" idx="10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B465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21" name="Google Shape;21;p78"/>
          <p:cNvSpPr txBox="1">
            <a:spLocks noGrp="1"/>
          </p:cNvSpPr>
          <p:nvPr>
            <p:ph type="ftr" idx="11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B465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22" name="Google Shape;22;p78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23" name="Google Shape;23;p78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w="19050" cap="flat" cmpd="sng">
            <a:solidFill>
              <a:srgbClr val="374C8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" name="Google Shape;24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3412" y="-9184"/>
            <a:ext cx="5971525" cy="4921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6AB4AA-0162-4CD9-9344-14364959834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0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3940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85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71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90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33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8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93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38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userDrawn="1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0" y="62147"/>
            <a:ext cx="784932" cy="46335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4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737"/>
            <a:ext cx="12192000" cy="6840526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2"/>
          <p:cNvSpPr txBox="1">
            <a:spLocks noGrp="1"/>
          </p:cNvSpPr>
          <p:nvPr>
            <p:ph type="body" idx="1"/>
          </p:nvPr>
        </p:nvSpPr>
        <p:spPr>
          <a:xfrm>
            <a:off x="1024128" y="2286001"/>
            <a:ext cx="4754880" cy="3611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38" name="Google Shape;38;p82"/>
          <p:cNvSpPr txBox="1">
            <a:spLocks noGrp="1"/>
          </p:cNvSpPr>
          <p:nvPr>
            <p:ph type="body" idx="2"/>
          </p:nvPr>
        </p:nvSpPr>
        <p:spPr>
          <a:xfrm>
            <a:off x="6412285" y="2286001"/>
            <a:ext cx="4754880" cy="3611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39" name="Google Shape;39;p82"/>
          <p:cNvSpPr txBox="1"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000"/>
              <a:buFont typeface="Calibri"/>
              <a:buNone/>
              <a:defRPr sz="40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82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41" name="Google Shape;41;p82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42" name="Google Shape;42;p82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3"/>
          <p:cNvSpPr txBox="1"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45700" rIns="137150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3"/>
          <p:cNvSpPr txBox="1">
            <a:spLocks noGrp="1"/>
          </p:cNvSpPr>
          <p:nvPr>
            <p:ph type="body" idx="2"/>
          </p:nvPr>
        </p:nvSpPr>
        <p:spPr>
          <a:xfrm>
            <a:off x="6412285" y="2199168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45700" rIns="137150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83"/>
          <p:cNvSpPr txBox="1"/>
          <p:nvPr/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000"/>
              <a:buFont typeface="Calibri"/>
              <a:buNone/>
            </a:pPr>
            <a:r>
              <a:rPr lang="fr-FR" sz="4000" b="0" i="0" u="none" strike="noStrike" cap="none">
                <a:solidFill>
                  <a:srgbClr val="253356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CLICK TO EDIT MASTER TITLE STYLE</a:t>
            </a:r>
            <a:endParaRPr sz="1400" b="0" i="0" u="none" strike="noStrike" cap="none">
              <a:solidFill>
                <a:srgbClr val="000000"/>
              </a:solidFill>
              <a:latin typeface="Comic Sans MS" panose="030F0702030302020204" pitchFamily="66" charset="0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83"/>
          <p:cNvSpPr txBox="1">
            <a:spLocks noGrp="1"/>
          </p:cNvSpPr>
          <p:nvPr>
            <p:ph type="body" idx="3"/>
          </p:nvPr>
        </p:nvSpPr>
        <p:spPr>
          <a:xfrm>
            <a:off x="1024128" y="3163941"/>
            <a:ext cx="4754880" cy="2733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48" name="Google Shape;48;p83"/>
          <p:cNvSpPr txBox="1">
            <a:spLocks noGrp="1"/>
          </p:cNvSpPr>
          <p:nvPr>
            <p:ph type="body" idx="4"/>
          </p:nvPr>
        </p:nvSpPr>
        <p:spPr>
          <a:xfrm>
            <a:off x="6412285" y="3163941"/>
            <a:ext cx="4754880" cy="2733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49" name="Google Shape;49;p83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0" name="Google Shape;50;p83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1" name="Google Shape;51;p83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4"/>
          <p:cNvSpPr txBox="1"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alibri"/>
              <a:buNone/>
              <a:defRPr sz="2800"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4"/>
          <p:cNvSpPr txBox="1">
            <a:spLocks noGrp="1"/>
          </p:cNvSpPr>
          <p:nvPr>
            <p:ph type="body" idx="1"/>
          </p:nvPr>
        </p:nvSpPr>
        <p:spPr>
          <a:xfrm>
            <a:off x="5715000" y="1139687"/>
            <a:ext cx="5469835" cy="486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55" name="Google Shape;55;p84"/>
          <p:cNvSpPr txBox="1">
            <a:spLocks noGrp="1"/>
          </p:cNvSpPr>
          <p:nvPr>
            <p:ph type="body" idx="2"/>
          </p:nvPr>
        </p:nvSpPr>
        <p:spPr>
          <a:xfrm>
            <a:off x="1024467" y="2505076"/>
            <a:ext cx="4387851" cy="350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374C81"/>
                </a:solidFill>
                <a:latin typeface="Comic Sans MS" panose="030F0702030302020204" pitchFamily="66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56" name="Google Shape;56;p84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7" name="Google Shape;57;p84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8" name="Google Shape;58;p84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5"/>
          <p:cNvSpPr txBox="1"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000"/>
              <a:buFont typeface="Calibri"/>
              <a:buNone/>
              <a:defRPr sz="40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5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2" name="Google Shape;62;p85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3" name="Google Shape;63;p85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4" name="Google Shape;64;p85"/>
          <p:cNvSpPr>
            <a:spLocks noGrp="1"/>
          </p:cNvSpPr>
          <p:nvPr>
            <p:ph type="pic" idx="2"/>
          </p:nvPr>
        </p:nvSpPr>
        <p:spPr>
          <a:xfrm>
            <a:off x="7315200" y="2239964"/>
            <a:ext cx="3852333" cy="373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wentieth Century"/>
              <a:buChar char=" "/>
              <a:defRPr sz="20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🢝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85"/>
          <p:cNvSpPr txBox="1">
            <a:spLocks noGrp="1"/>
          </p:cNvSpPr>
          <p:nvPr>
            <p:ph type="body" idx="1"/>
          </p:nvPr>
        </p:nvSpPr>
        <p:spPr>
          <a:xfrm>
            <a:off x="1024128" y="2239964"/>
            <a:ext cx="6043699" cy="373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</p:spTree>
    <p:custDataLst>
      <p:tags r:id="rId1"/>
    </p:custData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6"/>
          <p:cNvSpPr txBox="1">
            <a:spLocks noGrp="1"/>
          </p:cNvSpPr>
          <p:nvPr>
            <p:ph type="subTitle" idx="1"/>
          </p:nvPr>
        </p:nvSpPr>
        <p:spPr>
          <a:xfrm>
            <a:off x="1024128" y="2240170"/>
            <a:ext cx="10143037" cy="411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8428F"/>
                </a:solidFill>
                <a:latin typeface="Comic Sans MS" panose="030F0702030302020204" pitchFamily="66" charset="0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86"/>
          <p:cNvSpPr txBox="1">
            <a:spLocks noGrp="1"/>
          </p:cNvSpPr>
          <p:nvPr>
            <p:ph type="body" idx="2"/>
          </p:nvPr>
        </p:nvSpPr>
        <p:spPr>
          <a:xfrm>
            <a:off x="1024128" y="2806671"/>
            <a:ext cx="10143037" cy="3064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303030"/>
                </a:solidFill>
                <a:latin typeface="Comic Sans MS" panose="030F0702030302020204" pitchFamily="66" charset="0"/>
                <a:ea typeface="Open Sans"/>
                <a:cs typeface="Open Sans"/>
                <a:sym typeface="Open Sans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?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69" name="Google Shape;69;p86"/>
          <p:cNvSpPr txBox="1"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3600"/>
              <a:buFont typeface="Calibri"/>
              <a:buNone/>
              <a:defRPr sz="36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6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1" name="Google Shape;71;p86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2" name="Google Shape;72;p86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7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7"/>
          <p:cNvSpPr txBox="1">
            <a:spLocks noGrp="1"/>
          </p:cNvSpPr>
          <p:nvPr>
            <p:ph type="dt" idx="10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13" name="Google Shape;13;p77"/>
          <p:cNvSpPr txBox="1">
            <a:spLocks noGrp="1"/>
          </p:cNvSpPr>
          <p:nvPr>
            <p:ph type="ftr" idx="11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14" name="Google Shape;14;p77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1"/>
    </p:custDataLst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10/29/2023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1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15.png"/><Relationship Id="rId4" Type="http://schemas.openxmlformats.org/officeDocument/2006/relationships/image" Target="../media/image1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1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5" Type="http://schemas.openxmlformats.org/officeDocument/2006/relationships/image" Target="../media/image17.png"/><Relationship Id="rId4" Type="http://schemas.openxmlformats.org/officeDocument/2006/relationships/image" Target="../media/image1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10" Type="http://schemas.openxmlformats.org/officeDocument/2006/relationships/image" Target="../media/image21.png"/><Relationship Id="rId4" Type="http://schemas.openxmlformats.org/officeDocument/2006/relationships/image" Target="../media/image19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20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image" Target="../media/image270.png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6" Type="http://schemas.openxmlformats.org/officeDocument/2006/relationships/image" Target="../media/image39.png"/><Relationship Id="rId5" Type="http://schemas.openxmlformats.org/officeDocument/2006/relationships/image" Target="../media/image29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6" Type="http://schemas.openxmlformats.org/officeDocument/2006/relationships/image" Target="../media/image52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10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42.png"/><Relationship Id="rId12" Type="http://schemas.openxmlformats.org/officeDocument/2006/relationships/image" Target="../media/image3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6" Type="http://schemas.openxmlformats.org/officeDocument/2006/relationships/image" Target="../media/image41.png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Relationship Id="rId4" Type="http://schemas.openxmlformats.org/officeDocument/2006/relationships/image" Target="../media/image70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Relationship Id="rId4" Type="http://schemas.openxmlformats.org/officeDocument/2006/relationships/image" Target="../media/image29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Relationship Id="rId6" Type="http://schemas.openxmlformats.org/officeDocument/2006/relationships/image" Target="../media/image28.png"/><Relationship Id="rId5" Type="http://schemas.openxmlformats.org/officeDocument/2006/relationships/image" Target="../media/image23.png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0.xml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894DB3-5632-4915-91BD-9587A680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195"/>
            <a:ext cx="12192000" cy="68545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83E7D6-7A8A-4B59-AB8D-F0583A4B1FA8}"/>
              </a:ext>
            </a:extLst>
          </p:cNvPr>
          <p:cNvSpPr txBox="1"/>
          <p:nvPr/>
        </p:nvSpPr>
        <p:spPr>
          <a:xfrm>
            <a:off x="0" y="3662029"/>
            <a:ext cx="6876288" cy="8002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74320" lvl="3">
              <a:buSzPts val="2000"/>
            </a:pPr>
            <a:r>
              <a:rPr lang="en-US" sz="4600" b="1" dirty="0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Grade 6 - Chapter 16</a:t>
            </a:r>
            <a:endParaRPr lang="en-US" sz="4600" b="1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44E63C-E5D0-4F05-8384-50766E4A834B}"/>
              </a:ext>
            </a:extLst>
          </p:cNvPr>
          <p:cNvSpPr txBox="1"/>
          <p:nvPr/>
        </p:nvSpPr>
        <p:spPr>
          <a:xfrm>
            <a:off x="0" y="2338590"/>
            <a:ext cx="6876288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74320" lvl="1">
              <a:buSzPts val="2000"/>
            </a:pPr>
            <a:r>
              <a:rPr lang="en-US" sz="4000" b="1" dirty="0">
                <a:solidFill>
                  <a:schemeClr val="bg1"/>
                </a:solidFill>
                <a:latin typeface="Comic Sans MS"/>
              </a:rPr>
              <a:t>Calculation on literal expressions</a:t>
            </a:r>
            <a:endParaRPr lang="en-US" sz="4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39E15E-84AA-4AA9-BC08-78435FB753E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130611" y="1857988"/>
            <a:ext cx="4024497" cy="3095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EB0A68-A0F1-4B07-AAB9-E9787E14DF32}"/>
              </a:ext>
            </a:extLst>
          </p:cNvPr>
          <p:cNvSpPr txBox="1"/>
          <p:nvPr/>
        </p:nvSpPr>
        <p:spPr>
          <a:xfrm>
            <a:off x="8451304" y="1436450"/>
            <a:ext cx="1765987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40 </a:t>
            </a:r>
            <a:r>
              <a:rPr lang="en-US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cm</a:t>
            </a:r>
            <a:endParaRPr lang="en-US" sz="2000" dirty="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F836F3-FAB7-4E64-ADFB-71727A080CED}"/>
              </a:ext>
            </a:extLst>
          </p:cNvPr>
          <p:cNvSpPr txBox="1"/>
          <p:nvPr/>
        </p:nvSpPr>
        <p:spPr>
          <a:xfrm>
            <a:off x="10623680" y="2430765"/>
            <a:ext cx="1695481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en-US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cm</a:t>
            </a:r>
            <a:endParaRPr lang="en-US" sz="2000" dirty="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FF13BB-9892-48C6-AFCD-08AD3A13D050}"/>
              </a:ext>
            </a:extLst>
          </p:cNvPr>
          <p:cNvSpPr txBox="1"/>
          <p:nvPr/>
        </p:nvSpPr>
        <p:spPr>
          <a:xfrm>
            <a:off x="7207278" y="4854256"/>
            <a:ext cx="1695481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en-US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cm</a:t>
            </a:r>
            <a:endParaRPr lang="en-US" sz="2000" dirty="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606E20-BDC1-40FF-B4C8-55A4A21B8BC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0"/>
          </a:blip>
          <a:stretch>
            <a:fillRect/>
          </a:stretch>
        </p:blipFill>
        <p:spPr>
          <a:xfrm>
            <a:off x="7320390" y="1857607"/>
            <a:ext cx="3840480" cy="14743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06FA8C-E456-4200-B455-323B98BF9FE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7344774" y="3299920"/>
            <a:ext cx="1420491" cy="14387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3E390A28-4C74-436E-BF5C-F2532CE22EF4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How many more meters of barbed wire are needed for garden A than for garden B when m = 4 and w = 1?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F43958A-69C5-4E7C-B802-1B936E0C2AC6}"/>
              </a:ext>
            </a:extLst>
          </p:cNvPr>
          <p:cNvSpPr/>
          <p:nvPr/>
        </p:nvSpPr>
        <p:spPr>
          <a:xfrm>
            <a:off x="3093025" y="5159269"/>
            <a:ext cx="6005946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4A84D69-B606-42E1-A3A4-5FC41B594C00}"/>
              </a:ext>
            </a:extLst>
          </p:cNvPr>
          <p:cNvSpPr/>
          <p:nvPr/>
        </p:nvSpPr>
        <p:spPr>
          <a:xfrm>
            <a:off x="3093025" y="3882434"/>
            <a:ext cx="6005946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(12 + 4m) – (10 + 6w)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8BCA02E-9F15-1476-7652-6C3A4A06D87C}"/>
                  </a:ext>
                </a:extLst>
              </p:cNvPr>
              <p:cNvSpPr/>
              <p:nvPr/>
            </p:nvSpPr>
            <p:spPr>
              <a:xfrm>
                <a:off x="2220686" y="5058888"/>
                <a:ext cx="7903028" cy="68511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+mj-lt"/>
                  </a:rPr>
                  <a:t>(12 + 4 </a:t>
                </a:r>
                <a14:m>
                  <m:oMath xmlns:m="http://schemas.openxmlformats.org/officeDocument/2006/math">
                    <m:r>
                      <a:rPr lang="en-US" sz="3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 dirty="0">
                    <a:solidFill>
                      <a:schemeClr val="bg1"/>
                    </a:solidFill>
                    <a:latin typeface="+mj-lt"/>
                  </a:rPr>
                  <a:t> 4) – (10 + 6 </a:t>
                </a:r>
                <a14:m>
                  <m:oMath xmlns:m="http://schemas.openxmlformats.org/officeDocument/2006/math">
                    <m:r>
                      <a:rPr lang="en-US" sz="3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 dirty="0">
                    <a:solidFill>
                      <a:schemeClr val="bg1"/>
                    </a:solidFill>
                    <a:latin typeface="+mj-lt"/>
                  </a:rPr>
                  <a:t> 1) = 12</a:t>
                </a: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8BCA02E-9F15-1476-7652-6C3A4A06D8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686" y="5058888"/>
                <a:ext cx="7903028" cy="685115"/>
              </a:xfrm>
              <a:prstGeom prst="roundRect">
                <a:avLst/>
              </a:prstGeom>
              <a:blipFill>
                <a:blip r:embed="rId4"/>
                <a:stretch>
                  <a:fillRect l="-1234" t="-10714" r="-1157" b="-31250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28C44BAF-2978-4B36-BB4E-EACFE0853C6F}"/>
              </a:ext>
            </a:extLst>
          </p:cNvPr>
          <p:cNvGrpSpPr/>
          <p:nvPr/>
        </p:nvGrpSpPr>
        <p:grpSpPr>
          <a:xfrm>
            <a:off x="2137125" y="1586915"/>
            <a:ext cx="7650527" cy="2095206"/>
            <a:chOff x="2137125" y="1586915"/>
            <a:chExt cx="7650527" cy="209520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341936-31CB-45F7-AD9F-71162AAE6A74}"/>
                </a:ext>
              </a:extLst>
            </p:cNvPr>
            <p:cNvSpPr/>
            <p:nvPr/>
          </p:nvSpPr>
          <p:spPr>
            <a:xfrm>
              <a:off x="2667277" y="2081921"/>
              <a:ext cx="2645228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F06EFF-FDA6-4940-8A99-3D003E711415}"/>
                </a:ext>
              </a:extLst>
            </p:cNvPr>
            <p:cNvSpPr/>
            <p:nvPr/>
          </p:nvSpPr>
          <p:spPr>
            <a:xfrm>
              <a:off x="3704931" y="1586915"/>
              <a:ext cx="716863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2m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3CCCEDE-203F-4DFD-A3DB-D0423E465283}"/>
                </a:ext>
              </a:extLst>
            </p:cNvPr>
            <p:cNvSpPr/>
            <p:nvPr/>
          </p:nvSpPr>
          <p:spPr>
            <a:xfrm>
              <a:off x="2137125" y="256123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6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6818F52-3DEB-490E-80BF-73EF9144B248}"/>
                </a:ext>
              </a:extLst>
            </p:cNvPr>
            <p:cNvSpPr/>
            <p:nvPr/>
          </p:nvSpPr>
          <p:spPr>
            <a:xfrm>
              <a:off x="8143910" y="2181430"/>
              <a:ext cx="1643742" cy="1447171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omic Sans MS"/>
                  <a:ea typeface="+mn-ea"/>
                  <a:sym typeface="Arial"/>
                </a:rPr>
                <a:t>B</a:t>
              </a:r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DE17012-0B6E-4376-A0A4-49AE64525DAD}"/>
                </a:ext>
              </a:extLst>
            </p:cNvPr>
            <p:cNvSpPr/>
            <p:nvPr/>
          </p:nvSpPr>
          <p:spPr>
            <a:xfrm>
              <a:off x="8620041" y="1646402"/>
              <a:ext cx="68159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3w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A7C9AAB-45C3-4E9A-82AB-90B2E6D5604A}"/>
                </a:ext>
              </a:extLst>
            </p:cNvPr>
            <p:cNvSpPr/>
            <p:nvPr/>
          </p:nvSpPr>
          <p:spPr>
            <a:xfrm>
              <a:off x="7660170" y="260540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5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0512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Evaluate the following expression for 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d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8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 and m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5.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2DF2ED-393B-407A-0B53-07244EA5115A}"/>
              </a:ext>
            </a:extLst>
          </p:cNvPr>
          <p:cNvGrpSpPr/>
          <p:nvPr/>
        </p:nvGrpSpPr>
        <p:grpSpPr>
          <a:xfrm>
            <a:off x="3577420" y="2603814"/>
            <a:ext cx="5037160" cy="919419"/>
            <a:chOff x="3494550" y="2603814"/>
            <a:chExt cx="5037160" cy="919419"/>
          </a:xfrm>
          <a:noFill/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3494550" y="2603814"/>
                  <a:ext cx="3175191" cy="919419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</m:oMath>
                    </m:oMathPara>
                  </a14:m>
                  <a:endParaRPr lang="en-US" sz="4400" b="1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4550" y="2603814"/>
                  <a:ext cx="3175191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6501325" y="2660694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BD2533-1A02-0A12-E87A-950C08DB7A58}"/>
              </a:ext>
            </a:extLst>
          </p:cNvPr>
          <p:cNvSpPr/>
          <p:nvPr/>
        </p:nvSpPr>
        <p:spPr>
          <a:xfrm>
            <a:off x="6584194" y="2660693"/>
            <a:ext cx="2030385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36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047EBC5-7BBC-9189-89E2-78428A061BE6}"/>
                  </a:ext>
                </a:extLst>
              </p:cNvPr>
              <p:cNvSpPr/>
              <p:nvPr/>
            </p:nvSpPr>
            <p:spPr>
              <a:xfrm>
                <a:off x="2983563" y="3746560"/>
                <a:ext cx="6585457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2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8 + 4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5 = 16 + 20 = </a:t>
                </a:r>
                <a:r>
                  <a:rPr lang="en-US" sz="3200" b="1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36</a:t>
                </a:r>
                <a:endParaRPr lang="en-US" sz="3200" b="1" cap="none" spc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047EBC5-7BBC-9189-89E2-78428A061B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563" y="3746560"/>
                <a:ext cx="6585457" cy="584775"/>
              </a:xfrm>
              <a:prstGeom prst="rect">
                <a:avLst/>
              </a:prstGeom>
              <a:blipFill>
                <a:blip r:embed="rId5"/>
                <a:stretch>
                  <a:fillRect t="-13542" r="-1480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35897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Evaluate the following expression for 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x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4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 and y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2.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8A19CC-D9C5-34B2-9B4F-60BBA236EE81}"/>
              </a:ext>
            </a:extLst>
          </p:cNvPr>
          <p:cNvGrpSpPr/>
          <p:nvPr/>
        </p:nvGrpSpPr>
        <p:grpSpPr>
          <a:xfrm>
            <a:off x="3657962" y="2561873"/>
            <a:ext cx="4876077" cy="919419"/>
            <a:chOff x="3852856" y="2561873"/>
            <a:chExt cx="4876077" cy="919419"/>
          </a:xfrm>
          <a:noFill/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3852856" y="2561873"/>
                  <a:ext cx="4076037" cy="919419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</m:oMath>
                    </m:oMathPara>
                  </a14:m>
                  <a:endParaRPr lang="en-US" sz="4400" b="1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2856" y="2561873"/>
                  <a:ext cx="4076037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6698548" y="2708361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D7AD8A6-5710-3952-3314-A5DA934F0A50}"/>
              </a:ext>
            </a:extLst>
          </p:cNvPr>
          <p:cNvSpPr/>
          <p:nvPr/>
        </p:nvSpPr>
        <p:spPr>
          <a:xfrm>
            <a:off x="6503653" y="2708361"/>
            <a:ext cx="2030385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E4AA8BA-2DAC-A3D0-1724-E00E9B7005EB}"/>
                  </a:ext>
                </a:extLst>
              </p:cNvPr>
              <p:cNvSpPr/>
              <p:nvPr/>
            </p:nvSpPr>
            <p:spPr>
              <a:xfrm>
                <a:off x="3083086" y="3771215"/>
                <a:ext cx="608532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3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4 - 4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2 = 12 - 8 = 4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E4AA8BA-2DAC-A3D0-1724-E00E9B7005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086" y="3771215"/>
                <a:ext cx="6085320" cy="584775"/>
              </a:xfrm>
              <a:prstGeom prst="rect">
                <a:avLst/>
              </a:prstGeom>
              <a:blipFill>
                <a:blip r:embed="rId5"/>
                <a:stretch>
                  <a:fillRect t="-13542" r="-1703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6897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Evaluate the following expression for 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a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36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 and b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13.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C63C5F-864E-4456-9C9B-342BFBB6591F}"/>
              </a:ext>
            </a:extLst>
          </p:cNvPr>
          <p:cNvGrpSpPr/>
          <p:nvPr/>
        </p:nvGrpSpPr>
        <p:grpSpPr>
          <a:xfrm>
            <a:off x="2859232" y="2650133"/>
            <a:ext cx="6473536" cy="919419"/>
            <a:chOff x="3621283" y="2650133"/>
            <a:chExt cx="6473536" cy="9194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3621283" y="2650133"/>
                  <a:ext cx="6473536" cy="91941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</m:d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4400" b="1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1283" y="2650133"/>
                  <a:ext cx="6473536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7559161" y="2762192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5A86FC3-5D62-CC10-4984-26E69B8DEB7D}"/>
              </a:ext>
            </a:extLst>
          </p:cNvPr>
          <p:cNvSpPr/>
          <p:nvPr/>
        </p:nvSpPr>
        <p:spPr>
          <a:xfrm>
            <a:off x="2490252" y="3723181"/>
            <a:ext cx="68756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rPr>
              <a:t> 24 + (36 – 13) = 24 + 23 = 47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198E97-AFAF-D90D-D4F0-CA9DBF851004}"/>
              </a:ext>
            </a:extLst>
          </p:cNvPr>
          <p:cNvSpPr/>
          <p:nvPr/>
        </p:nvSpPr>
        <p:spPr>
          <a:xfrm>
            <a:off x="6797110" y="2762191"/>
            <a:ext cx="2030385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47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079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Evaluate the following expression for 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c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5</a:t>
            </a:r>
            <a:r>
              <a:rPr lang="en-US" sz="3200" b="1" i="1" dirty="0">
                <a:solidFill>
                  <a:schemeClr val="bg1"/>
                </a:solidFill>
                <a:latin typeface="Comic Sans MS"/>
                <a:sym typeface="Comic Sans MS"/>
              </a:rPr>
              <a:t> and f </a:t>
            </a: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= 10.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06EA9E-21B9-4321-F21E-A4DAE3210FC4}"/>
              </a:ext>
            </a:extLst>
          </p:cNvPr>
          <p:cNvGrpSpPr/>
          <p:nvPr/>
        </p:nvGrpSpPr>
        <p:grpSpPr>
          <a:xfrm>
            <a:off x="2602642" y="2531993"/>
            <a:ext cx="6986716" cy="919419"/>
            <a:chOff x="2692487" y="2531993"/>
            <a:chExt cx="6986716" cy="9194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2692487" y="2531993"/>
                  <a:ext cx="6473536" cy="91941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𝟏𝟒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</m:d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4400" b="1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2487" y="2531993"/>
                  <a:ext cx="6473536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7648818" y="2676922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4142680-291E-D941-3727-0A1EF43F5A7F}"/>
                  </a:ext>
                </a:extLst>
              </p:cNvPr>
              <p:cNvSpPr/>
              <p:nvPr/>
            </p:nvSpPr>
            <p:spPr>
              <a:xfrm>
                <a:off x="1516817" y="3816081"/>
                <a:ext cx="988604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(14 – 5)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10 + 8 = 9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10 + 8 = 90 + 8 = 98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4142680-291E-D941-3727-0A1EF43F5A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817" y="3816081"/>
                <a:ext cx="9886040" cy="584775"/>
              </a:xfrm>
              <a:prstGeom prst="rect">
                <a:avLst/>
              </a:prstGeom>
              <a:blipFill>
                <a:blip r:embed="rId5"/>
                <a:stretch>
                  <a:fillRect t="-13542" r="-617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536DFE5-7624-599D-9FFE-597C139A208F}"/>
              </a:ext>
            </a:extLst>
          </p:cNvPr>
          <p:cNvSpPr/>
          <p:nvPr/>
        </p:nvSpPr>
        <p:spPr>
          <a:xfrm>
            <a:off x="7558973" y="2661767"/>
            <a:ext cx="2030385" cy="5998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98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997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C5C1042-AC2F-4A8B-8133-2420035D6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772" y="1454574"/>
            <a:ext cx="5717519" cy="2866634"/>
          </a:xfrm>
          <a:prstGeom prst="rect">
            <a:avLst/>
          </a:prstGeom>
        </p:spPr>
      </p:pic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9963F46C-DD1C-4D14-822C-71DB3FC4FE02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Wrap-up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D2F556-0D7B-4399-A67E-AE70AD358EC2}"/>
              </a:ext>
            </a:extLst>
          </p:cNvPr>
          <p:cNvSpPr txBox="1"/>
          <p:nvPr/>
        </p:nvSpPr>
        <p:spPr>
          <a:xfrm rot="21203890">
            <a:off x="4927600" y="1611412"/>
            <a:ext cx="495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217F98"/>
                </a:solidFill>
                <a:latin typeface="Comic Sans MS"/>
              </a:rPr>
              <a:t>-</a:t>
            </a:r>
            <a:endParaRPr lang="en-US" sz="3600" dirty="0">
              <a:solidFill>
                <a:srgbClr val="217F9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435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expression that represents the number of orange trees.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/>
              <p:nvPr/>
            </p:nvSpPr>
            <p:spPr>
              <a:xfrm>
                <a:off x="465514" y="1574432"/>
                <a:ext cx="11069125" cy="195976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The number of orange trees is the double of that of the lemon trees.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represent the number of lemon trees.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14" y="1574432"/>
                <a:ext cx="11069125" cy="1959767"/>
              </a:xfrm>
              <a:prstGeom prst="rect">
                <a:avLst/>
              </a:prstGeom>
              <a:blipFill>
                <a:blip r:embed="rId4"/>
                <a:stretch>
                  <a:fillRect l="-1101" r="-1156" b="-77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9CAA0F14-96B7-4CEC-B0C8-4487F073A149}"/>
              </a:ext>
            </a:extLst>
          </p:cNvPr>
          <p:cNvSpPr txBox="1"/>
          <p:nvPr/>
        </p:nvSpPr>
        <p:spPr>
          <a:xfrm>
            <a:off x="9529482" y="136956"/>
            <a:ext cx="2662518" cy="307777"/>
          </a:xfrm>
          <a:prstGeom prst="rect">
            <a:avLst/>
          </a:prstGeom>
          <a:solidFill>
            <a:srgbClr val="DAF3F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Wrap-up</a:t>
            </a:r>
            <a:endParaRPr 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F0336E2-B414-4330-8655-10BA142EE773}"/>
              </a:ext>
            </a:extLst>
          </p:cNvPr>
          <p:cNvSpPr/>
          <p:nvPr/>
        </p:nvSpPr>
        <p:spPr>
          <a:xfrm>
            <a:off x="1574621" y="4335175"/>
            <a:ext cx="3539133" cy="4991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70D6383C-057F-6904-068F-AA2AC7753884}"/>
                  </a:ext>
                </a:extLst>
              </p:cNvPr>
              <p:cNvSpPr/>
              <p:nvPr/>
            </p:nvSpPr>
            <p:spPr>
              <a:xfrm>
                <a:off x="1586388" y="4335990"/>
                <a:ext cx="3552122" cy="4991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4000" b="1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</m:oMath>
                </a14:m>
                <a:endParaRPr lang="en-US" sz="4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70D6383C-057F-6904-068F-AA2AC77538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88" y="4335990"/>
                <a:ext cx="3552122" cy="499135"/>
              </a:xfrm>
              <a:prstGeom prst="roundRect">
                <a:avLst/>
              </a:prstGeom>
              <a:blipFill>
                <a:blip r:embed="rId8"/>
                <a:stretch>
                  <a:fillRect t="-41463" b="-73171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732695E1-3D53-4746-AAC5-6EA15BD25F8D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41" name="Picture 40" descr="See the source image">
            <a:extLst>
              <a:ext uri="{FF2B5EF4-FFF2-40B4-BE49-F238E27FC236}">
                <a16:creationId xmlns:a16="http://schemas.microsoft.com/office/drawing/2014/main" id="{55E6F1FF-5CB7-4658-BC6A-5D9280D3897D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 descr="See the source image">
            <a:extLst>
              <a:ext uri="{FF2B5EF4-FFF2-40B4-BE49-F238E27FC236}">
                <a16:creationId xmlns:a16="http://schemas.microsoft.com/office/drawing/2014/main" id="{19A09CC1-3A93-4CBD-B633-BDDFF08CA68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DAD1342-23E5-48B2-A4B6-5191763BC456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0AD6EF1-241A-4061-8540-E4EB5D872ADE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6835232-8ADE-47B0-9AF0-4BEAD133890B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E77CE41-8A18-4982-A2D1-1C695A7AA1ED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333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expression that represents the mass of the harvested lemons.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/>
              <p:nvPr/>
            </p:nvSpPr>
            <p:spPr>
              <a:xfrm>
                <a:off x="358942" y="1810223"/>
                <a:ext cx="11069125" cy="2606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The mass of the harvested lemons is 38 kg less than twice the mass of the harvested oranges.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represent the mass of the harvested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oranges.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42" y="1810223"/>
                <a:ext cx="11069125" cy="2606163"/>
              </a:xfrm>
              <a:prstGeom prst="rect">
                <a:avLst/>
              </a:prstGeom>
              <a:blipFill>
                <a:blip r:embed="rId4"/>
                <a:stretch>
                  <a:fillRect l="-1156" r="-1101" b="-5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104AA41C-86F1-4A45-8B39-8013B867B297}"/>
              </a:ext>
            </a:extLst>
          </p:cNvPr>
          <p:cNvSpPr/>
          <p:nvPr/>
        </p:nvSpPr>
        <p:spPr>
          <a:xfrm>
            <a:off x="2397808" y="4792085"/>
            <a:ext cx="3539133" cy="4991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9C379B77-4385-4980-AEDB-1CC509C78EDA}"/>
                  </a:ext>
                </a:extLst>
              </p:cNvPr>
              <p:cNvSpPr/>
              <p:nvPr/>
            </p:nvSpPr>
            <p:spPr>
              <a:xfrm>
                <a:off x="2397639" y="4700240"/>
                <a:ext cx="3539132" cy="760759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𝒉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𝟑𝟖</m:t>
                      </m:r>
                    </m:oMath>
                  </m:oMathPara>
                </a14:m>
                <a:endParaRPr lang="en-US" sz="4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9C379B77-4385-4980-AEDB-1CC509C78E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639" y="4700240"/>
                <a:ext cx="3539132" cy="760759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945EC7F5-376B-C6E0-14E1-7CFB4F357D06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AB9313D6-32B6-AA7C-B587-5642574D1C0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ee the source image">
            <a:extLst>
              <a:ext uri="{FF2B5EF4-FFF2-40B4-BE49-F238E27FC236}">
                <a16:creationId xmlns:a16="http://schemas.microsoft.com/office/drawing/2014/main" id="{1CBB3EF3-B30B-E0DD-D263-4DD3876E7D3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A2D884-5C16-33A0-AF0F-12216D80CB91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B0611E-FC8F-0CD1-FBBD-15557FC7FAF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B488E9-4C5B-990B-0E4F-28F7CEB5E27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24070C-3B5A-9382-A791-C4E943D131C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59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expression that represents the total amount of money the farmer gets.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0245D5-C8B2-4739-A173-19D8C325A89A}"/>
              </a:ext>
            </a:extLst>
          </p:cNvPr>
          <p:cNvSpPr txBox="1"/>
          <p:nvPr/>
        </p:nvSpPr>
        <p:spPr>
          <a:xfrm>
            <a:off x="298240" y="1828062"/>
            <a:ext cx="10672019" cy="131350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The farmer sells oranges for 4 500 L.L. per kg and lemons for 3 750 L.L. per kg.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F0336E2-B414-4330-8655-10BA142EE773}"/>
              </a:ext>
            </a:extLst>
          </p:cNvPr>
          <p:cNvSpPr/>
          <p:nvPr/>
        </p:nvSpPr>
        <p:spPr>
          <a:xfrm>
            <a:off x="342679" y="3303388"/>
            <a:ext cx="6025707" cy="6214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B4C043D9-B64A-5E2D-E19C-354D4B765147}"/>
                  </a:ext>
                </a:extLst>
              </p:cNvPr>
              <p:cNvSpPr/>
              <p:nvPr/>
            </p:nvSpPr>
            <p:spPr>
              <a:xfrm>
                <a:off x="342848" y="3303388"/>
                <a:ext cx="6035040" cy="621491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𝒉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𝟕𝟓𝟎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𝒉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𝟑𝟖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B4C043D9-B64A-5E2D-E19C-354D4B7651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48" y="3303388"/>
                <a:ext cx="6035040" cy="621491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859984B-2937-D570-4707-3C3C32B93D3A}"/>
                  </a:ext>
                </a:extLst>
              </p:cNvPr>
              <p:cNvSpPr/>
              <p:nvPr/>
            </p:nvSpPr>
            <p:spPr>
              <a:xfrm>
                <a:off x="211283" y="4186669"/>
                <a:ext cx="4524828" cy="95410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800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Mass of oranges :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endParaRPr lang="en-US" sz="2800" b="1" cap="none" spc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  <a:p>
                <a:r>
                  <a:rPr lang="en-US" sz="280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Mass of lemons :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𝟑𝟖</m:t>
                    </m:r>
                  </m:oMath>
                </a14:m>
                <a:r>
                  <a:rPr lang="en-US" sz="2800" b="1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 </a:t>
                </a:r>
                <a:endParaRPr lang="en-US" sz="2800" b="1" cap="none" spc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859984B-2937-D570-4707-3C3C32B93D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83" y="4186669"/>
                <a:ext cx="4524828" cy="954107"/>
              </a:xfrm>
              <a:prstGeom prst="rect">
                <a:avLst/>
              </a:prstGeom>
              <a:blipFill>
                <a:blip r:embed="rId5"/>
                <a:stretch>
                  <a:fillRect l="-2830" t="-7051" b="-17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74C95639-FEC5-C0E1-D482-0A7DA8DBAB5F}"/>
                  </a:ext>
                </a:extLst>
              </p:cNvPr>
              <p:cNvSpPr/>
              <p:nvPr/>
            </p:nvSpPr>
            <p:spPr>
              <a:xfrm>
                <a:off x="155192" y="5402566"/>
                <a:ext cx="8010591" cy="95410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800" cap="none" spc="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Money from selling oranges :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endParaRPr lang="en-US" sz="2800" b="1" cap="none" spc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  <a:p>
                <a:r>
                  <a:rPr lang="en-US" sz="2800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Money from selling lemons :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𝟕𝟓𝟎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×(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𝟑𝟖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b="1" dirty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 </a:t>
                </a:r>
                <a:endParaRPr lang="en-US" sz="2800" b="1" cap="none" spc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74C95639-FEC5-C0E1-D482-0A7DA8DBAB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92" y="5402566"/>
                <a:ext cx="8010591" cy="954107"/>
              </a:xfrm>
              <a:prstGeom prst="rect">
                <a:avLst/>
              </a:prstGeom>
              <a:blipFill>
                <a:blip r:embed="rId6"/>
                <a:stretch>
                  <a:fillRect l="-1521" t="-6369" b="-165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7">
            <a:extLst>
              <a:ext uri="{FF2B5EF4-FFF2-40B4-BE49-F238E27FC236}">
                <a16:creationId xmlns:a16="http://schemas.microsoft.com/office/drawing/2014/main" id="{F41BD554-AC96-4A24-9D66-20BE8BED2A95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9" name="Picture 68" descr="See the source image">
            <a:extLst>
              <a:ext uri="{FF2B5EF4-FFF2-40B4-BE49-F238E27FC236}">
                <a16:creationId xmlns:a16="http://schemas.microsoft.com/office/drawing/2014/main" id="{80E190B0-A4E3-4EBE-8521-F2432903949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69" descr="See the source image">
            <a:extLst>
              <a:ext uri="{FF2B5EF4-FFF2-40B4-BE49-F238E27FC236}">
                <a16:creationId xmlns:a16="http://schemas.microsoft.com/office/drawing/2014/main" id="{951F9EE9-31AC-49A1-AE81-542A9CEFB23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904A6135-BCD0-4A90-97C2-B6DB7D0ED223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6D7BCE4-D870-4E6B-A1A6-91E6D64042B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9390164C-E9E9-4AC6-8BF6-E6118821045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49665388-4C4E-4761-A3AC-BE648182761F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759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459667A-C47A-AFAE-8527-DF5E2C4B74D9}"/>
              </a:ext>
            </a:extLst>
          </p:cNvPr>
          <p:cNvSpPr/>
          <p:nvPr/>
        </p:nvSpPr>
        <p:spPr>
          <a:xfrm>
            <a:off x="1910427" y="3079072"/>
            <a:ext cx="4339951" cy="55870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Calculate the total amount of money the farmer gets for h = 50.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2D5C68F4-5746-4D76-BA5F-1504C2D298C5}"/>
                  </a:ext>
                </a:extLst>
              </p:cNvPr>
              <p:cNvSpPr/>
              <p:nvPr/>
            </p:nvSpPr>
            <p:spPr>
              <a:xfrm>
                <a:off x="752618" y="1828034"/>
                <a:ext cx="6400800" cy="640080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600" b="1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3600" b="1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𝟕𝟓𝟎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×(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𝟑𝟖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2D5C68F4-5746-4D76-BA5F-1504C2D298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18" y="1828034"/>
                <a:ext cx="6400800" cy="64008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AEB8C266-4541-6451-3FFD-38BC9AE0934D}"/>
                  </a:ext>
                </a:extLst>
              </p:cNvPr>
              <p:cNvSpPr/>
              <p:nvPr/>
            </p:nvSpPr>
            <p:spPr>
              <a:xfrm>
                <a:off x="1910427" y="3079072"/>
                <a:ext cx="4339951" cy="590831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𝟒𝟓𝟕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𝑳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𝑳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4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AEB8C266-4541-6451-3FFD-38BC9AE093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427" y="3079072"/>
                <a:ext cx="4339951" cy="590831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90E0D90-2A33-5DBD-2DE3-D054796ACC97}"/>
                  </a:ext>
                </a:extLst>
              </p:cNvPr>
              <p:cNvSpPr/>
              <p:nvPr/>
            </p:nvSpPr>
            <p:spPr>
              <a:xfrm>
                <a:off x="393915" y="4263449"/>
                <a:ext cx="6512552" cy="181588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𝟕𝟓𝟎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𝟑𝟖</m:t>
                          </m:r>
                        </m:e>
                      </m:d>
                    </m:oMath>
                  </m:oMathPara>
                </a14:m>
                <a:endParaRPr lang="en-US" sz="2800" b="1" i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𝟐𝟐𝟓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𝟕𝟓𝟎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𝟔𝟐</m:t>
                      </m:r>
                    </m:oMath>
                  </m:oMathPara>
                </a14:m>
                <a:endParaRPr lang="en-US" sz="2800" b="1" i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𝟐𝟐𝟓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𝟎𝟎𝟎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𝟐𝟑𝟐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</m:oMath>
                  </m:oMathPara>
                </a14:m>
                <a:endParaRPr lang="en-US" sz="2800" b="1" i="0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𝟒𝟓𝟕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</m:oMath>
                  </m:oMathPara>
                </a14:m>
                <a:endParaRPr lang="en-US" sz="2800" b="1" cap="none" spc="0" dirty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90E0D90-2A33-5DBD-2DE3-D054796ACC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15" y="4263449"/>
                <a:ext cx="6512552" cy="18158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042CDECF-4E19-4C62-BB53-6D28094505F3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7" name="Picture 66" descr="See the source image">
            <a:extLst>
              <a:ext uri="{FF2B5EF4-FFF2-40B4-BE49-F238E27FC236}">
                <a16:creationId xmlns:a16="http://schemas.microsoft.com/office/drawing/2014/main" id="{CFAA4F93-23E8-4865-A69B-EF61454D6FD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Picture 67" descr="See the source image">
            <a:extLst>
              <a:ext uri="{FF2B5EF4-FFF2-40B4-BE49-F238E27FC236}">
                <a16:creationId xmlns:a16="http://schemas.microsoft.com/office/drawing/2014/main" id="{D90F5D1C-2A87-4C32-B1DC-45FEFDA2BED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F532E4DD-B846-4D3F-ADF5-C3EDCE39746A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B0DDE6D5-6F83-4FC5-9DAA-EEA67FE6449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29F2714-1DAA-4D19-9502-1A8310BE9BE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8FE5A81D-900A-4ECD-ABAD-241423B800B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080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559DFC-7024-4593-A7F1-FC910E4167EA}"/>
                  </a:ext>
                </a:extLst>
              </p:cNvPr>
              <p:cNvSpPr txBox="1"/>
              <p:nvPr/>
            </p:nvSpPr>
            <p:spPr>
              <a:xfrm>
                <a:off x="711750" y="1630051"/>
                <a:ext cx="10045898" cy="19598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By the end of this session, you will be able to calculate </a:t>
                </a:r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a + p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b </a:t>
                </a: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and </a:t>
                </a:r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a – n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b</a:t>
                </a: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; </a:t>
                </a:r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n</a:t>
                </a: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and </a:t>
                </a:r>
                <a:r>
                  <a:rPr lang="en-US" sz="2800" b="1" i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p</a:t>
                </a:r>
                <a:r>
                  <a:rPr lang="en-US" sz="28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being positive numbers and in digits.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559DFC-7024-4593-A7F1-FC910E416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750" y="1630051"/>
                <a:ext cx="10045898" cy="1959832"/>
              </a:xfrm>
              <a:prstGeom prst="rect">
                <a:avLst/>
              </a:prstGeom>
              <a:blipFill>
                <a:blip r:embed="rId4"/>
                <a:stretch>
                  <a:fillRect l="-1274" r="-1214" b="-77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Specific Learning Objective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7578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C5C1042-AC2F-4A8B-8133-2420035D6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772" y="1454574"/>
            <a:ext cx="5717519" cy="2866634"/>
          </a:xfrm>
          <a:prstGeom prst="rect">
            <a:avLst/>
          </a:prstGeom>
        </p:spPr>
      </p:pic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9963F46C-DD1C-4D14-822C-71DB3FC4FE02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Wrap-up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9ABE29-C918-4D4C-BF70-9FEC99B1C14E}"/>
              </a:ext>
            </a:extLst>
          </p:cNvPr>
          <p:cNvSpPr txBox="1"/>
          <p:nvPr/>
        </p:nvSpPr>
        <p:spPr>
          <a:xfrm rot="21203890">
            <a:off x="4927600" y="1611412"/>
            <a:ext cx="495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217F98"/>
                </a:solidFill>
                <a:latin typeface="Comic Sans MS"/>
              </a:rPr>
              <a:t>-</a:t>
            </a:r>
            <a:endParaRPr lang="en-US" sz="3600" dirty="0">
              <a:solidFill>
                <a:srgbClr val="217F9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3150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22;p10">
            <a:extLst>
              <a:ext uri="{FF2B5EF4-FFF2-40B4-BE49-F238E27FC236}">
                <a16:creationId xmlns:a16="http://schemas.microsoft.com/office/drawing/2014/main" id="{31B4FE51-9FF9-46AE-93A1-AA486ECCB4B4}"/>
              </a:ext>
            </a:extLst>
          </p:cNvPr>
          <p:cNvSpPr txBox="1"/>
          <p:nvPr/>
        </p:nvSpPr>
        <p:spPr>
          <a:xfrm>
            <a:off x="0" y="536443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In this chapter we learned to: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5" name="Google Shape;86;ga338da080d_1_6">
            <a:extLst>
              <a:ext uri="{FF2B5EF4-FFF2-40B4-BE49-F238E27FC236}">
                <a16:creationId xmlns:a16="http://schemas.microsoft.com/office/drawing/2014/main" id="{0A68FD73-C7B1-4433-B623-284A77F881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-54142" y="1045095"/>
            <a:ext cx="11766884" cy="572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Use a variable to represent an unknown value.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Write an algebraic expression using variables.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Differentiate between a numerical expression and an algebraic expression.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Express the perimeter and the area of a figure by using variables.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Use the distributive property of multiplication over addition and over subtraction to expand algebraic expressions.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Evaluate an algebraic expression by finding its numerical value.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9D1BDD-8593-4501-BB85-7B9964CF8306}"/>
              </a:ext>
            </a:extLst>
          </p:cNvPr>
          <p:cNvSpPr txBox="1"/>
          <p:nvPr/>
        </p:nvSpPr>
        <p:spPr>
          <a:xfrm>
            <a:off x="9529482" y="136956"/>
            <a:ext cx="2662518" cy="307777"/>
          </a:xfrm>
          <a:prstGeom prst="rect">
            <a:avLst/>
          </a:prstGeom>
          <a:solidFill>
            <a:srgbClr val="DAF3F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Wrap-up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5155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;gb06ce43697_0_0">
            <a:extLst>
              <a:ext uri="{FF2B5EF4-FFF2-40B4-BE49-F238E27FC236}">
                <a16:creationId xmlns:a16="http://schemas.microsoft.com/office/drawing/2014/main" id="{6237E022-0291-43CF-B80E-F29D8D948ADA}"/>
              </a:ext>
            </a:extLst>
          </p:cNvPr>
          <p:cNvSpPr txBox="1">
            <a:spLocks/>
          </p:cNvSpPr>
          <p:nvPr/>
        </p:nvSpPr>
        <p:spPr>
          <a:xfrm>
            <a:off x="707827" y="4954054"/>
            <a:ext cx="10559942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 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Summative assessment</a:t>
            </a:r>
            <a:endParaRPr lang="en-US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Graphic 6" descr="A picture containing room&#10;&#10;Description automatically generated">
            <a:extLst>
              <a:ext uri="{FF2B5EF4-FFF2-40B4-BE49-F238E27FC236}">
                <a16:creationId xmlns:a16="http://schemas.microsoft.com/office/drawing/2014/main" id="{EFD2A010-30D2-4B5A-B4BF-69F5F61B3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842" y="1282116"/>
            <a:ext cx="3697831" cy="35422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5827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Choose the correct answer. 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4B692E-AD3D-484B-A574-47A6D3943BD8}"/>
              </a:ext>
            </a:extLst>
          </p:cNvPr>
          <p:cNvSpPr txBox="1"/>
          <p:nvPr/>
        </p:nvSpPr>
        <p:spPr>
          <a:xfrm>
            <a:off x="9296649" y="111140"/>
            <a:ext cx="2895351" cy="307777"/>
          </a:xfrm>
          <a:prstGeom prst="rect">
            <a:avLst/>
          </a:prstGeom>
          <a:solidFill>
            <a:srgbClr val="DAF3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/>
              </a:rPr>
              <a:t>Test your knowledge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69695" y="1274165"/>
            <a:ext cx="12011865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sz="2800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Which algebraic expression represents </a:t>
            </a:r>
            <a:r>
              <a:rPr lang="en-US" sz="2800" b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Seven less than twice m </a:t>
            </a:r>
            <a:r>
              <a:rPr lang="en-US" sz="2800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sz="3200" dirty="0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4376879" y="3097728"/>
            <a:ext cx="3480093" cy="662545"/>
            <a:chOff x="8062100" y="2210358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35A3DCDF-FFD7-43F5-A9D4-C7CBDD8CE426}"/>
                  </a:ext>
                </a:extLst>
              </p:cNvPr>
              <p:cNvSpPr/>
              <p:nvPr/>
            </p:nvSpPr>
            <p:spPr>
              <a:xfrm>
                <a:off x="4664733" y="3960204"/>
                <a:ext cx="320040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US" sz="36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35A3DCDF-FFD7-43F5-A9D4-C7CBDD8CE4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733" y="3960204"/>
                <a:ext cx="320040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>
            <a:extLst>
              <a:ext uri="{FF2B5EF4-FFF2-40B4-BE49-F238E27FC236}">
                <a16:creationId xmlns:a16="http://schemas.microsoft.com/office/drawing/2014/main" id="{58BA9630-2948-4FB6-9CDC-69ADF073519D}"/>
              </a:ext>
            </a:extLst>
          </p:cNvPr>
          <p:cNvSpPr/>
          <p:nvPr/>
        </p:nvSpPr>
        <p:spPr>
          <a:xfrm>
            <a:off x="4385040" y="3981451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B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4385040" y="4801433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8BB47B-FFAE-4725-B8CA-018EA012AE25}"/>
              </a:ext>
            </a:extLst>
          </p:cNvPr>
          <p:cNvGrpSpPr/>
          <p:nvPr/>
        </p:nvGrpSpPr>
        <p:grpSpPr>
          <a:xfrm>
            <a:off x="4385040" y="5679718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19EF2D-6C07-437D-A28A-1FCD7E1484A9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4324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Choose the correct answer. 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87624" y="1118221"/>
            <a:ext cx="10801405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sz="2800" b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Which algebraic expression represents the perimeter of a rectangle whose length is </a:t>
            </a:r>
            <a:r>
              <a:rPr lang="en-US" sz="2800" b="1" i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800" b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and whose width is 3 cm less than half its length?</a:t>
            </a:r>
            <a:endParaRPr lang="en-US" sz="2800" b="1" dirty="0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1278965" y="3488764"/>
            <a:ext cx="4150678" cy="1097280"/>
            <a:chOff x="7848715" y="2210358"/>
            <a:chExt cx="4150678" cy="1097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n-US" sz="32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7848715" y="237093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62EB95-7E50-4462-A396-C4C90263F604}"/>
              </a:ext>
            </a:extLst>
          </p:cNvPr>
          <p:cNvGrpSpPr/>
          <p:nvPr/>
        </p:nvGrpSpPr>
        <p:grpSpPr>
          <a:xfrm>
            <a:off x="7408543" y="3536890"/>
            <a:ext cx="4150678" cy="1097280"/>
            <a:chOff x="7848715" y="2210358"/>
            <a:chExt cx="4150678" cy="1097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61940A9F-2260-4BE3-B3EB-81A8915E553E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en-US" sz="32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61940A9F-2260-4BE3-B3EB-81A8915E553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7E71FBC-46A4-4EF3-869E-06661B756654}"/>
                </a:ext>
              </a:extLst>
            </p:cNvPr>
            <p:cNvSpPr/>
            <p:nvPr/>
          </p:nvSpPr>
          <p:spPr>
            <a:xfrm>
              <a:off x="7848715" y="237093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2DEEE309-2C99-4204-AEBC-966B87D52A3F}"/>
                  </a:ext>
                </a:extLst>
              </p:cNvPr>
              <p:cNvSpPr/>
              <p:nvPr/>
            </p:nvSpPr>
            <p:spPr>
              <a:xfrm>
                <a:off x="1772043" y="4940576"/>
                <a:ext cx="3657600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sz="32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d>
                        <m:dPr>
                          <m:ctrlPr>
                            <a:rPr lang="en-US" sz="32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32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lang="en-US" sz="32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en-US" sz="32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2DEEE309-2C99-4204-AEBC-966B87D52A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043" y="4940576"/>
                <a:ext cx="3657600" cy="1097280"/>
              </a:xfrm>
              <a:prstGeom prst="roundRect">
                <a:avLst>
                  <a:gd name="adj" fmla="val 50000"/>
                </a:avLst>
              </a:prstGeom>
              <a:blipFill>
                <a:blip r:embed="rId6"/>
                <a:stretch>
                  <a:fillRect b="-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30">
            <a:extLst>
              <a:ext uri="{FF2B5EF4-FFF2-40B4-BE49-F238E27FC236}">
                <a16:creationId xmlns:a16="http://schemas.microsoft.com/office/drawing/2014/main" id="{38AC0BA5-C360-493A-B588-A9AD785609E9}"/>
              </a:ext>
            </a:extLst>
          </p:cNvPr>
          <p:cNvSpPr/>
          <p:nvPr/>
        </p:nvSpPr>
        <p:spPr>
          <a:xfrm>
            <a:off x="1278965" y="5101153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C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00A7C26-E51C-4910-A35D-DC7F8DA8E1D0}"/>
              </a:ext>
            </a:extLst>
          </p:cNvPr>
          <p:cNvGrpSpPr/>
          <p:nvPr/>
        </p:nvGrpSpPr>
        <p:grpSpPr>
          <a:xfrm>
            <a:off x="7408543" y="4940576"/>
            <a:ext cx="4150678" cy="1097280"/>
            <a:chOff x="7848715" y="2210358"/>
            <a:chExt cx="4150678" cy="1097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: Rounded Corners 35">
                  <a:extLst>
                    <a:ext uri="{FF2B5EF4-FFF2-40B4-BE49-F238E27FC236}">
                      <a16:creationId xmlns:a16="http://schemas.microsoft.com/office/drawing/2014/main" id="{D1AF8EAF-9A8A-4A50-863A-81C374935A3F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d>
                          <m:dPr>
                            <m:ctrlP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  <m:r>
                              <a:rPr lang="en-US" sz="32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32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32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32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6" name="Rectangle: Rounded Corners 35">
                  <a:extLst>
                    <a:ext uri="{FF2B5EF4-FFF2-40B4-BE49-F238E27FC236}">
                      <a16:creationId xmlns:a16="http://schemas.microsoft.com/office/drawing/2014/main" id="{D1AF8EAF-9A8A-4A50-863A-81C374935A3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 b="-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E041E5-F7F4-48EA-8BCE-A04A0459D85C}"/>
                </a:ext>
              </a:extLst>
            </p:cNvPr>
            <p:cNvSpPr/>
            <p:nvPr/>
          </p:nvSpPr>
          <p:spPr>
            <a:xfrm>
              <a:off x="7848715" y="237093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1146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Choose the correct answer. 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87624" y="1118221"/>
            <a:ext cx="10801405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sz="2800" b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Which algebraic expression is equivalent to </a:t>
            </a:r>
            <a:r>
              <a:rPr lang="en-US" sz="2800" b="1" i="0" dirty="0">
                <a:solidFill>
                  <a:schemeClr val="accent1">
                    <a:lumMod val="50000"/>
                  </a:schemeClr>
                </a:solidFill>
                <a:latin typeface="+mj-lt"/>
                <a:ea typeface="Cambria Math" panose="02040503050406030204" pitchFamily="18" charset="0"/>
              </a:rPr>
              <a:t>3 (m - 6)?</a:t>
            </a:r>
            <a:endParaRPr lang="en-US" sz="3200" b="1" dirty="0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4376879" y="3097728"/>
            <a:ext cx="3480093" cy="662545"/>
            <a:chOff x="8062100" y="2210358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4385040" y="3960204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𝟏𝟖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4385040" y="4801433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3600" b="1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oMath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/>
              <p:nvPr/>
            </p:nvSpPr>
            <p:spPr>
              <a:xfrm>
                <a:off x="4664733" y="5679718"/>
                <a:ext cx="320040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𝟏𝟖</m:t>
                    </m:r>
                  </m:oMath>
                </a14:m>
                <a:endParaRPr lang="en-US" sz="36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733" y="5679718"/>
                <a:ext cx="320040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2C19EF2D-6C07-437D-A28A-1FCD7E1484A9}"/>
              </a:ext>
            </a:extLst>
          </p:cNvPr>
          <p:cNvSpPr/>
          <p:nvPr/>
        </p:nvSpPr>
        <p:spPr>
          <a:xfrm>
            <a:off x="4385040" y="5700965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03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Choose the correct answer. 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87624" y="1118221"/>
            <a:ext cx="11170976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sz="2800" b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Evaluate the algebraic expression: </a:t>
            </a:r>
            <a:r>
              <a:rPr lang="en-US" sz="2800" b="1" i="0" dirty="0">
                <a:solidFill>
                  <a:schemeClr val="accent1">
                    <a:lumMod val="50000"/>
                  </a:schemeClr>
                </a:solidFill>
                <a:latin typeface="+mj-lt"/>
                <a:ea typeface="Cambria Math" panose="02040503050406030204" pitchFamily="18" charset="0"/>
              </a:rPr>
              <a:t>3d + 15 ÷ e </a:t>
            </a:r>
            <a:r>
              <a:rPr lang="en-US" sz="2800" b="1" dirty="0">
                <a:solidFill>
                  <a:schemeClr val="bg2"/>
                </a:solidFill>
                <a:cs typeface="Calibri" panose="020F0502020204030204" pitchFamily="34" charset="0"/>
              </a:rPr>
              <a:t>for d = 2 and e = 3.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C0E95DEA-0DBC-40CF-8B8F-46536250E393}"/>
                  </a:ext>
                </a:extLst>
              </p:cNvPr>
              <p:cNvSpPr/>
              <p:nvPr/>
            </p:nvSpPr>
            <p:spPr>
              <a:xfrm>
                <a:off x="4656572" y="3097728"/>
                <a:ext cx="320040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𝟏𝟏</m:t>
                      </m:r>
                    </m:oMath>
                  </m:oMathPara>
                </a14:m>
                <a:endParaRPr lang="en-US" sz="36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C0E95DEA-0DBC-40CF-8B8F-46536250E3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572" y="3097728"/>
                <a:ext cx="320040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9B3FE89A-67EF-425A-A2F5-1E21232384E5}"/>
              </a:ext>
            </a:extLst>
          </p:cNvPr>
          <p:cNvSpPr/>
          <p:nvPr/>
        </p:nvSpPr>
        <p:spPr>
          <a:xfrm>
            <a:off x="4376879" y="3118975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4385040" y="3960204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4385040" y="4801433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8BB47B-FFAE-4725-B8CA-018EA012AE25}"/>
              </a:ext>
            </a:extLst>
          </p:cNvPr>
          <p:cNvGrpSpPr/>
          <p:nvPr/>
        </p:nvGrpSpPr>
        <p:grpSpPr>
          <a:xfrm>
            <a:off x="4385040" y="5679718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19EF2D-6C07-437D-A28A-1FCD7E1484A9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6990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Choose the correct answer. 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ubtitle 2">
                <a:extLst>
                  <a:ext uri="{FF2B5EF4-FFF2-40B4-BE49-F238E27FC236}">
                    <a16:creationId xmlns:a16="http://schemas.microsoft.com/office/drawing/2014/main" id="{1C27CC1C-B16F-4AD7-9253-F890CAC222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7624" y="1118221"/>
                <a:ext cx="11023058" cy="204407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800" b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Write an algebraic expression that represents the measure of angle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𝒘𝑶𝒚</m:t>
                        </m:r>
                      </m:e>
                    </m:acc>
                  </m:oMath>
                </a14:m>
                <a:r>
                  <a:rPr lang="en-US" sz="2800" b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in terms of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b="1" dirty="0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knowing that: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𝑶𝒚</m:t>
                        </m:r>
                      </m:e>
                    </m:acc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)°</m:t>
                    </m:r>
                  </m:oMath>
                </a14:m>
                <a:r>
                  <a:rPr lang="en-US" sz="2800" b="1" dirty="0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800" b="1" dirty="0">
                    <a:solidFill>
                      <a:schemeClr val="bg2"/>
                    </a:solidFill>
                    <a:cs typeface="Calibri" panose="020F050202020403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𝒙𝑶𝒘</m:t>
                        </m:r>
                      </m:e>
                    </m:acc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𝟕𝟎</m:t>
                    </m:r>
                    <m:r>
                      <a:rPr lang="en-US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800" b="1" dirty="0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sz="2800" b="1" dirty="0">
                  <a:solidFill>
                    <a:schemeClr val="bg2"/>
                  </a:solidFill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Subtitle 2">
                <a:extLst>
                  <a:ext uri="{FF2B5EF4-FFF2-40B4-BE49-F238E27FC236}">
                    <a16:creationId xmlns:a16="http://schemas.microsoft.com/office/drawing/2014/main" id="{1C27CC1C-B16F-4AD7-9253-F890CAC222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24" y="1118221"/>
                <a:ext cx="11023058" cy="2044079"/>
              </a:xfrm>
              <a:prstGeom prst="rect">
                <a:avLst/>
              </a:prstGeom>
              <a:blipFill>
                <a:blip r:embed="rId4"/>
                <a:stretch>
                  <a:fillRect l="-1162" r="-17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7071952" y="3157789"/>
            <a:ext cx="4120173" cy="662545"/>
            <a:chOff x="8062100" y="2210358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𝟕𝟎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7080113" y="4020265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𝟕𝟎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DA8DC3AB-35DE-46AA-9C55-C1740713D70D}"/>
                  </a:ext>
                </a:extLst>
              </p:cNvPr>
              <p:cNvSpPr/>
              <p:nvPr/>
            </p:nvSpPr>
            <p:spPr>
              <a:xfrm>
                <a:off x="7359806" y="4861494"/>
                <a:ext cx="384048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36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DA8DC3AB-35DE-46AA-9C55-C1740713D7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806" y="4861494"/>
                <a:ext cx="384048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B7B75CF5-9B07-4081-B766-FC2B6EAB65E2}"/>
              </a:ext>
            </a:extLst>
          </p:cNvPr>
          <p:cNvSpPr/>
          <p:nvPr/>
        </p:nvSpPr>
        <p:spPr>
          <a:xfrm>
            <a:off x="7080113" y="4882741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C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8BB47B-FFAE-4725-B8CA-018EA012AE25}"/>
              </a:ext>
            </a:extLst>
          </p:cNvPr>
          <p:cNvGrpSpPr/>
          <p:nvPr/>
        </p:nvGrpSpPr>
        <p:grpSpPr>
          <a:xfrm>
            <a:off x="7080113" y="5739779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>
                      <a:solidFill>
                        <a:schemeClr val="accent1">
                          <a:lumMod val="50000"/>
                        </a:schemeClr>
                      </a:solidFill>
                      <a:ea typeface="Cambria Math" panose="02040503050406030204" pitchFamily="18" charset="0"/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19EF2D-6C07-437D-A28A-1FCD7E1484A9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D</a:t>
              </a: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81C70937-826B-4A63-9D67-C76CBA682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D2C4E75-8715-4195-9F62-330C86FA5EE9}"/>
              </a:ext>
            </a:extLst>
          </p:cNvPr>
          <p:cNvGrpSpPr/>
          <p:nvPr/>
        </p:nvGrpSpPr>
        <p:grpSpPr>
          <a:xfrm>
            <a:off x="916789" y="2877200"/>
            <a:ext cx="4296881" cy="3611220"/>
            <a:chOff x="1074105" y="3049950"/>
            <a:chExt cx="4296881" cy="361122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D1236E8-A626-4619-9A2C-DB78BCAEA7B8}"/>
                </a:ext>
              </a:extLst>
            </p:cNvPr>
            <p:cNvCxnSpPr/>
            <p:nvPr/>
          </p:nvCxnSpPr>
          <p:spPr>
            <a:xfrm>
              <a:off x="1536970" y="6177064"/>
              <a:ext cx="278211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F6D4EB1-6170-49ED-9402-0D278A57F3E5}"/>
                </a:ext>
              </a:extLst>
            </p:cNvPr>
            <p:cNvGrpSpPr/>
            <p:nvPr/>
          </p:nvGrpSpPr>
          <p:grpSpPr>
            <a:xfrm>
              <a:off x="1074105" y="3049950"/>
              <a:ext cx="4296881" cy="3611220"/>
              <a:chOff x="1074105" y="3049950"/>
              <a:chExt cx="4296881" cy="3611220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74D40A1-EECD-405B-B8B7-070DA3F850C1}"/>
                  </a:ext>
                </a:extLst>
              </p:cNvPr>
              <p:cNvCxnSpPr/>
              <p:nvPr/>
            </p:nvCxnSpPr>
            <p:spPr>
              <a:xfrm flipV="1">
                <a:off x="1546698" y="3706238"/>
                <a:ext cx="1566153" cy="247082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AAA10FA-40FF-4148-9C5A-2AE6B4CD0CCF}"/>
                  </a:ext>
                </a:extLst>
              </p:cNvPr>
              <p:cNvGrpSpPr/>
              <p:nvPr/>
            </p:nvGrpSpPr>
            <p:grpSpPr>
              <a:xfrm>
                <a:off x="1074105" y="3049950"/>
                <a:ext cx="4296881" cy="3611220"/>
                <a:chOff x="1074105" y="3049950"/>
                <a:chExt cx="4296881" cy="3611220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CFB50D42-3116-450E-B0D6-7E0280EB2EB3}"/>
                    </a:ext>
                  </a:extLst>
                </p:cNvPr>
                <p:cNvCxnSpPr/>
                <p:nvPr/>
              </p:nvCxnSpPr>
              <p:spPr>
                <a:xfrm flipV="1">
                  <a:off x="1546698" y="4661563"/>
                  <a:ext cx="2733472" cy="1515501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Subtitle 2">
                  <a:extLst>
                    <a:ext uri="{FF2B5EF4-FFF2-40B4-BE49-F238E27FC236}">
                      <a16:creationId xmlns:a16="http://schemas.microsoft.com/office/drawing/2014/main" id="{940EDDB8-D4AB-4425-88C9-7B896DDDE6E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74105" y="5739779"/>
                  <a:ext cx="646037" cy="6412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t">
                  <a:noAutofit/>
                </a:bodyPr>
                <a:lstStyle>
                  <a:lvl1pPr marL="285750" indent="-2857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2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20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2pPr>
                  <a:lvl3pPr marL="1200150" indent="-2857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8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3pPr>
                  <a:lvl4pPr marL="1543050" indent="-1714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6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4pPr>
                  <a:lvl5pPr marL="2000250" indent="-1714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50000"/>
                    </a:lnSpc>
                    <a:buFont typeface="Arial"/>
                    <a:buNone/>
                  </a:pPr>
                  <a:r>
                    <a:rPr lang="en-US" sz="3200" b="1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Calibri" panose="020F0502020204030204" pitchFamily="34" charset="0"/>
                    </a:rPr>
                    <a:t>O</a:t>
                  </a:r>
                </a:p>
              </p:txBody>
            </p:sp>
            <p:sp>
              <p:nvSpPr>
                <p:cNvPr id="29" name="Subtitle 2">
                  <a:extLst>
                    <a:ext uri="{FF2B5EF4-FFF2-40B4-BE49-F238E27FC236}">
                      <a16:creationId xmlns:a16="http://schemas.microsoft.com/office/drawing/2014/main" id="{EC1115E0-FA5B-4CC9-90F7-28F700858DA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112851" y="3049950"/>
                  <a:ext cx="646037" cy="6412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0" indent="0" defTabSz="457200" eaLnBrk="1" latinLnBrk="0" hangingPunct="1">
                    <a:lnSpc>
                      <a:spcPct val="150000"/>
                    </a:lnSpc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None/>
                    <a:defRPr sz="2800" b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mbria Math" panose="02040503050406030204" pitchFamily="18" charset="0"/>
                      <a:cs typeface="Calibri" panose="020F0502020204030204" pitchFamily="34" charset="0"/>
                    </a:defRPr>
                  </a:lvl1pPr>
                  <a:lvl2pPr marL="742950" indent="-2857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sz="2000"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2pPr>
                  <a:lvl3pPr marL="1200150" indent="-2857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sz="1800"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3pPr>
                  <a:lvl4pPr marL="1543050" indent="-1714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sz="1600"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4pPr>
                  <a:lvl5pPr marL="2000250" indent="-1714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5pPr>
                  <a:lvl6pPr marL="25146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6pPr>
                  <a:lvl7pPr marL="29718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7pPr>
                  <a:lvl8pPr marL="34290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8pPr>
                  <a:lvl9pPr marL="38862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200" dirty="0"/>
                    <a:t>W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Subtitle 2">
                      <a:extLst>
                        <a:ext uri="{FF2B5EF4-FFF2-40B4-BE49-F238E27FC236}">
                          <a16:creationId xmlns:a16="http://schemas.microsoft.com/office/drawing/2014/main" id="{3A55750A-77D1-4D3F-B112-AC91A5F33C3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3964209" y="4008876"/>
                      <a:ext cx="1406777" cy="968211"/>
                    </a:xfrm>
                    <a:prstGeom prst="rect">
                      <a:avLst/>
                    </a:prstGeom>
                  </p:spPr>
                  <p:txBody>
                    <a:bodyPr vert="horz" lIns="91440" tIns="45720" rIns="91440" bIns="45720" rtlCol="0" anchor="t">
                      <a:normAutofit/>
                    </a:bodyPr>
                    <a:lstStyle>
                      <a:lvl1pPr marL="2857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0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2pPr>
                      <a:lvl3pPr marL="12001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8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3pPr>
                      <a:lvl4pPr marL="15430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6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4pPr>
                      <a:lvl5pPr marL="20002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50000"/>
                        </a:lnSpc>
                        <a:buFont typeface="Arial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oMath>
                        </m:oMathPara>
                      </a14:m>
                      <a:endParaRPr lang="en-US" sz="3200" b="1" dirty="0">
                        <a:solidFill>
                          <a:schemeClr val="tx1"/>
                        </a:solidFill>
                        <a:cs typeface="Calibri" panose="020F050202020403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Subtitle 2">
                      <a:extLst>
                        <a:ext uri="{FF2B5EF4-FFF2-40B4-BE49-F238E27FC236}">
                          <a16:creationId xmlns:a16="http://schemas.microsoft.com/office/drawing/2014/main" id="{3A55750A-77D1-4D3F-B112-AC91A5F33C3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964209" y="4008876"/>
                      <a:ext cx="1406777" cy="968211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" name="Subtitle 2">
                      <a:extLst>
                        <a:ext uri="{FF2B5EF4-FFF2-40B4-BE49-F238E27FC236}">
                          <a16:creationId xmlns:a16="http://schemas.microsoft.com/office/drawing/2014/main" id="{5803969C-5908-43E6-9769-7CE62A65AEE7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098868" y="5692959"/>
                      <a:ext cx="1137460" cy="968211"/>
                    </a:xfrm>
                    <a:prstGeom prst="rect">
                      <a:avLst/>
                    </a:prstGeom>
                  </p:spPr>
                  <p:txBody>
                    <a:bodyPr vert="horz" lIns="91440" tIns="45720" rIns="91440" bIns="45720" rtlCol="0" anchor="t">
                      <a:normAutofit/>
                    </a:bodyPr>
                    <a:lstStyle>
                      <a:lvl1pPr marL="2857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0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2pPr>
                      <a:lvl3pPr marL="12001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8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3pPr>
                      <a:lvl4pPr marL="15430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6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4pPr>
                      <a:lvl5pPr marL="20002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50000"/>
                        </a:lnSpc>
                        <a:buFont typeface="Arial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oMath>
                        </m:oMathPara>
                      </a14:m>
                      <a:endParaRPr lang="en-US" sz="3200" b="1" dirty="0">
                        <a:solidFill>
                          <a:schemeClr val="tx1"/>
                        </a:solidFill>
                        <a:cs typeface="Calibri" panose="020F050202020403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1" name="Subtitle 2">
                      <a:extLst>
                        <a:ext uri="{FF2B5EF4-FFF2-40B4-BE49-F238E27FC236}">
                          <a16:creationId xmlns:a16="http://schemas.microsoft.com/office/drawing/2014/main" id="{5803969C-5908-43E6-9769-7CE62A65AEE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98868" y="5692959"/>
                      <a:ext cx="1137460" cy="968211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1917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Choose the correct answer. </a:t>
            </a:r>
            <a:endParaRPr lang="en-GB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500606" y="1119340"/>
            <a:ext cx="10915482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800" b="1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Write an algebraic expression that represents the length of segment [AB] in terms of d and k knowing that AC = 12 + d and BC = 6k.</a:t>
            </a:r>
            <a:endParaRPr lang="en-US" sz="2800" b="1" dirty="0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991714" y="4363879"/>
            <a:ext cx="4120173" cy="662545"/>
            <a:chOff x="8062100" y="2210358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6800420" y="4342632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991714" y="5623154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</a:rPr>
                <a:t>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/>
              <p:nvPr/>
            </p:nvSpPr>
            <p:spPr>
              <a:xfrm>
                <a:off x="7080113" y="5700964"/>
                <a:ext cx="384048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𝒅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</m:t>
                      </m:r>
                    </m:oMath>
                  </m:oMathPara>
                </a14:m>
                <a:endParaRPr lang="en-US" sz="36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13" y="5700964"/>
                <a:ext cx="384048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2C19EF2D-6C07-437D-A28A-1FCD7E1484A9}"/>
              </a:ext>
            </a:extLst>
          </p:cNvPr>
          <p:cNvSpPr/>
          <p:nvPr/>
        </p:nvSpPr>
        <p:spPr>
          <a:xfrm>
            <a:off x="6800420" y="5722211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1C70937-826B-4A63-9D67-C76CBA682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698B2D-6BC0-4155-9E92-2B86E40FB6BD}"/>
              </a:ext>
            </a:extLst>
          </p:cNvPr>
          <p:cNvGrpSpPr/>
          <p:nvPr/>
        </p:nvGrpSpPr>
        <p:grpSpPr>
          <a:xfrm>
            <a:off x="2419843" y="2533923"/>
            <a:ext cx="6790767" cy="999814"/>
            <a:chOff x="2577160" y="2577949"/>
            <a:chExt cx="6790767" cy="99981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FC25E64-BD1C-4DC1-9F84-0FB434B6FC8F}"/>
                </a:ext>
              </a:extLst>
            </p:cNvPr>
            <p:cNvCxnSpPr/>
            <p:nvPr/>
          </p:nvCxnSpPr>
          <p:spPr>
            <a:xfrm>
              <a:off x="3097161" y="3441595"/>
              <a:ext cx="552572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Subtitle 2">
              <a:extLst>
                <a:ext uri="{FF2B5EF4-FFF2-40B4-BE49-F238E27FC236}">
                  <a16:creationId xmlns:a16="http://schemas.microsoft.com/office/drawing/2014/main" id="{A0FB6798-0E70-453A-A272-F364F7DD0E4A}"/>
                </a:ext>
              </a:extLst>
            </p:cNvPr>
            <p:cNvSpPr txBox="1">
              <a:spLocks/>
            </p:cNvSpPr>
            <p:nvPr/>
          </p:nvSpPr>
          <p:spPr>
            <a:xfrm>
              <a:off x="6559562" y="2577949"/>
              <a:ext cx="646037" cy="641298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defTabSz="457200" eaLnBrk="1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None/>
                <a:defRPr sz="2800" b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defRPr>
              </a:lvl1pPr>
              <a:lvl2pPr marL="742950" indent="-2857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 dirty="0"/>
                <a:t>B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16E79CB-89D4-48D2-BF3D-1E6BBE144E27}"/>
                </a:ext>
              </a:extLst>
            </p:cNvPr>
            <p:cNvGrpSpPr/>
            <p:nvPr/>
          </p:nvGrpSpPr>
          <p:grpSpPr>
            <a:xfrm>
              <a:off x="2577160" y="2919928"/>
              <a:ext cx="6790767" cy="657835"/>
              <a:chOff x="2675482" y="2907333"/>
              <a:chExt cx="6790767" cy="65783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A8E4398-AD8C-4384-9006-CC7D923A1FA6}"/>
                  </a:ext>
                </a:extLst>
              </p:cNvPr>
              <p:cNvSpPr/>
              <p:nvPr/>
            </p:nvSpPr>
            <p:spPr>
              <a:xfrm>
                <a:off x="6800420" y="3383290"/>
                <a:ext cx="82161" cy="9143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FB97B810-CC61-4AFE-97B1-1D6D356A95D0}"/>
                  </a:ext>
                </a:extLst>
              </p:cNvPr>
              <p:cNvSpPr/>
              <p:nvPr/>
            </p:nvSpPr>
            <p:spPr>
              <a:xfrm>
                <a:off x="3191647" y="3379858"/>
                <a:ext cx="82161" cy="9143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67FB067-4E5D-4C53-A2E9-4FAEA59C5B4D}"/>
                  </a:ext>
                </a:extLst>
              </p:cNvPr>
              <p:cNvSpPr/>
              <p:nvPr/>
            </p:nvSpPr>
            <p:spPr>
              <a:xfrm>
                <a:off x="8639051" y="3396345"/>
                <a:ext cx="82161" cy="9143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A3AC1D34-11F6-44FD-9055-81F0C03E06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75482" y="2907333"/>
                <a:ext cx="646037" cy="64129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0" indent="0" defTabSz="457200" eaLnBrk="1" latinLnBrk="0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None/>
                  <a:defRPr sz="2800" b="1" kern="120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defRPr>
                </a:lvl1pPr>
                <a:lvl2pPr marL="7429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 dirty="0"/>
                  <a:t>A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F45734DB-0186-4438-82AD-B8BBF8368A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20212" y="2923870"/>
                <a:ext cx="646037" cy="64129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0" indent="0" defTabSz="457200" eaLnBrk="1" latinLnBrk="0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None/>
                  <a:defRPr sz="2800" b="1" kern="120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defRPr>
                </a:lvl1pPr>
                <a:lvl2pPr marL="7429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 dirty="0"/>
                  <a:t>C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100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Indicate whether the statement is true or false.</a:t>
            </a:r>
            <a:endParaRPr lang="en-GB" sz="3200" dirty="0">
              <a:sym typeface="Comic Sans M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B5D7783-7C85-4E67-A255-5A55D6479114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True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8038E5-CD9D-4834-83A5-D97FEC0087B7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False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3046405" y="2180729"/>
                <a:ext cx="6410416" cy="590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𝟐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𝒃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𝟖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𝟐𝟎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, when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𝒃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𝟔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b="1" dirty="0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6405" y="2180729"/>
                <a:ext cx="6410416" cy="590483"/>
              </a:xfrm>
              <a:prstGeom prst="rect">
                <a:avLst/>
              </a:prstGeom>
              <a:blipFill>
                <a:blip r:embed="rId4"/>
                <a:stretch>
                  <a:fillRect t="-12371" b="-32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50418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73F907-0C8A-4463-AE41-67386BC458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0379"/>
          <a:stretch/>
        </p:blipFill>
        <p:spPr>
          <a:xfrm>
            <a:off x="1767884" y="423970"/>
            <a:ext cx="8655487" cy="4400688"/>
          </a:xfrm>
          <a:prstGeom prst="rect">
            <a:avLst/>
          </a:prstGeom>
        </p:spPr>
      </p:pic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7399C30D-B707-4407-AC13-01C97F4616CD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Conceptual Understanding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5175AC-B993-43E4-BF30-E7F87F9F6E82}"/>
              </a:ext>
            </a:extLst>
          </p:cNvPr>
          <p:cNvSpPr txBox="1"/>
          <p:nvPr/>
        </p:nvSpPr>
        <p:spPr>
          <a:xfrm>
            <a:off x="4242494" y="1524000"/>
            <a:ext cx="43685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+mj-lt"/>
              </a:rPr>
              <a:t>Understanding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13224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Indicate whether the statement is true or false.</a:t>
            </a:r>
            <a:endParaRPr lang="en-GB" sz="3200" dirty="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1813553" y="2352285"/>
                <a:ext cx="10274967" cy="590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𝟑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𝒘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𝟒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𝒎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𝟖𝟎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 when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𝒘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𝟐</m:t>
                    </m:r>
                    <m:r>
                      <m:rPr>
                        <m:nor/>
                      </m:rPr>
                      <a:rPr lang="en-US" sz="32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and</m:t>
                    </m:r>
                    <m:r>
                      <m:rPr>
                        <m:nor/>
                      </m:rPr>
                      <a:rPr lang="en-US" sz="3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𝒎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𝟖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b="1" dirty="0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553" y="2352285"/>
                <a:ext cx="10274967" cy="590483"/>
              </a:xfrm>
              <a:prstGeom prst="rect">
                <a:avLst/>
              </a:prstGeom>
              <a:blipFill>
                <a:blip r:embed="rId4"/>
                <a:stretch>
                  <a:fillRect t="-12371" b="-32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F69856E-D1DB-41CD-8B30-99A4966FF30F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True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1677C22-9F7A-44F8-8C77-0DFF9E94B171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False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478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Indicate whether the statement is true or false.</a:t>
            </a:r>
            <a:endParaRPr lang="en-GB" sz="3200" dirty="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1311839" y="2379462"/>
                <a:ext cx="9568321" cy="590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The area of a square of side m is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𝟒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𝒎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b="1" dirty="0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839" y="2379462"/>
                <a:ext cx="9568321" cy="590483"/>
              </a:xfrm>
              <a:prstGeom prst="rect">
                <a:avLst/>
              </a:prstGeom>
              <a:blipFill>
                <a:blip r:embed="rId4"/>
                <a:stretch>
                  <a:fillRect t="-12371" b="-32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2403AD8-E543-41D0-B53D-6EA3643ADF2A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True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55A2E34-5610-40C8-A2A9-6F6FA23F72ED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False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496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Indicate whether the statement is true or false.</a:t>
            </a:r>
            <a:endParaRPr lang="en-GB" sz="3200" dirty="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938463" y="2139654"/>
                <a:ext cx="9941697" cy="11174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The perimeter of an equilateral triangle of side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𝒌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𝟓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𝟑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𝒌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𝟓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sz="3200" b="1" dirty="0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b="1" dirty="0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63" y="2139654"/>
                <a:ext cx="9941697" cy="1117422"/>
              </a:xfrm>
              <a:prstGeom prst="rect">
                <a:avLst/>
              </a:prstGeom>
              <a:blipFill>
                <a:blip r:embed="rId4"/>
                <a:stretch>
                  <a:fillRect t="-6557" b="-17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7CF21E-596D-43C9-8F6C-1D71C6943419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True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D96BB6-18CF-4EF7-96B8-83EE421C4A3A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False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12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GB" sz="3200" b="1" dirty="0">
                <a:solidFill>
                  <a:schemeClr val="bg1"/>
                </a:solidFill>
                <a:latin typeface="Comic Sans MS"/>
                <a:sym typeface="Comic Sans MS"/>
              </a:rPr>
              <a:t>Indicate whether the statement is true or false.</a:t>
            </a:r>
            <a:endParaRPr lang="en-GB" sz="3200" dirty="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938463" y="2139654"/>
                <a:ext cx="9941697" cy="7877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𝟏𝟐</m:t>
                      </m:r>
                      <m:d>
                        <m:dPr>
                          <m:ctrlP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𝒛</m:t>
                          </m:r>
                          <m: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𝟖</m:t>
                          </m:r>
                        </m:e>
                      </m:d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𝟏𝟐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𝒛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𝟖</m:t>
                      </m:r>
                    </m:oMath>
                  </m:oMathPara>
                </a14:m>
                <a:endParaRPr lang="en-US" sz="3600" b="1" dirty="0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63" y="2139654"/>
                <a:ext cx="9941697" cy="7877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3A7FF7-6A0F-4704-A407-C2C04968E1ED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True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5F4B8C3-8D3F-416A-A1B8-CF17FD32829B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False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69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algebraic expression for the perimeter of the pentagon then calculate it for n = 14.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5B22B6-B701-4A25-8710-2D21F4175CA1}"/>
              </a:ext>
            </a:extLst>
          </p:cNvPr>
          <p:cNvSpPr/>
          <p:nvPr/>
        </p:nvSpPr>
        <p:spPr>
          <a:xfrm>
            <a:off x="5501640" y="3051790"/>
            <a:ext cx="4645356" cy="5847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5 (n – 5)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74DC728-BBE6-4E82-89B9-4968B673A60C}"/>
              </a:ext>
            </a:extLst>
          </p:cNvPr>
          <p:cNvSpPr/>
          <p:nvPr/>
        </p:nvSpPr>
        <p:spPr>
          <a:xfrm>
            <a:off x="5501640" y="4707134"/>
            <a:ext cx="4645356" cy="5847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45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D9B894D-3D06-437A-BCCF-7A9A4392BBD0}"/>
              </a:ext>
            </a:extLst>
          </p:cNvPr>
          <p:cNvGrpSpPr/>
          <p:nvPr/>
        </p:nvGrpSpPr>
        <p:grpSpPr>
          <a:xfrm>
            <a:off x="1356394" y="2315294"/>
            <a:ext cx="2713703" cy="3641246"/>
            <a:chOff x="1356394" y="2315294"/>
            <a:chExt cx="2713703" cy="36412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9778320-0D4F-47B8-8FD1-EFDCADD15824}"/>
                </a:ext>
              </a:extLst>
            </p:cNvPr>
            <p:cNvGrpSpPr/>
            <p:nvPr/>
          </p:nvGrpSpPr>
          <p:grpSpPr>
            <a:xfrm>
              <a:off x="1356394" y="2315294"/>
              <a:ext cx="2713703" cy="2684207"/>
              <a:chOff x="1562871" y="2236838"/>
              <a:chExt cx="2713703" cy="2684207"/>
            </a:xfrm>
          </p:grpSpPr>
          <p:sp>
            <p:nvSpPr>
              <p:cNvPr id="2" name="Pentagon 1">
                <a:extLst>
                  <a:ext uri="{FF2B5EF4-FFF2-40B4-BE49-F238E27FC236}">
                    <a16:creationId xmlns:a16="http://schemas.microsoft.com/office/drawing/2014/main" id="{B15742B8-3181-418E-90FE-F56D31CEC6CD}"/>
                  </a:ext>
                </a:extLst>
              </p:cNvPr>
              <p:cNvSpPr/>
              <p:nvPr/>
            </p:nvSpPr>
            <p:spPr>
              <a:xfrm>
                <a:off x="1562871" y="2236838"/>
                <a:ext cx="2713703" cy="2556387"/>
              </a:xfrm>
              <a:prstGeom prst="pentagon">
                <a:avLst/>
              </a:prstGeom>
              <a:solidFill>
                <a:srgbClr val="C7E6F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C0A930D2-3C68-4B4B-8CD5-118C4B5E4D05}"/>
                  </a:ext>
                </a:extLst>
              </p:cNvPr>
              <p:cNvGrpSpPr/>
              <p:nvPr/>
            </p:nvGrpSpPr>
            <p:grpSpPr>
              <a:xfrm>
                <a:off x="1666720" y="2590799"/>
                <a:ext cx="2556580" cy="2330246"/>
                <a:chOff x="1666720" y="2590799"/>
                <a:chExt cx="2556580" cy="2330246"/>
              </a:xfrm>
            </p:grpSpPr>
            <p:cxnSp>
              <p:nvCxnSpPr>
                <p:cNvPr id="4" name="Straight Connector 3">
                  <a:extLst>
                    <a:ext uri="{FF2B5EF4-FFF2-40B4-BE49-F238E27FC236}">
                      <a16:creationId xmlns:a16="http://schemas.microsoft.com/office/drawing/2014/main" id="{D62649F2-FAF0-4CB4-9F87-4A0EF70BD3EC}"/>
                    </a:ext>
                  </a:extLst>
                </p:cNvPr>
                <p:cNvCxnSpPr/>
                <p:nvPr/>
              </p:nvCxnSpPr>
              <p:spPr>
                <a:xfrm flipH="1">
                  <a:off x="3608438" y="2644876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256FE7EA-0162-40EA-B713-A4D782D98818}"/>
                    </a:ext>
                  </a:extLst>
                </p:cNvPr>
                <p:cNvCxnSpPr/>
                <p:nvPr/>
              </p:nvCxnSpPr>
              <p:spPr>
                <a:xfrm flipH="1">
                  <a:off x="3500283" y="2590799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A2F97606-991F-4DDE-BB25-B87BC879BF52}"/>
                    </a:ext>
                  </a:extLst>
                </p:cNvPr>
                <p:cNvCxnSpPr/>
                <p:nvPr/>
              </p:nvCxnSpPr>
              <p:spPr>
                <a:xfrm flipH="1">
                  <a:off x="2905431" y="4675239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885C0E9D-DDCC-4B5F-8FD4-830EAEAE14CA}"/>
                    </a:ext>
                  </a:extLst>
                </p:cNvPr>
                <p:cNvCxnSpPr/>
                <p:nvPr/>
              </p:nvCxnSpPr>
              <p:spPr>
                <a:xfrm flipH="1">
                  <a:off x="2797276" y="4621162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AB8BAB94-9847-4540-A407-30C5075CD218}"/>
                    </a:ext>
                  </a:extLst>
                </p:cNvPr>
                <p:cNvGrpSpPr/>
                <p:nvPr/>
              </p:nvGrpSpPr>
              <p:grpSpPr>
                <a:xfrm rot="18123328">
                  <a:off x="2098931" y="2592437"/>
                  <a:ext cx="216310" cy="299883"/>
                  <a:chOff x="2153264" y="2521973"/>
                  <a:chExt cx="216310" cy="299883"/>
                </a:xfrm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16B748A4-8D8A-4E1C-B0C9-3A7A23F74F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61419" y="2576050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8726D1EE-80A4-4252-B202-335CF471C2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3264" y="2521973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EC3E1D3F-8AE1-47B2-937B-D922872CF09F}"/>
                    </a:ext>
                  </a:extLst>
                </p:cNvPr>
                <p:cNvGrpSpPr/>
                <p:nvPr/>
              </p:nvGrpSpPr>
              <p:grpSpPr>
                <a:xfrm rot="1652377">
                  <a:off x="1666720" y="3823134"/>
                  <a:ext cx="216310" cy="299883"/>
                  <a:chOff x="2153264" y="2521973"/>
                  <a:chExt cx="216310" cy="299883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5B71A893-1142-48E8-86B4-FB4A8E39D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61419" y="2576050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93FF8F3A-C6EB-45F8-BCC6-48AB41DB6D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3264" y="2521973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9B9C7664-09F0-4B9E-A833-09EBE0D8EA20}"/>
                    </a:ext>
                  </a:extLst>
                </p:cNvPr>
                <p:cNvGrpSpPr/>
                <p:nvPr/>
              </p:nvGrpSpPr>
              <p:grpSpPr>
                <a:xfrm rot="18014793">
                  <a:off x="3965204" y="3739176"/>
                  <a:ext cx="216310" cy="299883"/>
                  <a:chOff x="2153264" y="2521973"/>
                  <a:chExt cx="216310" cy="299883"/>
                </a:xfrm>
              </p:grpSpPr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88A67E33-F516-455F-AF5D-C5A6F8B23F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61419" y="2576050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2A52C592-C15F-44A3-921E-BFA9CF68A9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3264" y="2521973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F4CA76C-8210-4F6F-BCAF-17CC3ECDA8A1}"/>
                    </a:ext>
                  </a:extLst>
                </p:cNvPr>
                <p:cNvSpPr txBox="1"/>
                <p:nvPr/>
              </p:nvSpPr>
              <p:spPr>
                <a:xfrm>
                  <a:off x="1708623" y="5234676"/>
                  <a:ext cx="1855415" cy="7218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514350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𝒏</m:t>
                        </m:r>
                        <m:r>
                          <a:rPr lang="en-US" sz="3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−</m:t>
                        </m:r>
                        <m:r>
                          <a:rPr lang="en-US" sz="3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𝟓</m:t>
                        </m:r>
                      </m:oMath>
                    </m:oMathPara>
                  </a14:m>
                  <a:endParaRPr lang="en-US" sz="3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F4CA76C-8210-4F6F-BCAF-17CC3ECDA8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8623" y="5234676"/>
                  <a:ext cx="1855415" cy="7218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75041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How much money did he get in terms of h and c?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5B22B6-B701-4A25-8710-2D21F4175CA1}"/>
              </a:ext>
            </a:extLst>
          </p:cNvPr>
          <p:cNvSpPr/>
          <p:nvPr/>
        </p:nvSpPr>
        <p:spPr>
          <a:xfrm>
            <a:off x="563880" y="4749128"/>
            <a:ext cx="4663439" cy="5847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18 000 h + 12 000 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F8D329-4600-4DE4-B5D5-541CF2681553}"/>
              </a:ext>
            </a:extLst>
          </p:cNvPr>
          <p:cNvSpPr/>
          <p:nvPr/>
        </p:nvSpPr>
        <p:spPr>
          <a:xfrm>
            <a:off x="492162" y="1347909"/>
            <a:ext cx="11237759" cy="26061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cap="none" spc="0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During summer vacation, Saeed worked in a factory to pack goods and then in a car wash station.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Saeed worked h hours packing 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goods then washed c cars.</a:t>
            </a:r>
            <a:endParaRPr lang="en-US" sz="2800" b="1" cap="none" spc="0" dirty="0">
              <a:ln w="22225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C4C4CBD-1991-428A-BD31-E3BE7ABC1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977125"/>
              </p:ext>
            </p:extLst>
          </p:nvPr>
        </p:nvGraphicFramePr>
        <p:xfrm>
          <a:off x="6243521" y="3019820"/>
          <a:ext cx="5486400" cy="298704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2021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Packing goods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18 000 L.L. per hour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Washing Cars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12 000 L.L. per car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</a:tbl>
          </a:graphicData>
        </a:graphic>
      </p:graphicFrame>
      <p:pic>
        <p:nvPicPr>
          <p:cNvPr id="2050" name="Picture 120" descr="See the source image">
            <a:extLst>
              <a:ext uri="{FF2B5EF4-FFF2-40B4-BE49-F238E27FC236}">
                <a16:creationId xmlns:a16="http://schemas.microsoft.com/office/drawing/2014/main" id="{0214EC4D-7DC1-49C7-981D-855283085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4" t="10152" r="10503" b="13228"/>
          <a:stretch>
            <a:fillRect/>
          </a:stretch>
        </p:blipFill>
        <p:spPr bwMode="auto">
          <a:xfrm>
            <a:off x="6833937" y="3742470"/>
            <a:ext cx="1570135" cy="130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19" descr="See the source image">
            <a:extLst>
              <a:ext uri="{FF2B5EF4-FFF2-40B4-BE49-F238E27FC236}">
                <a16:creationId xmlns:a16="http://schemas.microsoft.com/office/drawing/2014/main" id="{7E3D62D0-0585-4717-909A-ABD723CB2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721" y="3773235"/>
            <a:ext cx="2607097" cy="11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234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How much money did he get in all?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35B22B6-B701-4A25-8710-2D21F4175CA1}"/>
                  </a:ext>
                </a:extLst>
              </p:cNvPr>
              <p:cNvSpPr/>
              <p:nvPr/>
            </p:nvSpPr>
            <p:spPr>
              <a:xfrm>
                <a:off x="913465" y="3365889"/>
                <a:ext cx="3810694" cy="1780269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 </a:t>
                </a:r>
                <a:r>
                  <a:rPr lang="en-US" sz="3200" b="1" dirty="0">
                    <a:solidFill>
                      <a:schemeClr val="bg1"/>
                    </a:solidFill>
                    <a:latin typeface="+mj-lt"/>
                  </a:rPr>
                  <a:t>18 000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dirty="0">
                    <a:solidFill>
                      <a:schemeClr val="bg1"/>
                    </a:solidFill>
                    <a:latin typeface="+mj-lt"/>
                  </a:rPr>
                  <a:t> 25 + 12 000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dirty="0">
                    <a:solidFill>
                      <a:schemeClr val="bg1"/>
                    </a:solidFill>
                    <a:latin typeface="+mj-lt"/>
                  </a:rPr>
                  <a:t> 18 = 666 000</a:t>
                </a:r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35B22B6-B701-4A25-8710-2D21F4175C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65" y="3365889"/>
                <a:ext cx="3810694" cy="1780269"/>
              </a:xfrm>
              <a:prstGeom prst="roundRect">
                <a:avLst/>
              </a:prstGeom>
              <a:blipFill>
                <a:blip r:embed="rId4"/>
                <a:stretch>
                  <a:fillRect l="-1757" b="-6485"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23F8D329-4600-4DE4-B5D5-541CF2681553}"/>
              </a:ext>
            </a:extLst>
          </p:cNvPr>
          <p:cNvSpPr/>
          <p:nvPr/>
        </p:nvSpPr>
        <p:spPr>
          <a:xfrm>
            <a:off x="544430" y="1349210"/>
            <a:ext cx="11398181" cy="6671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Saeed worked for 25 hours packing goods and washed 18 cars.</a:t>
            </a:r>
            <a:endParaRPr lang="en-US" sz="2800" b="1" cap="none" spc="0" dirty="0">
              <a:ln w="22225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513D95-30A6-48EB-8A95-5C612CF6A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80974"/>
              </p:ext>
            </p:extLst>
          </p:nvPr>
        </p:nvGraphicFramePr>
        <p:xfrm>
          <a:off x="6243521" y="3019820"/>
          <a:ext cx="5486400" cy="298704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2021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Packing goods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18 000 L.L. per hour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Washing Cars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12 000 L.L. per car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</a:tbl>
          </a:graphicData>
        </a:graphic>
      </p:graphicFrame>
      <p:pic>
        <p:nvPicPr>
          <p:cNvPr id="10" name="Picture 120" descr="See the source image">
            <a:extLst>
              <a:ext uri="{FF2B5EF4-FFF2-40B4-BE49-F238E27FC236}">
                <a16:creationId xmlns:a16="http://schemas.microsoft.com/office/drawing/2014/main" id="{904936DF-5614-4F25-AFDA-9D53A048A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4" t="10152" r="10503" b="13228"/>
          <a:stretch>
            <a:fillRect/>
          </a:stretch>
        </p:blipFill>
        <p:spPr bwMode="auto">
          <a:xfrm>
            <a:off x="6833937" y="3742470"/>
            <a:ext cx="1570135" cy="130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9" descr="See the source image">
            <a:extLst>
              <a:ext uri="{FF2B5EF4-FFF2-40B4-BE49-F238E27FC236}">
                <a16:creationId xmlns:a16="http://schemas.microsoft.com/office/drawing/2014/main" id="{CCF48748-5C3B-407A-B99D-681F2FEEF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721" y="3773235"/>
            <a:ext cx="2607097" cy="11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224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algebraic expression that represents the cost of each activity for all the group of n students.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F8D329-4600-4DE4-B5D5-541CF2681553}"/>
              </a:ext>
            </a:extLst>
          </p:cNvPr>
          <p:cNvSpPr/>
          <p:nvPr/>
        </p:nvSpPr>
        <p:spPr>
          <a:xfrm>
            <a:off x="264163" y="2214652"/>
            <a:ext cx="6657338" cy="38988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$2 for a boat ride per person in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addition to $4 for renting the boat.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cap="none" spc="0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$5 a park ticket per person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$4 per person for riding an air balloon and a discount of $2 for a group.</a:t>
            </a:r>
            <a:endParaRPr lang="en-US" sz="2800" b="1" cap="none" spc="0" dirty="0">
              <a:ln w="22225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C4C4CBD-1991-428A-BD31-E3BE7ABC1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622484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3CD207-5EC3-933B-76B8-A514FBE69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904540"/>
              </p:ext>
            </p:extLst>
          </p:nvPr>
        </p:nvGraphicFramePr>
        <p:xfrm>
          <a:off x="7046626" y="215392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3B05886-670E-CC7E-F8E6-7F7E1788E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278902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5097B51-D4CB-05FC-80F8-65D70187C1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746444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7083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How much will it cost to do all the activities if there were 5 students in the group?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59D05C7C-60B9-44E5-B937-78C3A1DC7FFA}"/>
                  </a:ext>
                </a:extLst>
              </p:cNvPr>
              <p:cNvSpPr/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noFill/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600" b="1" dirty="0">
                    <a:solidFill>
                      <a:schemeClr val="bg1"/>
                    </a:solidFill>
                    <a:effectLst/>
                    <a:latin typeface="+mj-lt"/>
                  </a:rPr>
                  <a:t>2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 dirty="0">
                    <a:solidFill>
                      <a:schemeClr val="bg1"/>
                    </a:solidFill>
                    <a:effectLst/>
                    <a:latin typeface="+mj-lt"/>
                  </a:rPr>
                  <a:t> 5 + 4 = 14 </a:t>
                </a: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59D05C7C-60B9-44E5-B937-78C3A1DC7F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B74B59-9294-40BA-9DAA-96786A7AD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057731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A30D8A1-8828-28BF-0C36-51000A8F5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981617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00B1851C-BCBF-486C-669B-C774D060EF4B}"/>
                  </a:ext>
                </a:extLst>
              </p:cNvPr>
              <p:cNvSpPr/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solidFill>
                <a:srgbClr val="74C274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600" b="1" dirty="0">
                    <a:solidFill>
                      <a:schemeClr val="bg1"/>
                    </a:solidFill>
                    <a:latin typeface="+mj-lt"/>
                  </a:rPr>
                  <a:t>5</a:t>
                </a:r>
                <a:r>
                  <a:rPr lang="en-US" sz="3600" b="1" dirty="0">
                    <a:solidFill>
                      <a:schemeClr val="bg1"/>
                    </a:solidFill>
                    <a:effectLst/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 dirty="0">
                    <a:solidFill>
                      <a:schemeClr val="bg1"/>
                    </a:solidFill>
                    <a:effectLst/>
                    <a:latin typeface="+mj-lt"/>
                  </a:rPr>
                  <a:t> 5 = 25 </a:t>
                </a: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00B1851C-BCBF-486C-669B-C774D060EF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B3B05E-1B5E-E10E-3CD1-2CC584E0A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490187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$25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51950363-5359-A955-3178-1EDC1B5A64DD}"/>
                  </a:ext>
                </a:extLst>
              </p:cNvPr>
              <p:cNvSpPr/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solidFill>
                <a:srgbClr val="74C274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600" b="1" dirty="0">
                    <a:solidFill>
                      <a:schemeClr val="bg1"/>
                    </a:solidFill>
                    <a:latin typeface="+mj-lt"/>
                  </a:rPr>
                  <a:t>4</a:t>
                </a:r>
                <a:r>
                  <a:rPr lang="en-US" sz="3600" b="1" dirty="0">
                    <a:solidFill>
                      <a:schemeClr val="bg1"/>
                    </a:solidFill>
                    <a:effectLst/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 dirty="0">
                    <a:solidFill>
                      <a:schemeClr val="bg1"/>
                    </a:solidFill>
                    <a:effectLst/>
                    <a:latin typeface="+mj-lt"/>
                  </a:rPr>
                  <a:t> 5 – 2 = 18 </a:t>
                </a: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51950363-5359-A955-3178-1EDC1B5A64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473EE60-9D8D-C90C-AD25-90BE7BF88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254294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01168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679032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Cost (in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Boat Ride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$25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Air Balloon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$18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7D14EE8-19D3-CC75-1091-62F0D661DA4E}"/>
              </a:ext>
            </a:extLst>
          </p:cNvPr>
          <p:cNvSpPr/>
          <p:nvPr/>
        </p:nvSpPr>
        <p:spPr>
          <a:xfrm>
            <a:off x="1053944" y="3034887"/>
            <a:ext cx="5394982" cy="2317897"/>
          </a:xfrm>
          <a:prstGeom prst="roundRect">
            <a:avLst/>
          </a:prstGeom>
          <a:solidFill>
            <a:srgbClr val="74C274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+mj-lt"/>
              </a:rPr>
              <a:t>14</a:t>
            </a:r>
            <a:r>
              <a:rPr lang="en-US" sz="3600" b="1" dirty="0">
                <a:solidFill>
                  <a:schemeClr val="bg1"/>
                </a:solidFill>
                <a:effectLst/>
                <a:latin typeface="+mj-lt"/>
              </a:rPr>
              <a:t> + 25 + 18 = 57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15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941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D98D8C86-09D2-4530-A165-3666C3BFA10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expression that represents the perimeter of triangle ABC.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9D3B0D-32EE-43BC-A8D8-5E6C4BD63360}"/>
              </a:ext>
            </a:extLst>
          </p:cNvPr>
          <p:cNvSpPr txBox="1"/>
          <p:nvPr/>
        </p:nvSpPr>
        <p:spPr>
          <a:xfrm>
            <a:off x="9529482" y="118884"/>
            <a:ext cx="2662518" cy="307777"/>
          </a:xfrm>
          <a:prstGeom prst="rect">
            <a:avLst/>
          </a:prstGeom>
          <a:solidFill>
            <a:srgbClr val="DAF3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 Learning Activity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2E6F0-F55C-413E-B885-25BFE801E783}"/>
              </a:ext>
            </a:extLst>
          </p:cNvPr>
          <p:cNvSpPr/>
          <p:nvPr/>
        </p:nvSpPr>
        <p:spPr>
          <a:xfrm>
            <a:off x="536260" y="1734564"/>
            <a:ext cx="11119480" cy="22267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AB = m + 2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AC = d – 2</a:t>
            </a:r>
          </a:p>
          <a:p>
            <a:pPr>
              <a:lnSpc>
                <a:spcPct val="150000"/>
              </a:lnSpc>
            </a:pP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BC = 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405BA0-F20A-4562-BB95-22F1445A54FF}"/>
              </a:ext>
            </a:extLst>
          </p:cNvPr>
          <p:cNvGrpSpPr/>
          <p:nvPr/>
        </p:nvGrpSpPr>
        <p:grpSpPr>
          <a:xfrm>
            <a:off x="7305556" y="1820389"/>
            <a:ext cx="3983945" cy="2335710"/>
            <a:chOff x="7269697" y="2431058"/>
            <a:chExt cx="3983945" cy="233571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C037172-F407-44C6-B55F-C7769CD683CC}"/>
                </a:ext>
              </a:extLst>
            </p:cNvPr>
            <p:cNvGrpSpPr/>
            <p:nvPr/>
          </p:nvGrpSpPr>
          <p:grpSpPr>
            <a:xfrm>
              <a:off x="7269697" y="2431058"/>
              <a:ext cx="3504562" cy="2335710"/>
              <a:chOff x="-428625" y="-230920"/>
              <a:chExt cx="3505199" cy="2335717"/>
            </a:xfrm>
          </p:grpSpPr>
          <p:sp>
            <p:nvSpPr>
              <p:cNvPr id="10" name="object 6">
                <a:extLst>
                  <a:ext uri="{FF2B5EF4-FFF2-40B4-BE49-F238E27FC236}">
                    <a16:creationId xmlns:a16="http://schemas.microsoft.com/office/drawing/2014/main" id="{BE1C5169-2390-4D57-9662-16E6094E13C4}"/>
                  </a:ext>
                </a:extLst>
              </p:cNvPr>
              <p:cNvSpPr txBox="1"/>
              <p:nvPr/>
            </p:nvSpPr>
            <p:spPr>
              <a:xfrm>
                <a:off x="-388716" y="610192"/>
                <a:ext cx="1679599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m + 2</a:t>
                </a:r>
                <a:endPara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bject 8">
                <a:extLst>
                  <a:ext uri="{FF2B5EF4-FFF2-40B4-BE49-F238E27FC236}">
                    <a16:creationId xmlns:a16="http://schemas.microsoft.com/office/drawing/2014/main" id="{89136486-7900-4B47-9369-E71FE6B1B070}"/>
                  </a:ext>
                </a:extLst>
              </p:cNvPr>
              <p:cNvSpPr txBox="1"/>
              <p:nvPr/>
            </p:nvSpPr>
            <p:spPr>
              <a:xfrm>
                <a:off x="1176563" y="1656083"/>
                <a:ext cx="289560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endPara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D12E5DB-96D9-4C54-92D0-5B1DB0745876}"/>
                  </a:ext>
                </a:extLst>
              </p:cNvPr>
              <p:cNvGrpSpPr/>
              <p:nvPr/>
            </p:nvGrpSpPr>
            <p:grpSpPr>
              <a:xfrm>
                <a:off x="-428625" y="-230920"/>
                <a:ext cx="3505199" cy="2313981"/>
                <a:chOff x="-428625" y="-230920"/>
                <a:chExt cx="3505199" cy="2313981"/>
              </a:xfrm>
            </p:grpSpPr>
            <p:sp>
              <p:nvSpPr>
                <p:cNvPr id="16" name="object 5">
                  <a:extLst>
                    <a:ext uri="{FF2B5EF4-FFF2-40B4-BE49-F238E27FC236}">
                      <a16:creationId xmlns:a16="http://schemas.microsoft.com/office/drawing/2014/main" id="{8039B1C8-59FD-4D0F-9849-9F6F5709C568}"/>
                    </a:ext>
                  </a:extLst>
                </p:cNvPr>
                <p:cNvSpPr/>
                <p:nvPr/>
              </p:nvSpPr>
              <p:spPr>
                <a:xfrm>
                  <a:off x="-85725" y="282334"/>
                  <a:ext cx="2845832" cy="1371600"/>
                </a:xfrm>
                <a:prstGeom prst="triangle">
                  <a:avLst>
                    <a:gd name="adj" fmla="val 64066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344">
                  <a:solidFill>
                    <a:srgbClr val="000000"/>
                  </a:solidFill>
                </a:ln>
              </p:spPr>
              <p:txBody>
                <a:bodyPr wrap="square" lIns="0" tIns="0" rIns="0" bIns="0" rtlCol="0">
                  <a:noAutofit/>
                </a:bodyPr>
                <a:lstStyle/>
                <a:p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17" name="object 6">
                  <a:extLst>
                    <a:ext uri="{FF2B5EF4-FFF2-40B4-BE49-F238E27FC236}">
                      <a16:creationId xmlns:a16="http://schemas.microsoft.com/office/drawing/2014/main" id="{88A775B0-293F-4447-BB11-4E459EFA7C24}"/>
                    </a:ext>
                  </a:extLst>
                </p:cNvPr>
                <p:cNvSpPr txBox="1"/>
                <p:nvPr/>
              </p:nvSpPr>
              <p:spPr>
                <a:xfrm>
                  <a:off x="-428625" y="1481118"/>
                  <a:ext cx="342900" cy="511103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B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object 6">
                  <a:extLst>
                    <a:ext uri="{FF2B5EF4-FFF2-40B4-BE49-F238E27FC236}">
                      <a16:creationId xmlns:a16="http://schemas.microsoft.com/office/drawing/2014/main" id="{DB2B502C-B34E-4AF6-99CB-46E762529AA3}"/>
                    </a:ext>
                  </a:extLst>
                </p:cNvPr>
                <p:cNvSpPr txBox="1"/>
                <p:nvPr/>
              </p:nvSpPr>
              <p:spPr>
                <a:xfrm>
                  <a:off x="1360473" y="-230920"/>
                  <a:ext cx="289483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A</a:t>
                  </a:r>
                  <a:endParaRPr lang="en-US" sz="3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object 6">
                  <a:extLst>
                    <a:ext uri="{FF2B5EF4-FFF2-40B4-BE49-F238E27FC236}">
                      <a16:creationId xmlns:a16="http://schemas.microsoft.com/office/drawing/2014/main" id="{20BB3E5B-A012-4CFF-A7C0-701C6B370464}"/>
                    </a:ext>
                  </a:extLst>
                </p:cNvPr>
                <p:cNvSpPr txBox="1"/>
                <p:nvPr/>
              </p:nvSpPr>
              <p:spPr>
                <a:xfrm>
                  <a:off x="2771775" y="1571957"/>
                  <a:ext cx="304799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C</a:t>
                  </a:r>
                  <a:endParaRPr lang="en-US" sz="3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CA707475-C18E-4535-9DB1-514DF136831B}"/>
                </a:ext>
              </a:extLst>
            </p:cNvPr>
            <p:cNvSpPr txBox="1"/>
            <p:nvPr/>
          </p:nvSpPr>
          <p:spPr>
            <a:xfrm>
              <a:off x="9990131" y="3293773"/>
              <a:ext cx="1263511" cy="44871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890" marR="0">
                <a:lnSpc>
                  <a:spcPct val="107000"/>
                </a:lnSpc>
                <a:spcBef>
                  <a:spcPts val="100"/>
                </a:spcBef>
                <a:spcAft>
                  <a:spcPts val="800"/>
                </a:spcAft>
              </a:pPr>
              <a:r>
                <a:rPr lang="en-US" sz="2800" b="1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d - 2</a:t>
              </a:r>
              <a:endPara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B9A69B-C66D-46A5-9F09-6D02C4778FFF}"/>
              </a:ext>
            </a:extLst>
          </p:cNvPr>
          <p:cNvSpPr/>
          <p:nvPr/>
        </p:nvSpPr>
        <p:spPr>
          <a:xfrm>
            <a:off x="536260" y="4156099"/>
            <a:ext cx="5559740" cy="7493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(</a:t>
            </a: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m + 2) + (</a:t>
            </a: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 – 2) + </a:t>
            </a: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550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D98D8C86-09D2-4530-A165-3666C3BFA10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Calculate the perimeter of triangle ABC for m = 6,       d = 7, and r = 10.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405BA0-F20A-4562-BB95-22F1445A54FF}"/>
              </a:ext>
            </a:extLst>
          </p:cNvPr>
          <p:cNvGrpSpPr/>
          <p:nvPr/>
        </p:nvGrpSpPr>
        <p:grpSpPr>
          <a:xfrm>
            <a:off x="7269697" y="2261145"/>
            <a:ext cx="3983945" cy="2335710"/>
            <a:chOff x="7269697" y="2431058"/>
            <a:chExt cx="3983945" cy="233571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C037172-F407-44C6-B55F-C7769CD683CC}"/>
                </a:ext>
              </a:extLst>
            </p:cNvPr>
            <p:cNvGrpSpPr/>
            <p:nvPr/>
          </p:nvGrpSpPr>
          <p:grpSpPr>
            <a:xfrm>
              <a:off x="7269697" y="2431058"/>
              <a:ext cx="3504562" cy="2335710"/>
              <a:chOff x="-428625" y="-230920"/>
              <a:chExt cx="3505199" cy="2335717"/>
            </a:xfrm>
          </p:grpSpPr>
          <p:sp>
            <p:nvSpPr>
              <p:cNvPr id="10" name="object 6">
                <a:extLst>
                  <a:ext uri="{FF2B5EF4-FFF2-40B4-BE49-F238E27FC236}">
                    <a16:creationId xmlns:a16="http://schemas.microsoft.com/office/drawing/2014/main" id="{BE1C5169-2390-4D57-9662-16E6094E13C4}"/>
                  </a:ext>
                </a:extLst>
              </p:cNvPr>
              <p:cNvSpPr txBox="1"/>
              <p:nvPr/>
            </p:nvSpPr>
            <p:spPr>
              <a:xfrm>
                <a:off x="-388716" y="610192"/>
                <a:ext cx="1679599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m + 2</a:t>
                </a:r>
                <a:endPara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bject 8">
                <a:extLst>
                  <a:ext uri="{FF2B5EF4-FFF2-40B4-BE49-F238E27FC236}">
                    <a16:creationId xmlns:a16="http://schemas.microsoft.com/office/drawing/2014/main" id="{89136486-7900-4B47-9369-E71FE6B1B070}"/>
                  </a:ext>
                </a:extLst>
              </p:cNvPr>
              <p:cNvSpPr txBox="1"/>
              <p:nvPr/>
            </p:nvSpPr>
            <p:spPr>
              <a:xfrm>
                <a:off x="1176563" y="1656083"/>
                <a:ext cx="289560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endPara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D12E5DB-96D9-4C54-92D0-5B1DB0745876}"/>
                  </a:ext>
                </a:extLst>
              </p:cNvPr>
              <p:cNvGrpSpPr/>
              <p:nvPr/>
            </p:nvGrpSpPr>
            <p:grpSpPr>
              <a:xfrm>
                <a:off x="-428625" y="-230920"/>
                <a:ext cx="3505199" cy="2313981"/>
                <a:chOff x="-428625" y="-230920"/>
                <a:chExt cx="3505199" cy="2313981"/>
              </a:xfrm>
            </p:grpSpPr>
            <p:sp>
              <p:nvSpPr>
                <p:cNvPr id="16" name="object 5">
                  <a:extLst>
                    <a:ext uri="{FF2B5EF4-FFF2-40B4-BE49-F238E27FC236}">
                      <a16:creationId xmlns:a16="http://schemas.microsoft.com/office/drawing/2014/main" id="{8039B1C8-59FD-4D0F-9849-9F6F5709C568}"/>
                    </a:ext>
                  </a:extLst>
                </p:cNvPr>
                <p:cNvSpPr/>
                <p:nvPr/>
              </p:nvSpPr>
              <p:spPr>
                <a:xfrm>
                  <a:off x="-85725" y="282334"/>
                  <a:ext cx="2845832" cy="1371600"/>
                </a:xfrm>
                <a:prstGeom prst="triangle">
                  <a:avLst>
                    <a:gd name="adj" fmla="val 64066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344">
                  <a:solidFill>
                    <a:srgbClr val="000000"/>
                  </a:solidFill>
                </a:ln>
              </p:spPr>
              <p:txBody>
                <a:bodyPr wrap="square" lIns="0" tIns="0" rIns="0" bIns="0" rtlCol="0">
                  <a:noAutofit/>
                </a:bodyPr>
                <a:lstStyle/>
                <a:p>
                  <a:endParaRPr lang="en-US" sz="3200" dirty="0">
                    <a:latin typeface="+mj-lt"/>
                  </a:endParaRPr>
                </a:p>
              </p:txBody>
            </p:sp>
            <p:sp>
              <p:nvSpPr>
                <p:cNvPr id="17" name="object 6">
                  <a:extLst>
                    <a:ext uri="{FF2B5EF4-FFF2-40B4-BE49-F238E27FC236}">
                      <a16:creationId xmlns:a16="http://schemas.microsoft.com/office/drawing/2014/main" id="{88A775B0-293F-4447-BB11-4E459EFA7C24}"/>
                    </a:ext>
                  </a:extLst>
                </p:cNvPr>
                <p:cNvSpPr txBox="1"/>
                <p:nvPr/>
              </p:nvSpPr>
              <p:spPr>
                <a:xfrm>
                  <a:off x="-428625" y="1481118"/>
                  <a:ext cx="342900" cy="511103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B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object 6">
                  <a:extLst>
                    <a:ext uri="{FF2B5EF4-FFF2-40B4-BE49-F238E27FC236}">
                      <a16:creationId xmlns:a16="http://schemas.microsoft.com/office/drawing/2014/main" id="{DB2B502C-B34E-4AF6-99CB-46E762529AA3}"/>
                    </a:ext>
                  </a:extLst>
                </p:cNvPr>
                <p:cNvSpPr txBox="1"/>
                <p:nvPr/>
              </p:nvSpPr>
              <p:spPr>
                <a:xfrm>
                  <a:off x="1360473" y="-230920"/>
                  <a:ext cx="289483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A</a:t>
                  </a:r>
                  <a:endParaRPr lang="en-US" sz="3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object 6">
                  <a:extLst>
                    <a:ext uri="{FF2B5EF4-FFF2-40B4-BE49-F238E27FC236}">
                      <a16:creationId xmlns:a16="http://schemas.microsoft.com/office/drawing/2014/main" id="{20BB3E5B-A012-4CFF-A7C0-701C6B370464}"/>
                    </a:ext>
                  </a:extLst>
                </p:cNvPr>
                <p:cNvSpPr txBox="1"/>
                <p:nvPr/>
              </p:nvSpPr>
              <p:spPr>
                <a:xfrm>
                  <a:off x="2771775" y="1571957"/>
                  <a:ext cx="304799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C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CA707475-C18E-4535-9DB1-514DF136831B}"/>
                </a:ext>
              </a:extLst>
            </p:cNvPr>
            <p:cNvSpPr txBox="1"/>
            <p:nvPr/>
          </p:nvSpPr>
          <p:spPr>
            <a:xfrm>
              <a:off x="9990131" y="3293773"/>
              <a:ext cx="1263511" cy="44871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890" marR="0">
                <a:lnSpc>
                  <a:spcPct val="107000"/>
                </a:lnSpc>
                <a:spcBef>
                  <a:spcPts val="100"/>
                </a:spcBef>
                <a:spcAft>
                  <a:spcPts val="800"/>
                </a:spcAft>
              </a:pPr>
              <a:r>
                <a:rPr lang="en-US" sz="2800" b="1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d - 2</a:t>
              </a:r>
              <a:endPara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B9A69B-C66D-46A5-9F09-6D02C4778FFF}"/>
              </a:ext>
            </a:extLst>
          </p:cNvPr>
          <p:cNvSpPr/>
          <p:nvPr/>
        </p:nvSpPr>
        <p:spPr>
          <a:xfrm>
            <a:off x="536260" y="1969178"/>
            <a:ext cx="5559740" cy="7493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(</a:t>
            </a: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m + 2) + (</a:t>
            </a: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 – 2) + </a:t>
            </a: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FD222C-6E06-83D4-E95C-36E734B3014C}"/>
              </a:ext>
            </a:extLst>
          </p:cNvPr>
          <p:cNvSpPr/>
          <p:nvPr/>
        </p:nvSpPr>
        <p:spPr>
          <a:xfrm>
            <a:off x="539087" y="2671984"/>
            <a:ext cx="6529927" cy="37040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(6 + 2) + (7 – 2) + 10</a:t>
            </a:r>
          </a:p>
          <a:p>
            <a:pPr>
              <a:lnSpc>
                <a:spcPct val="150000"/>
              </a:lnSpc>
            </a:pPr>
            <a:r>
              <a:rPr lang="en-US" sz="3200" b="1" cap="none" spc="0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P = 8 + 5 + 10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23 </a:t>
            </a:r>
          </a:p>
          <a:p>
            <a:pPr>
              <a:lnSpc>
                <a:spcPct val="150000"/>
              </a:lnSpc>
            </a:pPr>
            <a:r>
              <a:rPr lang="en-US" sz="3200" b="1" dirty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perimeter is equal to 23 units.</a:t>
            </a:r>
            <a:endParaRPr lang="en-US" sz="3200" b="1" cap="none" spc="0" dirty="0">
              <a:ln w="22225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372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D98D8C86-09D2-4530-A165-3666C3BFA106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We learned …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AE0A241-96C4-4B28-B3ED-DF996A46053C}"/>
              </a:ext>
            </a:extLst>
          </p:cNvPr>
          <p:cNvSpPr/>
          <p:nvPr/>
        </p:nvSpPr>
        <p:spPr>
          <a:xfrm>
            <a:off x="1569719" y="1659208"/>
            <a:ext cx="9052560" cy="8229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 To evaluate an algebraic expression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8885CE5-E5FD-429B-A73F-B201734CC683}"/>
              </a:ext>
            </a:extLst>
          </p:cNvPr>
          <p:cNvSpPr/>
          <p:nvPr/>
        </p:nvSpPr>
        <p:spPr>
          <a:xfrm>
            <a:off x="1569719" y="3326190"/>
            <a:ext cx="9052560" cy="8229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Replace each variable by its numerical value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8902E44-88BA-4DE1-A3B1-5FB58D32B154}"/>
              </a:ext>
            </a:extLst>
          </p:cNvPr>
          <p:cNvSpPr/>
          <p:nvPr/>
        </p:nvSpPr>
        <p:spPr>
          <a:xfrm>
            <a:off x="3809999" y="5014234"/>
            <a:ext cx="4572000" cy="8229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Evaluate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D723D4FE-C81F-4D8B-BDB0-33897BA5D95F}"/>
              </a:ext>
            </a:extLst>
          </p:cNvPr>
          <p:cNvSpPr/>
          <p:nvPr/>
        </p:nvSpPr>
        <p:spPr>
          <a:xfrm>
            <a:off x="5701145" y="2503230"/>
            <a:ext cx="789709" cy="822960"/>
          </a:xfrm>
          <a:prstGeom prst="downArrow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3C18DC23-6869-42CA-AB4C-AC064E80CD8A}"/>
              </a:ext>
            </a:extLst>
          </p:cNvPr>
          <p:cNvSpPr/>
          <p:nvPr/>
        </p:nvSpPr>
        <p:spPr>
          <a:xfrm>
            <a:off x="5701145" y="4170212"/>
            <a:ext cx="789709" cy="822960"/>
          </a:xfrm>
          <a:prstGeom prst="downArrow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48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7;gb06ce43697_0_0">
            <a:extLst>
              <a:ext uri="{FF2B5EF4-FFF2-40B4-BE49-F238E27FC236}">
                <a16:creationId xmlns:a16="http://schemas.microsoft.com/office/drawing/2014/main" id="{188F86E1-1889-4717-AD7F-7F7AAF305A4D}"/>
              </a:ext>
            </a:extLst>
          </p:cNvPr>
          <p:cNvSpPr txBox="1">
            <a:spLocks/>
          </p:cNvSpPr>
          <p:nvPr/>
        </p:nvSpPr>
        <p:spPr>
          <a:xfrm>
            <a:off x="1042789" y="4320805"/>
            <a:ext cx="10143544" cy="1830975"/>
          </a:xfrm>
          <a:prstGeom prst="rect">
            <a:avLst/>
          </a:prstGeom>
          <a:solidFill>
            <a:schemeClr val="tx2"/>
          </a:solidFill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Mastery of math facts and fluency 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C5C1042-AC2F-4A8B-8133-2420035D63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29341" y="1134668"/>
            <a:ext cx="2733118" cy="32999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178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Write an expression that represents the perimeter of each of the two gardens A and B.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374A07-95E1-4777-AEFA-A9A0BDA1435A}"/>
              </a:ext>
            </a:extLst>
          </p:cNvPr>
          <p:cNvSpPr txBox="1"/>
          <p:nvPr/>
        </p:nvSpPr>
        <p:spPr>
          <a:xfrm>
            <a:off x="9277350" y="118884"/>
            <a:ext cx="2914650" cy="307777"/>
          </a:xfrm>
          <a:prstGeom prst="rect">
            <a:avLst/>
          </a:prstGeom>
          <a:solidFill>
            <a:srgbClr val="DAF3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 Applications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421D21C-3CA0-4292-9E50-1AC38FB89DF9}"/>
              </a:ext>
            </a:extLst>
          </p:cNvPr>
          <p:cNvSpPr/>
          <p:nvPr/>
        </p:nvSpPr>
        <p:spPr>
          <a:xfrm>
            <a:off x="7408185" y="4008585"/>
            <a:ext cx="3017520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 =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EB8AEC-1A43-8CE6-8440-BDFFC7D24B38}"/>
              </a:ext>
            </a:extLst>
          </p:cNvPr>
          <p:cNvSpPr/>
          <p:nvPr/>
        </p:nvSpPr>
        <p:spPr>
          <a:xfrm>
            <a:off x="1637615" y="4792434"/>
            <a:ext cx="450315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000" b="1" cap="none" spc="0" dirty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rPr>
              <a:t> 2 (6 + 2m) = 12 + 4m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FD624E-59A7-F889-1823-024B4BB47A6B}"/>
              </a:ext>
            </a:extLst>
          </p:cNvPr>
          <p:cNvSpPr/>
          <p:nvPr/>
        </p:nvSpPr>
        <p:spPr>
          <a:xfrm>
            <a:off x="6670361" y="4792434"/>
            <a:ext cx="443262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000" b="1" cap="none" spc="0" dirty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rPr>
              <a:t> 2 (5 + 3w) = 10 + 6w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0B04DEC-CE9D-4198-86B0-2A087AC1B7BE}"/>
              </a:ext>
            </a:extLst>
          </p:cNvPr>
          <p:cNvSpPr/>
          <p:nvPr/>
        </p:nvSpPr>
        <p:spPr>
          <a:xfrm>
            <a:off x="2463018" y="3997697"/>
            <a:ext cx="3017520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 =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70B64F-CE80-48E2-9988-B348524859B6}"/>
              </a:ext>
            </a:extLst>
          </p:cNvPr>
          <p:cNvSpPr/>
          <p:nvPr/>
        </p:nvSpPr>
        <p:spPr>
          <a:xfrm>
            <a:off x="2431041" y="4007661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P = 12 + 4m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46B9E1E-F878-4E7D-8FEC-13AF95D92B68}"/>
              </a:ext>
            </a:extLst>
          </p:cNvPr>
          <p:cNvSpPr/>
          <p:nvPr/>
        </p:nvSpPr>
        <p:spPr>
          <a:xfrm>
            <a:off x="7344231" y="4019118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P = 10 + 6w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837AB8-7E89-4EA5-BCF0-F861E1E4804B}"/>
              </a:ext>
            </a:extLst>
          </p:cNvPr>
          <p:cNvGrpSpPr/>
          <p:nvPr/>
        </p:nvGrpSpPr>
        <p:grpSpPr>
          <a:xfrm>
            <a:off x="2137125" y="1586915"/>
            <a:ext cx="7650527" cy="2095206"/>
            <a:chOff x="2137125" y="1586915"/>
            <a:chExt cx="7650527" cy="20952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B75A7C3-4A4F-4FDB-BD62-D4B82051D2DC}"/>
                </a:ext>
              </a:extLst>
            </p:cNvPr>
            <p:cNvSpPr/>
            <p:nvPr/>
          </p:nvSpPr>
          <p:spPr>
            <a:xfrm>
              <a:off x="2667277" y="2081921"/>
              <a:ext cx="2645228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679FA-2D30-4D2D-889D-35D2B0255738}"/>
                </a:ext>
              </a:extLst>
            </p:cNvPr>
            <p:cNvSpPr/>
            <p:nvPr/>
          </p:nvSpPr>
          <p:spPr>
            <a:xfrm>
              <a:off x="3704931" y="1586915"/>
              <a:ext cx="716863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2m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67A213-6835-432E-BF54-F4CEE04EEB85}"/>
                </a:ext>
              </a:extLst>
            </p:cNvPr>
            <p:cNvSpPr/>
            <p:nvPr/>
          </p:nvSpPr>
          <p:spPr>
            <a:xfrm>
              <a:off x="2137125" y="256123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6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2D04DA5-15C8-4EFD-BAEB-0016A4DC69B2}"/>
                </a:ext>
              </a:extLst>
            </p:cNvPr>
            <p:cNvSpPr/>
            <p:nvPr/>
          </p:nvSpPr>
          <p:spPr>
            <a:xfrm>
              <a:off x="8143910" y="2181430"/>
              <a:ext cx="1643742" cy="1447171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omic Sans MS"/>
                  <a:ea typeface="+mn-ea"/>
                  <a:sym typeface="Arial"/>
                </a:rPr>
                <a:t>B</a:t>
              </a:r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F8BC12C-4E44-4246-B2B6-81FA00A5890F}"/>
                </a:ext>
              </a:extLst>
            </p:cNvPr>
            <p:cNvSpPr/>
            <p:nvPr/>
          </p:nvSpPr>
          <p:spPr>
            <a:xfrm>
              <a:off x="8620041" y="1646402"/>
              <a:ext cx="68159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3w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80F50B9-CF51-43A2-8C99-6BAB3504ACC7}"/>
                </a:ext>
              </a:extLst>
            </p:cNvPr>
            <p:cNvSpPr/>
            <p:nvPr/>
          </p:nvSpPr>
          <p:spPr>
            <a:xfrm>
              <a:off x="7660170" y="260540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5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287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3E390A28-4C74-436E-BF5C-F2532CE22EF4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en-US" sz="3200" b="1" dirty="0">
                <a:solidFill>
                  <a:schemeClr val="bg1"/>
                </a:solidFill>
                <a:latin typeface="Comic Sans MS"/>
                <a:sym typeface="Comic Sans MS"/>
              </a:rPr>
              <a:t>How many more meters of barbed wire are needed for garden A than for garden B?</a:t>
            </a:r>
            <a:endParaRPr lang="en-US" sz="3200" b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F43958A-69C5-4E7C-B802-1B936E0C2AC6}"/>
              </a:ext>
            </a:extLst>
          </p:cNvPr>
          <p:cNvSpPr/>
          <p:nvPr/>
        </p:nvSpPr>
        <p:spPr>
          <a:xfrm>
            <a:off x="3093027" y="4946141"/>
            <a:ext cx="6005946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E424B55-F6EC-ABFD-65B3-93D4D3B98FBC}"/>
              </a:ext>
            </a:extLst>
          </p:cNvPr>
          <p:cNvSpPr/>
          <p:nvPr/>
        </p:nvSpPr>
        <p:spPr>
          <a:xfrm>
            <a:off x="3093027" y="4964189"/>
            <a:ext cx="6005946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(12 + 4m) – (10 + 6w)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3FF5288-1CA4-45C6-8B99-C1DC96CCE868}"/>
              </a:ext>
            </a:extLst>
          </p:cNvPr>
          <p:cNvSpPr/>
          <p:nvPr/>
        </p:nvSpPr>
        <p:spPr>
          <a:xfrm>
            <a:off x="2463018" y="3997697"/>
            <a:ext cx="3017520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 =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DD0B1E7-1726-460A-B4C6-CEEC16FF6475}"/>
              </a:ext>
            </a:extLst>
          </p:cNvPr>
          <p:cNvSpPr/>
          <p:nvPr/>
        </p:nvSpPr>
        <p:spPr>
          <a:xfrm>
            <a:off x="2431041" y="4008486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P = 12 + 4m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E2EACEE-99A4-41F5-9FD3-CFF436D147BC}"/>
              </a:ext>
            </a:extLst>
          </p:cNvPr>
          <p:cNvGrpSpPr/>
          <p:nvPr/>
        </p:nvGrpSpPr>
        <p:grpSpPr>
          <a:xfrm>
            <a:off x="2137125" y="1586915"/>
            <a:ext cx="7650527" cy="2095206"/>
            <a:chOff x="2137125" y="1586915"/>
            <a:chExt cx="7650527" cy="209520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F780C82-D01D-41A0-93FE-688E8D6D3460}"/>
                </a:ext>
              </a:extLst>
            </p:cNvPr>
            <p:cNvSpPr/>
            <p:nvPr/>
          </p:nvSpPr>
          <p:spPr>
            <a:xfrm>
              <a:off x="2667277" y="2081921"/>
              <a:ext cx="2645228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23F94D-BD11-4A5B-B4C7-7FE07EB2C622}"/>
                </a:ext>
              </a:extLst>
            </p:cNvPr>
            <p:cNvSpPr/>
            <p:nvPr/>
          </p:nvSpPr>
          <p:spPr>
            <a:xfrm>
              <a:off x="3704931" y="1586915"/>
              <a:ext cx="716863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2m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45A2134-1B38-49EC-8A85-BC54D25C6DD2}"/>
                </a:ext>
              </a:extLst>
            </p:cNvPr>
            <p:cNvSpPr/>
            <p:nvPr/>
          </p:nvSpPr>
          <p:spPr>
            <a:xfrm>
              <a:off x="2137125" y="256123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6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0E11AEA-9D65-4DA8-9A58-B57D3D963E62}"/>
                </a:ext>
              </a:extLst>
            </p:cNvPr>
            <p:cNvSpPr/>
            <p:nvPr/>
          </p:nvSpPr>
          <p:spPr>
            <a:xfrm>
              <a:off x="8143910" y="2181430"/>
              <a:ext cx="1643742" cy="1447171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omic Sans MS"/>
                  <a:ea typeface="+mn-ea"/>
                  <a:sym typeface="Arial"/>
                </a:rPr>
                <a:t>B</a:t>
              </a:r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F15D29-BF13-4EF6-A3B0-D8CC4B27C749}"/>
                </a:ext>
              </a:extLst>
            </p:cNvPr>
            <p:cNvSpPr/>
            <p:nvPr/>
          </p:nvSpPr>
          <p:spPr>
            <a:xfrm>
              <a:off x="8620041" y="1646402"/>
              <a:ext cx="68159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3w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27D903-DB20-4112-B7C3-9F2FCE4BB7C7}"/>
                </a:ext>
              </a:extLst>
            </p:cNvPr>
            <p:cNvSpPr/>
            <p:nvPr/>
          </p:nvSpPr>
          <p:spPr>
            <a:xfrm>
              <a:off x="7660170" y="260540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 dirty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5</a:t>
              </a: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737F654-4E41-4F76-BC8D-799579007818}"/>
              </a:ext>
            </a:extLst>
          </p:cNvPr>
          <p:cNvSpPr/>
          <p:nvPr/>
        </p:nvSpPr>
        <p:spPr>
          <a:xfrm>
            <a:off x="7344231" y="4019118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P = 10 + 6w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332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YZFND0yU"/>
  <p:tag name="ARTICULATE_DESIGN_ID_INTEGRAL" val="2glpRE75"/>
  <p:tag name="ARTICULATE_SLIDE_COUNT" val="5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ntegral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mic Sans MS">
      <a:majorFont>
        <a:latin typeface="Comic Sans MS"/>
        <a:ea typeface=""/>
        <a:cs typeface=""/>
      </a:majorFont>
      <a:minorFont>
        <a:latin typeface="Comic Sans MS"/>
        <a:ea typeface=""/>
        <a:cs typeface="Com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E2E8F8499C854F9A11F18483A7E19F" ma:contentTypeVersion="5" ma:contentTypeDescription="Create a new document." ma:contentTypeScope="" ma:versionID="e890c0f1d7babceb9e9280754058cb88">
  <xsd:schema xmlns:xsd="http://www.w3.org/2001/XMLSchema" xmlns:xs="http://www.w3.org/2001/XMLSchema" xmlns:p="http://schemas.microsoft.com/office/2006/metadata/properties" xmlns:ns2="44acde19-412e-4d58-ab54-075aabd90b17" xmlns:ns3="50fccd82-5d9a-42c4-9d81-eb87a769252e" targetNamespace="http://schemas.microsoft.com/office/2006/metadata/properties" ma:root="true" ma:fieldsID="865860430d6b107a9b163cdaeb084241" ns2:_="" ns3:_="">
    <xsd:import namespace="44acde19-412e-4d58-ab54-075aabd90b17"/>
    <xsd:import namespace="50fccd82-5d9a-42c4-9d81-eb87a76925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acde19-412e-4d58-ab54-075aabd90b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fccd82-5d9a-42c4-9d81-eb87a769252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8EDB57-09A0-4C29-BC94-3E9320684E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DB39C8-F8DA-4F9E-A411-62179B954C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acde19-412e-4d58-ab54-075aabd90b17"/>
    <ds:schemaRef ds:uri="50fccd82-5d9a-42c4-9d81-eb87a76925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2C9AE0-2863-482C-91B6-D8A991EB5B0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d23d726e-30b8-4020-9bcc-ea20acae9033"/>
    <ds:schemaRef ds:uri="20540652-c8d4-4907-a72c-8ae251fa5497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18232</TotalTime>
  <Words>4604</Words>
  <Application>Microsoft Office PowerPoint</Application>
  <PresentationFormat>Widescreen</PresentationFormat>
  <Paragraphs>646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Integral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Zeina Hijazi</dc:creator>
  <cp:lastModifiedBy>Theresia Tabchi</cp:lastModifiedBy>
  <cp:revision>446</cp:revision>
  <dcterms:created xsi:type="dcterms:W3CDTF">2020-11-03T06:34:51Z</dcterms:created>
  <dcterms:modified xsi:type="dcterms:W3CDTF">2023-10-30T01:01:09Z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2E4F087A-4617-40CF-AC35-23543E2ED431</vt:lpwstr>
  </property>
  <property fmtid="{D5CDD505-2E9C-101B-9397-08002B2CF9AE}" pid="3" name="ArticulatePath">
    <vt:lpwstr>U1 - EB2 - Semaine 1- Dec 14, 2020</vt:lpwstr>
  </property>
  <property fmtid="{D5CDD505-2E9C-101B-9397-08002B2CF9AE}" pid="4" name="ContentTypeId">
    <vt:lpwstr>0x010100F5E2E8F8499C854F9A11F18483A7E19F</vt:lpwstr>
  </property>
  <property fmtid="{D5CDD505-2E9C-101B-9397-08002B2CF9AE}" pid="5" name="Order">
    <vt:r8>147900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SourceUrl">
    <vt:lpwstr/>
  </property>
  <property fmtid="{D5CDD505-2E9C-101B-9397-08002B2CF9AE}" pid="11" name="_SharedFileIndex">
    <vt:lpwstr/>
  </property>
  <property fmtid="{D5CDD505-2E9C-101B-9397-08002B2CF9AE}" pid="12" name="ComplianceAssetId">
    <vt:lpwstr/>
  </property>
  <property fmtid="{D5CDD505-2E9C-101B-9397-08002B2CF9AE}" pid="13" name="TemplateUrl">
    <vt:lpwstr/>
  </property>
</Properties>
</file>