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8.xml" ContentType="application/vnd.openxmlformats-officedocument.presentationml.tags+xml"/>
  <Override PartName="/ppt/notesSlides/notesSlide11.xml" ContentType="application/vnd.openxmlformats-officedocument.presentationml.notesSlide+xml"/>
  <Override PartName="/ppt/tags/tag19.xml" ContentType="application/vnd.openxmlformats-officedocument.presentationml.tags+xml"/>
  <Override PartName="/ppt/notesSlides/notesSlide12.xml" ContentType="application/vnd.openxmlformats-officedocument.presentationml.notesSlide+xml"/>
  <Override PartName="/ppt/tags/tag20.xml" ContentType="application/vnd.openxmlformats-officedocument.presentationml.tags+xml"/>
  <Override PartName="/ppt/notesSlides/notesSlide13.xml" ContentType="application/vnd.openxmlformats-officedocument.presentationml.notesSlide+xml"/>
  <Override PartName="/ppt/tags/tag21.xml" ContentType="application/vnd.openxmlformats-officedocument.presentationml.tags+xml"/>
  <Override PartName="/ppt/notesSlides/notesSlide14.xml" ContentType="application/vnd.openxmlformats-officedocument.presentationml.notesSlide+xml"/>
  <Override PartName="/ppt/tags/tag22.xml" ContentType="application/vnd.openxmlformats-officedocument.presentationml.tags+xml"/>
  <Override PartName="/ppt/notesSlides/notesSlide15.xml" ContentType="application/vnd.openxmlformats-officedocument.presentationml.notesSlide+xml"/>
  <Override PartName="/ppt/tags/tag23.xml" ContentType="application/vnd.openxmlformats-officedocument.presentationml.tags+xml"/>
  <Override PartName="/ppt/notesSlides/notesSlide16.xml" ContentType="application/vnd.openxmlformats-officedocument.presentationml.notesSlide+xml"/>
  <Override PartName="/ppt/tags/tag24.xml" ContentType="application/vnd.openxmlformats-officedocument.presentationml.tags+xml"/>
  <Override PartName="/ppt/notesSlides/notesSlide17.xml" ContentType="application/vnd.openxmlformats-officedocument.presentationml.notesSlide+xml"/>
  <Override PartName="/ppt/tags/tag25.xml" ContentType="application/vnd.openxmlformats-officedocument.presentationml.tags+xml"/>
  <Override PartName="/ppt/notesSlides/notesSlide18.xml" ContentType="application/vnd.openxmlformats-officedocument.presentationml.notesSlide+xml"/>
  <Override PartName="/ppt/tags/tag26.xml" ContentType="application/vnd.openxmlformats-officedocument.presentationml.tags+xml"/>
  <Override PartName="/ppt/notesSlides/notesSlide19.xml" ContentType="application/vnd.openxmlformats-officedocument.presentationml.notesSlide+xml"/>
  <Override PartName="/ppt/tags/tag27.xml" ContentType="application/vnd.openxmlformats-officedocument.presentationml.tags+xml"/>
  <Override PartName="/ppt/notesSlides/notesSlide20.xml" ContentType="application/vnd.openxmlformats-officedocument.presentationml.notesSlide+xml"/>
  <Override PartName="/ppt/tags/tag28.xml" ContentType="application/vnd.openxmlformats-officedocument.presentationml.tags+xml"/>
  <Override PartName="/ppt/notesSlides/notesSlide21.xml" ContentType="application/vnd.openxmlformats-officedocument.presentationml.notesSlide+xml"/>
  <Override PartName="/ppt/tags/tag29.xml" ContentType="application/vnd.openxmlformats-officedocument.presentationml.tags+xml"/>
  <Override PartName="/ppt/notesSlides/notesSlide22.xml" ContentType="application/vnd.openxmlformats-officedocument.presentationml.notesSlide+xml"/>
  <Override PartName="/ppt/tags/tag30.xml" ContentType="application/vnd.openxmlformats-officedocument.presentationml.tags+xml"/>
  <Override PartName="/ppt/notesSlides/notesSlide23.xml" ContentType="application/vnd.openxmlformats-officedocument.presentationml.notesSlide+xml"/>
  <Override PartName="/ppt/tags/tag31.xml" ContentType="application/vnd.openxmlformats-officedocument.presentationml.tags+xml"/>
  <Override PartName="/ppt/notesSlides/notesSlide24.xml" ContentType="application/vnd.openxmlformats-officedocument.presentationml.notesSlide+xml"/>
  <Override PartName="/ppt/tags/tag32.xml" ContentType="application/vnd.openxmlformats-officedocument.presentationml.tags+xml"/>
  <Override PartName="/ppt/notesSlides/notesSlide25.xml" ContentType="application/vnd.openxmlformats-officedocument.presentationml.notesSlide+xml"/>
  <Override PartName="/ppt/tags/tag33.xml" ContentType="application/vnd.openxmlformats-officedocument.presentationml.tags+xml"/>
  <Override PartName="/ppt/notesSlides/notesSlide26.xml" ContentType="application/vnd.openxmlformats-officedocument.presentationml.notesSlide+xml"/>
  <Override PartName="/ppt/tags/tag34.xml" ContentType="application/vnd.openxmlformats-officedocument.presentationml.tags+xml"/>
  <Override PartName="/ppt/notesSlides/notesSlide27.xml" ContentType="application/vnd.openxmlformats-officedocument.presentationml.notesSlide+xml"/>
  <Override PartName="/ppt/tags/tag35.xml" ContentType="application/vnd.openxmlformats-officedocument.presentationml.tags+xml"/>
  <Override PartName="/ppt/notesSlides/notesSlide28.xml" ContentType="application/vnd.openxmlformats-officedocument.presentationml.notesSlide+xml"/>
  <Override PartName="/ppt/tags/tag36.xml" ContentType="application/vnd.openxmlformats-officedocument.presentationml.tags+xml"/>
  <Override PartName="/ppt/notesSlides/notesSlide29.xml" ContentType="application/vnd.openxmlformats-officedocument.presentationml.notesSlide+xml"/>
  <Override PartName="/ppt/tags/tag37.xml" ContentType="application/vnd.openxmlformats-officedocument.presentationml.tags+xml"/>
  <Override PartName="/ppt/notesSlides/notesSlide30.xml" ContentType="application/vnd.openxmlformats-officedocument.presentationml.notesSlide+xml"/>
  <Override PartName="/ppt/tags/tag38.xml" ContentType="application/vnd.openxmlformats-officedocument.presentationml.tags+xml"/>
  <Override PartName="/ppt/notesSlides/notesSlide31.xml" ContentType="application/vnd.openxmlformats-officedocument.presentationml.notesSlide+xml"/>
  <Override PartName="/ppt/tags/tag39.xml" ContentType="application/vnd.openxmlformats-officedocument.presentationml.tags+xml"/>
  <Override PartName="/ppt/notesSlides/notesSlide32.xml" ContentType="application/vnd.openxmlformats-officedocument.presentationml.notesSlide+xml"/>
  <Override PartName="/ppt/tags/tag40.xml" ContentType="application/vnd.openxmlformats-officedocument.presentationml.tags+xml"/>
  <Override PartName="/ppt/notesSlides/notesSlide33.xml" ContentType="application/vnd.openxmlformats-officedocument.presentationml.notesSlide+xml"/>
  <Override PartName="/ppt/tags/tag41.xml" ContentType="application/vnd.openxmlformats-officedocument.presentationml.tags+xml"/>
  <Override PartName="/ppt/notesSlides/notesSlide34.xml" ContentType="application/vnd.openxmlformats-officedocument.presentationml.notesSlide+xml"/>
  <Override PartName="/ppt/tags/tag42.xml" ContentType="application/vnd.openxmlformats-officedocument.presentationml.tags+xml"/>
  <Override PartName="/ppt/notesSlides/notesSlide35.xml" ContentType="application/vnd.openxmlformats-officedocument.presentationml.notesSlide+xml"/>
  <Override PartName="/ppt/tags/tag43.xml" ContentType="application/vnd.openxmlformats-officedocument.presentationml.tags+xml"/>
  <Override PartName="/ppt/notesSlides/notesSlide36.xml" ContentType="application/vnd.openxmlformats-officedocument.presentationml.notesSlide+xml"/>
  <Override PartName="/ppt/tags/tag44.xml" ContentType="application/vnd.openxmlformats-officedocument.presentationml.tags+xml"/>
  <Override PartName="/ppt/notesSlides/notesSlide3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9" r:id="rId5"/>
  </p:sldMasterIdLst>
  <p:notesMasterIdLst>
    <p:notesMasterId r:id="rId44"/>
  </p:notesMasterIdLst>
  <p:sldIdLst>
    <p:sldId id="1656" r:id="rId6"/>
    <p:sldId id="523" r:id="rId7"/>
    <p:sldId id="594" r:id="rId8"/>
    <p:sldId id="542" r:id="rId9"/>
    <p:sldId id="527" r:id="rId10"/>
    <p:sldId id="434" r:id="rId11"/>
    <p:sldId id="618" r:id="rId12"/>
    <p:sldId id="619" r:id="rId13"/>
    <p:sldId id="620" r:id="rId14"/>
    <p:sldId id="621" r:id="rId15"/>
    <p:sldId id="599" r:id="rId16"/>
    <p:sldId id="528" r:id="rId17"/>
    <p:sldId id="467" r:id="rId18"/>
    <p:sldId id="605" r:id="rId19"/>
    <p:sldId id="606" r:id="rId20"/>
    <p:sldId id="631" r:id="rId21"/>
    <p:sldId id="622" r:id="rId22"/>
    <p:sldId id="632" r:id="rId23"/>
    <p:sldId id="623" r:id="rId24"/>
    <p:sldId id="633" r:id="rId25"/>
    <p:sldId id="624" r:id="rId26"/>
    <p:sldId id="634" r:id="rId27"/>
    <p:sldId id="625" r:id="rId28"/>
    <p:sldId id="635" r:id="rId29"/>
    <p:sldId id="529" r:id="rId30"/>
    <p:sldId id="501" r:id="rId31"/>
    <p:sldId id="636" r:id="rId32"/>
    <p:sldId id="626" r:id="rId33"/>
    <p:sldId id="641" r:id="rId34"/>
    <p:sldId id="627" r:id="rId35"/>
    <p:sldId id="637" r:id="rId36"/>
    <p:sldId id="628" r:id="rId37"/>
    <p:sldId id="638" r:id="rId38"/>
    <p:sldId id="629" r:id="rId39"/>
    <p:sldId id="639" r:id="rId40"/>
    <p:sldId id="630" r:id="rId41"/>
    <p:sldId id="640" r:id="rId42"/>
    <p:sldId id="1655" r:id="rId43"/>
  </p:sldIdLst>
  <p:sldSz cx="12192000" cy="6858000"/>
  <p:notesSz cx="6858000" cy="9144000"/>
  <p:custDataLst>
    <p:tags r:id="rId45"/>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59"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3A729A"/>
    <a:srgbClr val="0076A3"/>
    <a:srgbClr val="59B4E1"/>
    <a:srgbClr val="578CC3"/>
    <a:srgbClr val="C7E6F5"/>
    <a:srgbClr val="DAF3F6"/>
    <a:srgbClr val="94CFEC"/>
    <a:srgbClr val="EFEFEF"/>
    <a:srgbClr val="4A66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0600FD-2263-4363-8BCD-BCECA28C9E8E}" v="41" dt="2023-09-21T09:16:30.802"/>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8794" autoAdjust="0"/>
  </p:normalViewPr>
  <p:slideViewPr>
    <p:cSldViewPr snapToGrid="0">
      <p:cViewPr varScale="1">
        <p:scale>
          <a:sx n="50" d="100"/>
          <a:sy n="50" d="100"/>
        </p:scale>
        <p:origin x="1906" y="5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7" Type="http://schemas.openxmlformats.org/officeDocument/2006/relationships/slide" Target="slides/slide2.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ags" Target="tags/tag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20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202" Type="http://schemas.openxmlformats.org/officeDocument/2006/relationships/commentAuthors" Target="commentAuthors.xml"/><Relationship Id="rId207" Type="http://schemas.microsoft.com/office/2015/10/relationships/revisionInfo" Target="revisionInfo.xml"/><Relationship Id="rId8" Type="http://schemas.openxmlformats.org/officeDocument/2006/relationships/slide" Target="slides/slide3.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20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650501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latin typeface="Calibri"/>
                <a:ea typeface="Calibri" panose="020F0502020204030204" pitchFamily="34" charset="0"/>
                <a:cs typeface="Calibri"/>
              </a:rPr>
              <a:t>Teacher says: </a:t>
            </a:r>
            <a:r>
              <a:rPr lang="en-US" sz="1200" b="1" i="1"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a:t>
            </a:r>
            <a:r>
              <a:rPr lang="en-US" sz="1000" b="1" i="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Is there a situation where we should perform subtraction before division?</a:t>
            </a:r>
          </a:p>
          <a:p>
            <a:pPr marL="228600" indent="0"/>
            <a:r>
              <a:rPr lang="en-US" sz="1000" b="1" i="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And is there a situation where we should perform subtraction before division?”</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a:p>
            <a:pPr marL="228600" indent="0"/>
            <a:endParaRPr lang="en-GB" sz="1000" dirty="0"/>
          </a:p>
          <a:p>
            <a:pPr marL="228600" indent="0"/>
            <a:r>
              <a:rPr lang="en-US" sz="1000" b="0" u="none" dirty="0">
                <a:effectLst/>
              </a:rPr>
              <a:t>Correct the activity interactively.</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“Based on the order of the operations law, we know that the operation inside parentheses should always be performed first. </a:t>
            </a:r>
          </a:p>
          <a:p>
            <a:pPr marL="228600" indent="0"/>
            <a:r>
              <a:rPr lang="en-US" sz="1000" b="1" i="1" u="none" dirty="0">
                <a:latin typeface="Calibri"/>
                <a:ea typeface="Calibri" panose="020F0502020204030204" pitchFamily="34" charset="0"/>
                <a:cs typeface="Calibri"/>
              </a:rPr>
              <a:t>So, only when subtraction is found between parentheses do we perform it before division.”</a:t>
            </a:r>
          </a:p>
          <a:p>
            <a:pPr marL="457200" marR="0" lvl="4" indent="-22860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en-US" sz="1000" b="1" u="sng" dirty="0">
              <a:solidFill>
                <a:srgbClr val="595959"/>
              </a:solidFill>
              <a:latin typeface="Comic Sans MS"/>
            </a:endParaRPr>
          </a:p>
          <a:p>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324773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8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“To wrap-up today’s session, so far, we have learned to:</a:t>
            </a:r>
          </a:p>
          <a:p>
            <a:pPr marL="228600" indent="0"/>
            <a:r>
              <a:rPr lang="en-US" sz="800" b="1" i="1" u="none" dirty="0">
                <a:latin typeface="Calibri"/>
                <a:ea typeface="Calibri" panose="020F0502020204030204" pitchFamily="34" charset="0"/>
                <a:cs typeface="Calibri"/>
              </a:rPr>
              <a:t>Always perform operations inside parentheses first.</a:t>
            </a:r>
          </a:p>
          <a:p>
            <a:pPr marL="228600" indent="0"/>
            <a:r>
              <a:rPr lang="en-US" sz="800" b="1" i="1" u="none" dirty="0">
                <a:latin typeface="Calibri"/>
                <a:ea typeface="Calibri" panose="020F0502020204030204" pitchFamily="34" charset="0"/>
                <a:cs typeface="Calibri"/>
              </a:rPr>
              <a:t>In the absence of parentheses, always perform division before addition. </a:t>
            </a:r>
          </a:p>
          <a:p>
            <a:pPr marL="228600" indent="0"/>
            <a:r>
              <a:rPr lang="en-US" sz="800" b="1" i="1" u="none" dirty="0">
                <a:latin typeface="Calibri"/>
                <a:ea typeface="Calibri" panose="020F0502020204030204" pitchFamily="34" charset="0"/>
                <a:cs typeface="Calibri"/>
              </a:rPr>
              <a:t>And always perform division before subtraction too.</a:t>
            </a:r>
          </a:p>
          <a:p>
            <a:pPr marL="228600" indent="0"/>
            <a:r>
              <a:rPr lang="en-US" sz="800" b="1" i="1" u="none" dirty="0">
                <a:latin typeface="Calibri"/>
                <a:ea typeface="Calibri" panose="020F0502020204030204" pitchFamily="34" charset="0"/>
                <a:cs typeface="Calibri"/>
              </a:rPr>
              <a:t>You can use the acronym PDAS to remember the order. </a:t>
            </a:r>
          </a:p>
          <a:p>
            <a:pPr marL="228600" indent="0"/>
            <a:r>
              <a:rPr lang="en-US" sz="800" b="1" i="1" u="none" dirty="0">
                <a:latin typeface="Calibri"/>
                <a:ea typeface="Calibri" panose="020F0502020204030204" pitchFamily="34" charset="0"/>
                <a:cs typeface="Calibri"/>
              </a:rPr>
              <a:t>P is for Parentheses.</a:t>
            </a:r>
          </a:p>
          <a:p>
            <a:pPr marL="228600" indent="0"/>
            <a:r>
              <a:rPr lang="en-US" sz="800" b="1" i="1" u="none" dirty="0">
                <a:latin typeface="Calibri"/>
                <a:ea typeface="Calibri" panose="020F0502020204030204" pitchFamily="34" charset="0"/>
                <a:cs typeface="Calibri"/>
              </a:rPr>
              <a:t>D is for Division.</a:t>
            </a:r>
          </a:p>
          <a:p>
            <a:pPr marL="228600" indent="0"/>
            <a:r>
              <a:rPr lang="en-US" sz="800" b="1" i="1" u="none" dirty="0">
                <a:latin typeface="Calibri"/>
                <a:ea typeface="Calibri" panose="020F0502020204030204" pitchFamily="34" charset="0"/>
                <a:cs typeface="Calibri"/>
              </a:rPr>
              <a:t>A is for Addition and S is for Subtraction. </a:t>
            </a:r>
          </a:p>
          <a:p>
            <a:pPr marL="228600" indent="0"/>
            <a:r>
              <a:rPr lang="en-US" sz="800" b="1" i="1" u="none" dirty="0">
                <a:latin typeface="Calibri"/>
                <a:ea typeface="Calibri" panose="020F0502020204030204" pitchFamily="34" charset="0"/>
                <a:cs typeface="Calibri"/>
              </a:rPr>
              <a:t>You can also use the phrase Please Dear Aunt Sally.”</a:t>
            </a:r>
          </a:p>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endPar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897193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12</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“Find the value of the following expressions and then state w</a:t>
            </a:r>
            <a:r>
              <a:rPr lang="en-US" sz="10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hat you notice.”</a:t>
            </a:r>
            <a:endParaRPr lang="en-US" sz="1000" b="1" i="1" u="none" dirty="0">
              <a:latin typeface="Calibri"/>
              <a:ea typeface="Calibri" panose="020F0502020204030204" pitchFamily="34" charset="0"/>
              <a:cs typeface="Calibri"/>
            </a:endParaRP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14099937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“Both expressions led to the same answer.</a:t>
            </a:r>
          </a:p>
          <a:p>
            <a:pPr marL="228600" indent="0"/>
            <a:r>
              <a:rPr lang="en-US" sz="1200" b="1" i="1" u="none" dirty="0">
                <a:latin typeface="Calibri"/>
                <a:ea typeface="Calibri" panose="020F0502020204030204" pitchFamily="34" charset="0"/>
                <a:cs typeface="Calibri"/>
              </a:rPr>
              <a:t>Look at the first expression.</a:t>
            </a:r>
          </a:p>
          <a:p>
            <a:pPr marL="228600" indent="0"/>
            <a:r>
              <a:rPr lang="en-US" sz="1200" b="1" i="1" u="none" dirty="0">
                <a:latin typeface="Calibri"/>
                <a:ea typeface="Calibri" panose="020F0502020204030204" pitchFamily="34" charset="0"/>
                <a:cs typeface="Calibri"/>
              </a:rPr>
              <a:t>According to the rule, we should always perform division before addition.</a:t>
            </a:r>
          </a:p>
          <a:p>
            <a:pPr marL="228600" indent="0"/>
            <a:r>
              <a:rPr lang="en-US" sz="1200" b="1" i="1" u="none" dirty="0">
                <a:latin typeface="Calibri"/>
                <a:ea typeface="Calibri" panose="020F0502020204030204" pitchFamily="34" charset="0"/>
                <a:cs typeface="Calibri"/>
              </a:rPr>
              <a:t>Now, look at the second expression.</a:t>
            </a:r>
          </a:p>
          <a:p>
            <a:pPr marL="228600" indent="0"/>
            <a:r>
              <a:rPr lang="en-US" sz="1200" b="1" i="1" u="none" dirty="0">
                <a:latin typeface="Calibri"/>
                <a:ea typeface="Calibri" panose="020F0502020204030204" pitchFamily="34" charset="0"/>
                <a:cs typeface="Calibri"/>
              </a:rPr>
              <a:t>According to the rule, we should always perform operations inside parentheses first.</a:t>
            </a:r>
          </a:p>
          <a:p>
            <a:pPr marL="228600" indent="0"/>
            <a:r>
              <a:rPr lang="en-US" sz="1200" b="1" i="1" u="none" dirty="0">
                <a:latin typeface="Calibri"/>
                <a:ea typeface="Calibri" panose="020F0502020204030204" pitchFamily="34" charset="0"/>
                <a:cs typeface="Calibri"/>
              </a:rPr>
              <a:t>In both expressions, while following the order of operations law, we are performing 18 ÷ 9 first.</a:t>
            </a:r>
          </a:p>
          <a:p>
            <a:pPr marL="228600" indent="0"/>
            <a:r>
              <a:rPr lang="en-US" sz="1200" b="1" i="1" u="none" dirty="0">
                <a:latin typeface="Calibri"/>
                <a:ea typeface="Calibri" panose="020F0502020204030204" pitchFamily="34" charset="0"/>
                <a:cs typeface="Calibri"/>
              </a:rPr>
              <a:t>So, the parentheses here are useless, and can be deleted.”</a:t>
            </a:r>
          </a:p>
          <a:p>
            <a:endParaRPr lang="en-US" sz="1200" b="1" u="sng" dirty="0">
              <a:effectLst/>
              <a:highlight>
                <a:srgbClr val="00FFFF"/>
              </a:highligh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42670953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a:t>
            </a:r>
            <a:r>
              <a:rPr lang="en-US" sz="10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Now, it is your turn.</a:t>
            </a:r>
          </a:p>
          <a:p>
            <a:pPr marL="228600" indent="0"/>
            <a:r>
              <a:rPr lang="en-US" sz="1000" b="1" i="1" u="none" dirty="0">
                <a:latin typeface="Calibri"/>
                <a:ea typeface="Calibri" panose="020F0502020204030204" pitchFamily="34" charset="0"/>
                <a:cs typeface="Calibri"/>
              </a:rPr>
              <a:t>Can you delete the parentheses?</a:t>
            </a:r>
          </a:p>
          <a:p>
            <a:pPr marL="228600" indent="0"/>
            <a:r>
              <a:rPr lang="en-US" sz="1000" b="1" i="1" u="none" dirty="0">
                <a:latin typeface="Calibri"/>
                <a:ea typeface="Calibri" panose="020F0502020204030204" pitchFamily="34" charset="0"/>
                <a:cs typeface="Calibri"/>
              </a:rPr>
              <a:t>Remember, you can delete parentheses only if its existence doesn’t change the answer.”</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a:p>
            <a:endParaRPr lang="en-US" sz="1000" b="1" u="sng" dirty="0">
              <a:effectLst/>
              <a:highlight>
                <a:srgbClr val="00FFFF"/>
              </a:highlight>
              <a:latin typeface="Calibri" panose="020F0502020204030204" pitchFamily="34" charset="0"/>
              <a:ea typeface="Calibri" panose="020F050202020403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1542674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8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800" b="0" u="none" dirty="0">
                <a:effectLst/>
              </a:rPr>
              <a:t>Correct the activity interactively.</a:t>
            </a:r>
          </a:p>
          <a:p>
            <a:pPr marL="228600" indent="0"/>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“Look at the first expression.</a:t>
            </a:r>
          </a:p>
          <a:p>
            <a:pPr marL="228600" indent="0"/>
            <a:r>
              <a:rPr lang="en-US" sz="800" b="1" i="1" u="none" dirty="0">
                <a:latin typeface="Calibri"/>
                <a:ea typeface="Calibri" panose="020F0502020204030204" pitchFamily="34" charset="0"/>
                <a:cs typeface="Calibri"/>
              </a:rPr>
              <a:t>The operation inside the parentheses is a subtraction. </a:t>
            </a:r>
          </a:p>
          <a:p>
            <a:pPr marL="228600" indent="0"/>
            <a:r>
              <a:rPr lang="en-US" sz="800" b="1" i="1" u="none" dirty="0">
                <a:latin typeface="Calibri"/>
                <a:ea typeface="Calibri" panose="020F0502020204030204" pitchFamily="34" charset="0"/>
                <a:cs typeface="Calibri"/>
              </a:rPr>
              <a:t>So, it should be performed first. </a:t>
            </a:r>
          </a:p>
          <a:p>
            <a:pPr marL="228600" indent="0"/>
            <a:r>
              <a:rPr lang="en-US" sz="800" b="1" i="1" u="none" dirty="0">
                <a:latin typeface="Calibri"/>
                <a:ea typeface="Calibri" panose="020F0502020204030204" pitchFamily="34" charset="0"/>
                <a:cs typeface="Calibri"/>
              </a:rPr>
              <a:t>This means the subtraction will be performed before the division.</a:t>
            </a:r>
          </a:p>
          <a:p>
            <a:pPr marL="228600" indent="0"/>
            <a:endParaRPr lang="en-US" sz="800" b="1" i="1" u="none" dirty="0">
              <a:latin typeface="Calibri"/>
              <a:ea typeface="Calibri" panose="020F0502020204030204" pitchFamily="34" charset="0"/>
              <a:cs typeface="Calibri"/>
            </a:endParaRPr>
          </a:p>
          <a:p>
            <a:pPr marL="228600" indent="0"/>
            <a:r>
              <a:rPr lang="en-US" sz="800" b="1" i="1" u="none" dirty="0">
                <a:latin typeface="Calibri"/>
                <a:ea typeface="Calibri" panose="020F0502020204030204" pitchFamily="34" charset="0"/>
                <a:cs typeface="Calibri"/>
              </a:rPr>
              <a:t>Now, look at the second expression. Without parentheses, division is performed before subtraction.</a:t>
            </a:r>
          </a:p>
          <a:p>
            <a:pPr marL="228600" indent="0"/>
            <a:endParaRPr lang="en-US" sz="800" b="1" i="1" u="none" dirty="0">
              <a:latin typeface="Calibri"/>
              <a:ea typeface="Calibri" panose="020F0502020204030204" pitchFamily="34" charset="0"/>
              <a:cs typeface="Calibri"/>
            </a:endParaRPr>
          </a:p>
          <a:p>
            <a:pPr marL="228600" indent="0"/>
            <a:r>
              <a:rPr lang="en-US" sz="800" b="1" i="1" u="none" dirty="0">
                <a:latin typeface="Calibri"/>
                <a:ea typeface="Calibri" panose="020F0502020204030204" pitchFamily="34" charset="0"/>
                <a:cs typeface="Calibri"/>
              </a:rPr>
              <a:t>Since each expression led to a different answer, the parentheses can’t be deleted.”</a:t>
            </a:r>
          </a:p>
          <a:p>
            <a:endParaRPr lang="en-US" sz="800" b="1" i="1" u="none" dirty="0">
              <a:latin typeface="Calibri"/>
              <a:ea typeface="Calibri" panose="020F0502020204030204" pitchFamily="34" charset="0"/>
              <a:cs typeface="Calibri"/>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3984060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“Can you delete the parentheses?”</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23136565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effectLst/>
              </a:rPr>
              <a:t>Correct the activity interactively.</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“Look at the first expression.</a:t>
            </a:r>
          </a:p>
          <a:p>
            <a:pPr marL="228600" indent="0"/>
            <a:r>
              <a:rPr lang="en-US" sz="1000" b="1" i="1" u="none" dirty="0">
                <a:latin typeface="Calibri"/>
                <a:ea typeface="Calibri" panose="020F0502020204030204" pitchFamily="34" charset="0"/>
                <a:cs typeface="Calibri"/>
              </a:rPr>
              <a:t>The operation inside the parentheses is division. </a:t>
            </a:r>
          </a:p>
          <a:p>
            <a:pPr marL="228600" indent="0"/>
            <a:r>
              <a:rPr lang="en-US" sz="1000" b="1" i="1" u="none" dirty="0">
                <a:latin typeface="Calibri"/>
                <a:ea typeface="Calibri" panose="020F0502020204030204" pitchFamily="34" charset="0"/>
                <a:cs typeface="Calibri"/>
              </a:rPr>
              <a:t>It should be performed first. </a:t>
            </a:r>
            <a:br>
              <a:rPr lang="en-US" sz="1000" b="1" i="1" u="none" dirty="0">
                <a:latin typeface="Calibri"/>
                <a:ea typeface="Calibri" panose="020F0502020204030204" pitchFamily="34" charset="0"/>
                <a:cs typeface="Calibri"/>
              </a:rPr>
            </a:br>
            <a:endParaRPr lang="en-US" sz="1000" b="1" i="1" u="none" dirty="0">
              <a:latin typeface="Calibri"/>
              <a:ea typeface="Calibri" panose="020F0502020204030204" pitchFamily="34" charset="0"/>
              <a:cs typeface="Calibri"/>
            </a:endParaRPr>
          </a:p>
          <a:p>
            <a:pPr marL="228600" indent="0"/>
            <a:r>
              <a:rPr lang="en-US" sz="1000" b="1" i="1" u="none" dirty="0">
                <a:latin typeface="Calibri"/>
                <a:ea typeface="Calibri" panose="020F0502020204030204" pitchFamily="34" charset="0"/>
                <a:cs typeface="Calibri"/>
              </a:rPr>
              <a:t>Now, look at the second expression. Even without parentheses, the division should always be performed before addition.</a:t>
            </a:r>
          </a:p>
          <a:p>
            <a:pPr marL="228600" indent="0"/>
            <a:r>
              <a:rPr lang="en-US" sz="1000" b="1" i="1" u="none" dirty="0">
                <a:latin typeface="Calibri"/>
                <a:ea typeface="Calibri" panose="020F0502020204030204" pitchFamily="34" charset="0"/>
                <a:cs typeface="Calibri"/>
              </a:rPr>
              <a:t>Since both expressions led to the same answer, the parentheses can be deleted.”</a:t>
            </a:r>
          </a:p>
          <a:p>
            <a:pPr marL="228600" marR="0" lvl="0" indent="0" algn="l" defTabSz="914400" rtl="0" eaLnBrk="1" fontAlgn="auto" latinLnBrk="0" hangingPunct="1">
              <a:lnSpc>
                <a:spcPct val="107000"/>
              </a:lnSpc>
              <a:spcBef>
                <a:spcPts val="0"/>
              </a:spcBef>
              <a:spcAft>
                <a:spcPts val="800"/>
              </a:spcAft>
              <a:buClrTx/>
              <a:buSzTx/>
              <a:buFontTx/>
              <a:buNone/>
              <a:tabLst/>
              <a:defRPr/>
            </a:pPr>
            <a:endParaRPr lang="en-US" sz="1000" b="1" i="1" u="sng" dirty="0">
              <a:effectLst/>
              <a:latin typeface="Calibri" panose="020F0502020204030204" pitchFamily="34" charset="0"/>
              <a:ea typeface="Calibri" panose="020F0502020204030204" pitchFamily="34" charset="0"/>
              <a:cs typeface="Calibri" panose="020F0502020204030204" pitchFamily="34" charset="0"/>
            </a:endParaRPr>
          </a:p>
          <a:p>
            <a:pPr marL="571500" marR="0" lvl="0" indent="0" algn="l" defTabSz="914400" rtl="0" eaLnBrk="1" fontAlgn="auto" latinLnBrk="0" hangingPunct="1">
              <a:lnSpc>
                <a:spcPct val="107000"/>
              </a:lnSpc>
              <a:spcBef>
                <a:spcPts val="0"/>
              </a:spcBef>
              <a:spcAft>
                <a:spcPts val="800"/>
              </a:spcAft>
              <a:buClrTx/>
              <a:buSzTx/>
              <a:buFontTx/>
              <a:buNone/>
              <a:tabLst/>
              <a:defRPr/>
            </a:pPr>
            <a:endParaRPr lang="en-US" sz="1000" b="1" i="1" u="sng"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a:latin typeface="Comic Sans MS" panose="030F0702030302020204" pitchFamily="66" charset="0"/>
            </a:endParaRPr>
          </a:p>
        </p:txBody>
      </p:sp>
    </p:spTree>
    <p:extLst>
      <p:ext uri="{BB962C8B-B14F-4D97-AF65-F5344CB8AC3E}">
        <p14:creationId xmlns:p14="http://schemas.microsoft.com/office/powerpoint/2010/main" val="39172100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“Can you delete the parentheses?”</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654917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2</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4226824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8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800" b="0" u="none" dirty="0">
                <a:effectLst/>
              </a:rPr>
              <a:t>Correct the activity interactively.</a:t>
            </a:r>
          </a:p>
          <a:p>
            <a:pPr marL="228600" indent="0"/>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“Look at the first expression.</a:t>
            </a:r>
          </a:p>
          <a:p>
            <a:pPr marL="228600" indent="0"/>
            <a:r>
              <a:rPr lang="en-US" sz="800" b="1" i="1" u="none" dirty="0">
                <a:latin typeface="Calibri"/>
                <a:ea typeface="Calibri" panose="020F0502020204030204" pitchFamily="34" charset="0"/>
                <a:cs typeface="Calibri"/>
              </a:rPr>
              <a:t>The operation inside the parentheses is an addition. </a:t>
            </a:r>
          </a:p>
          <a:p>
            <a:pPr marL="228600" indent="0"/>
            <a:r>
              <a:rPr lang="en-US" sz="800" b="1" i="1" u="none" dirty="0">
                <a:latin typeface="Calibri"/>
                <a:ea typeface="Calibri" panose="020F0502020204030204" pitchFamily="34" charset="0"/>
                <a:cs typeface="Calibri"/>
              </a:rPr>
              <a:t>This means the addition will be performed before the division.</a:t>
            </a:r>
          </a:p>
          <a:p>
            <a:pPr marL="228600" indent="0"/>
            <a:endParaRPr lang="en-US" sz="800" b="1" i="1" u="none" dirty="0">
              <a:latin typeface="Calibri"/>
              <a:ea typeface="Calibri" panose="020F0502020204030204" pitchFamily="34" charset="0"/>
              <a:cs typeface="Calibri"/>
            </a:endParaRPr>
          </a:p>
          <a:p>
            <a:pPr marL="228600" indent="0"/>
            <a:r>
              <a:rPr lang="en-US" sz="800" b="1" i="1" u="none" dirty="0">
                <a:latin typeface="Calibri"/>
                <a:ea typeface="Calibri" panose="020F0502020204030204" pitchFamily="34" charset="0"/>
                <a:cs typeface="Calibri"/>
              </a:rPr>
              <a:t>Now, look at the second expression. Without parentheses the division should be performed before addition.</a:t>
            </a:r>
          </a:p>
          <a:p>
            <a:pPr marL="228600" indent="0"/>
            <a:r>
              <a:rPr lang="en-US" sz="800" b="1" i="1" u="none" dirty="0">
                <a:latin typeface="Calibri"/>
                <a:ea typeface="Calibri" panose="020F0502020204030204" pitchFamily="34" charset="0"/>
                <a:cs typeface="Calibri"/>
              </a:rPr>
              <a:t>Since each expression led to a different answer, the parentheses can’t be deleted.”</a:t>
            </a:r>
          </a:p>
          <a:p>
            <a:pPr marL="571500" marR="0" lvl="0" indent="0" algn="l" defTabSz="914400" rtl="0" eaLnBrk="1" fontAlgn="auto" latinLnBrk="0" hangingPunct="1">
              <a:lnSpc>
                <a:spcPct val="107000"/>
              </a:lnSpc>
              <a:spcBef>
                <a:spcPts val="0"/>
              </a:spcBef>
              <a:spcAft>
                <a:spcPts val="800"/>
              </a:spcAft>
              <a:buClrTx/>
              <a:buSzTx/>
              <a:buFontTx/>
              <a:buNone/>
              <a:tabLst/>
              <a:defRPr/>
            </a:pPr>
            <a:endParaRPr lang="en-US" sz="800" b="1" i="1" u="sng" dirty="0">
              <a:effectLst/>
              <a:latin typeface="Calibri" panose="020F0502020204030204" pitchFamily="34" charset="0"/>
              <a:ea typeface="Calibri" panose="020F0502020204030204" pitchFamily="34" charset="0"/>
              <a:cs typeface="Calibri" panose="020F0502020204030204" pitchFamily="34" charset="0"/>
            </a:endParaRPr>
          </a:p>
          <a:p>
            <a:pPr marL="571500" marR="0" lvl="0" indent="0" algn="l" defTabSz="914400" rtl="0" eaLnBrk="1" fontAlgn="auto" latinLnBrk="0" hangingPunct="1">
              <a:lnSpc>
                <a:spcPct val="107000"/>
              </a:lnSpc>
              <a:spcBef>
                <a:spcPts val="0"/>
              </a:spcBef>
              <a:spcAft>
                <a:spcPts val="800"/>
              </a:spcAft>
              <a:buClrTx/>
              <a:buSzTx/>
              <a:buFontTx/>
              <a:buNone/>
              <a:tabLst/>
              <a:defRPr/>
            </a:pPr>
            <a:endParaRPr lang="en-US" sz="1000" b="1" i="1" u="sng"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2164694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“Can you delete the parentheses?”</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16425015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8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800" b="0" u="none" dirty="0">
                <a:effectLst/>
              </a:rPr>
              <a:t>Correct the activity interactively.</a:t>
            </a:r>
          </a:p>
          <a:p>
            <a:pPr marL="228600" indent="0"/>
            <a:r>
              <a:rPr lang="en-US" sz="800" b="0" u="none" dirty="0">
                <a:latin typeface="Calibri"/>
                <a:ea typeface="Calibri" panose="020F0502020204030204" pitchFamily="34" charset="0"/>
                <a:cs typeface="Calibri"/>
              </a:rPr>
              <a:t>Teacher says: </a:t>
            </a:r>
            <a:r>
              <a:rPr lang="en-US" sz="800" b="1" i="1" u="none" dirty="0">
                <a:latin typeface="Calibri"/>
                <a:ea typeface="Calibri" panose="020F0502020204030204" pitchFamily="34" charset="0"/>
                <a:cs typeface="Calibri"/>
              </a:rPr>
              <a:t>“Look at the first expression.</a:t>
            </a:r>
          </a:p>
          <a:p>
            <a:pPr marL="228600" indent="0"/>
            <a:r>
              <a:rPr lang="en-US" sz="800" b="1" i="1" u="none" dirty="0">
                <a:latin typeface="Calibri"/>
                <a:ea typeface="Calibri" panose="020F0502020204030204" pitchFamily="34" charset="0"/>
                <a:cs typeface="Calibri"/>
              </a:rPr>
              <a:t>The operation inside the parentheses is a division. </a:t>
            </a:r>
          </a:p>
          <a:p>
            <a:pPr marL="228600" indent="0"/>
            <a:r>
              <a:rPr lang="en-US" sz="800" b="1" i="1" u="none" dirty="0">
                <a:latin typeface="Calibri"/>
                <a:ea typeface="Calibri" panose="020F0502020204030204" pitchFamily="34" charset="0"/>
                <a:cs typeface="Calibri"/>
              </a:rPr>
              <a:t>So, it should be performed first. </a:t>
            </a:r>
            <a:br>
              <a:rPr lang="en-US" sz="800" b="1" i="1" u="none" dirty="0">
                <a:latin typeface="Calibri"/>
                <a:ea typeface="Calibri" panose="020F0502020204030204" pitchFamily="34" charset="0"/>
                <a:cs typeface="Calibri"/>
              </a:rPr>
            </a:br>
            <a:endParaRPr lang="en-US" sz="800" b="1" i="1" u="none" dirty="0">
              <a:latin typeface="Calibri"/>
              <a:ea typeface="Calibri" panose="020F0502020204030204" pitchFamily="34" charset="0"/>
              <a:cs typeface="Calibri"/>
            </a:endParaRPr>
          </a:p>
          <a:p>
            <a:pPr marL="228600" indent="0"/>
            <a:r>
              <a:rPr lang="en-US" sz="800" b="1" i="1" u="none" dirty="0">
                <a:latin typeface="Calibri"/>
                <a:ea typeface="Calibri" panose="020F0502020204030204" pitchFamily="34" charset="0"/>
                <a:cs typeface="Calibri"/>
              </a:rPr>
              <a:t>Now, look at the second expression. Without parentheses, the division should be performed before subtraction.</a:t>
            </a:r>
          </a:p>
          <a:p>
            <a:pPr marL="228600" indent="0"/>
            <a:r>
              <a:rPr lang="en-US" sz="800" b="1" i="1" u="none" dirty="0">
                <a:latin typeface="Calibri"/>
                <a:ea typeface="Calibri" panose="020F0502020204030204" pitchFamily="34" charset="0"/>
                <a:cs typeface="Calibri"/>
              </a:rPr>
              <a:t>Since both expressions led to the same answer, the parentheses can be deleted.”</a:t>
            </a:r>
          </a:p>
          <a:p>
            <a:pPr marL="571500" marR="0" lvl="0" indent="0" algn="l" defTabSz="914400" rtl="0" eaLnBrk="1" fontAlgn="auto" latinLnBrk="0" hangingPunct="1">
              <a:lnSpc>
                <a:spcPct val="107000"/>
              </a:lnSpc>
              <a:spcBef>
                <a:spcPts val="0"/>
              </a:spcBef>
              <a:spcAft>
                <a:spcPts val="800"/>
              </a:spcAft>
              <a:buClrTx/>
              <a:buSzTx/>
              <a:buFontTx/>
              <a:buNone/>
              <a:tabLst/>
              <a:defRPr/>
            </a:pPr>
            <a:endParaRPr lang="en-US" sz="800" b="1" i="1" u="sng" dirty="0">
              <a:effectLst/>
              <a:latin typeface="Calibri" panose="020F0502020204030204" pitchFamily="34" charset="0"/>
              <a:ea typeface="Calibri" panose="020F0502020204030204" pitchFamily="34" charset="0"/>
              <a:cs typeface="Calibri" panose="020F0502020204030204" pitchFamily="34" charset="0"/>
            </a:endParaRPr>
          </a:p>
          <a:p>
            <a:pPr marL="114300" marR="0" indent="457200">
              <a:lnSpc>
                <a:spcPct val="107000"/>
              </a:lnSpc>
              <a:spcBef>
                <a:spcPts val="0"/>
              </a:spcBef>
              <a:spcAft>
                <a:spcPts val="800"/>
              </a:spcAft>
            </a:pPr>
            <a:endParaRPr lang="en-US" sz="800" b="0" i="0" u="none"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19126878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“Can you delete the parentheses?”</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28731005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effectLst/>
              </a:rPr>
              <a:t>Correct the activity interactively.</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“Look at the first expression.</a:t>
            </a:r>
          </a:p>
          <a:p>
            <a:pPr marL="228600" indent="0"/>
            <a:r>
              <a:rPr lang="en-US" sz="1000" b="1" i="1" u="none" dirty="0">
                <a:latin typeface="Calibri"/>
                <a:ea typeface="Calibri" panose="020F0502020204030204" pitchFamily="34" charset="0"/>
                <a:cs typeface="Calibri"/>
              </a:rPr>
              <a:t>The operation inside the parentheses is an addition. </a:t>
            </a:r>
          </a:p>
          <a:p>
            <a:pPr marL="228600" indent="0"/>
            <a:r>
              <a:rPr lang="en-US" sz="1000" b="1" i="1" u="none" dirty="0">
                <a:latin typeface="Calibri"/>
                <a:ea typeface="Calibri" panose="020F0502020204030204" pitchFamily="34" charset="0"/>
                <a:cs typeface="Calibri"/>
              </a:rPr>
              <a:t>This means the addition will be performed before the division.</a:t>
            </a:r>
          </a:p>
          <a:p>
            <a:pPr marL="228600" indent="0"/>
            <a:endParaRPr lang="en-US" sz="1000" b="1" i="1" u="none" dirty="0">
              <a:latin typeface="Calibri"/>
              <a:ea typeface="Calibri" panose="020F0502020204030204" pitchFamily="34" charset="0"/>
              <a:cs typeface="Calibri"/>
            </a:endParaRPr>
          </a:p>
          <a:p>
            <a:pPr marL="228600" indent="0"/>
            <a:r>
              <a:rPr lang="en-US" sz="1000" b="1" i="1" u="none" dirty="0">
                <a:latin typeface="Calibri"/>
                <a:ea typeface="Calibri" panose="020F0502020204030204" pitchFamily="34" charset="0"/>
                <a:cs typeface="Calibri"/>
              </a:rPr>
              <a:t>Now, look at the second expression. It is the one without parentheses.</a:t>
            </a:r>
          </a:p>
          <a:p>
            <a:pPr marL="228600" indent="0"/>
            <a:r>
              <a:rPr lang="en-US" sz="1000" b="1" i="1" u="none" dirty="0">
                <a:latin typeface="Calibri"/>
                <a:ea typeface="Calibri" panose="020F0502020204030204" pitchFamily="34" charset="0"/>
                <a:cs typeface="Calibri"/>
              </a:rPr>
              <a:t>Division should be performed before addition.</a:t>
            </a:r>
          </a:p>
          <a:p>
            <a:pPr marL="228600" indent="0"/>
            <a:endParaRPr lang="en-US" sz="1000" b="1" i="1" u="none" dirty="0">
              <a:latin typeface="Calibri"/>
              <a:ea typeface="Calibri" panose="020F0502020204030204" pitchFamily="34" charset="0"/>
              <a:cs typeface="Calibri"/>
            </a:endParaRPr>
          </a:p>
          <a:p>
            <a:pPr marL="228600" indent="0"/>
            <a:r>
              <a:rPr lang="en-US" sz="1000" b="1" i="1" u="none" dirty="0">
                <a:latin typeface="Calibri"/>
                <a:ea typeface="Calibri" panose="020F0502020204030204" pitchFamily="34" charset="0"/>
                <a:cs typeface="Calibri"/>
              </a:rPr>
              <a:t>Since each expression led to a different answer, the parentheses can’t be deleted.”</a:t>
            </a:r>
          </a:p>
          <a:p>
            <a:pPr marL="228600" marR="0" lvl="0" indent="0" algn="l" defTabSz="914400" rtl="0" eaLnBrk="1" fontAlgn="auto" latinLnBrk="0" hangingPunct="1">
              <a:lnSpc>
                <a:spcPct val="107000"/>
              </a:lnSpc>
              <a:spcBef>
                <a:spcPts val="0"/>
              </a:spcBef>
              <a:spcAft>
                <a:spcPts val="800"/>
              </a:spcAft>
              <a:buClrTx/>
              <a:buSzTx/>
              <a:buFontTx/>
              <a:buNone/>
              <a:tabLst/>
              <a:defRPr/>
            </a:pPr>
            <a:endParaRPr lang="en-US" sz="1000" b="1" i="1" u="sng" dirty="0">
              <a:effectLst/>
              <a:latin typeface="Calibri" panose="020F0502020204030204" pitchFamily="34" charset="0"/>
              <a:ea typeface="Calibri" panose="020F0502020204030204" pitchFamily="34" charset="0"/>
              <a:cs typeface="Calibri" panose="020F050202020403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38964775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25</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5326270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“If needed, insert parentheses to make this equality true.”</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a:latin typeface="Comic Sans MS" panose="030F0702030302020204" pitchFamily="66" charset="0"/>
            </a:endParaRPr>
          </a:p>
        </p:txBody>
      </p:sp>
    </p:spTree>
    <p:extLst>
      <p:ext uri="{BB962C8B-B14F-4D97-AF65-F5344CB8AC3E}">
        <p14:creationId xmlns:p14="http://schemas.microsoft.com/office/powerpoint/2010/main" val="23499105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effectLst/>
              </a:rPr>
              <a:t>Correct the activity interactively.</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a:latin typeface="Comic Sans MS" panose="030F0702030302020204" pitchFamily="66" charset="0"/>
            </a:endParaRPr>
          </a:p>
        </p:txBody>
      </p:sp>
    </p:spTree>
    <p:extLst>
      <p:ext uri="{BB962C8B-B14F-4D97-AF65-F5344CB8AC3E}">
        <p14:creationId xmlns:p14="http://schemas.microsoft.com/office/powerpoint/2010/main" val="40065113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“If needed, insert parentheses to make this equality true.”</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28</a:t>
            </a:fld>
            <a:endParaRPr lang="en-US">
              <a:latin typeface="Comic Sans MS" panose="030F0702030302020204" pitchFamily="66" charset="0"/>
            </a:endParaRPr>
          </a:p>
        </p:txBody>
      </p:sp>
    </p:spTree>
    <p:extLst>
      <p:ext uri="{BB962C8B-B14F-4D97-AF65-F5344CB8AC3E}">
        <p14:creationId xmlns:p14="http://schemas.microsoft.com/office/powerpoint/2010/main" val="7748915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effectLst/>
              </a:rPr>
              <a:t>Correct the activity interactively.</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“Since multiplying first and then subtracting the product results in 10.38, then we do not need to use parentheses.”</a:t>
            </a:r>
          </a:p>
          <a:p>
            <a:pPr marL="571500" marR="0" lvl="0" indent="0" algn="l" defTabSz="914400" rtl="0" eaLnBrk="1" fontAlgn="auto" latinLnBrk="0" hangingPunct="1">
              <a:lnSpc>
                <a:spcPct val="107000"/>
              </a:lnSpc>
              <a:spcBef>
                <a:spcPts val="0"/>
              </a:spcBef>
              <a:spcAft>
                <a:spcPts val="800"/>
              </a:spcAft>
              <a:buClrTx/>
              <a:buSzTx/>
              <a:buFontTx/>
              <a:buNone/>
              <a:tabLst/>
              <a:defRPr/>
            </a:pPr>
            <a:endParaRPr lang="en-US" sz="1000" b="1" i="1" u="sng" dirty="0">
              <a:effectLst/>
              <a:latin typeface="Calibri" panose="020F0502020204030204" pitchFamily="34" charset="0"/>
              <a:ea typeface="Calibri" panose="020F0502020204030204" pitchFamily="34" charset="0"/>
              <a:cs typeface="Calibri" panose="020F0502020204030204" pitchFamily="34" charset="0"/>
            </a:endParaRPr>
          </a:p>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29</a:t>
            </a:fld>
            <a:endParaRPr lang="en-US">
              <a:latin typeface="Comic Sans MS" panose="030F0702030302020204" pitchFamily="66" charset="0"/>
            </a:endParaRPr>
          </a:p>
        </p:txBody>
      </p:sp>
    </p:spTree>
    <p:extLst>
      <p:ext uri="{BB962C8B-B14F-4D97-AF65-F5344CB8AC3E}">
        <p14:creationId xmlns:p14="http://schemas.microsoft.com/office/powerpoint/2010/main" val="2955815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200" b="0" u="none" dirty="0">
                <a:latin typeface="Calibri"/>
                <a:ea typeface="Calibri" panose="020F0502020204030204" pitchFamily="34" charset="0"/>
                <a:cs typeface="Calibri"/>
              </a:rPr>
              <a:t>Play the video.</a:t>
            </a:r>
          </a:p>
          <a:p>
            <a:endParaRPr lang="en-GB" sz="1200"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4341516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“If needed, insert parentheses to make this equality true.”</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30</a:t>
            </a:fld>
            <a:endParaRPr lang="en-US">
              <a:latin typeface="Comic Sans MS" panose="030F0702030302020204" pitchFamily="66" charset="0"/>
            </a:endParaRPr>
          </a:p>
        </p:txBody>
      </p:sp>
    </p:spTree>
    <p:extLst>
      <p:ext uri="{BB962C8B-B14F-4D97-AF65-F5344CB8AC3E}">
        <p14:creationId xmlns:p14="http://schemas.microsoft.com/office/powerpoint/2010/main" val="33239457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200" b="0" u="none" dirty="0">
                <a:effectLst/>
              </a:rPr>
              <a:t>Correct the activity interactively.</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“Since we already divide before adding and get a result of 5.7, we don’t need to insert parentheses.”</a:t>
            </a:r>
          </a:p>
          <a:p>
            <a:pPr marL="571500" marR="0" lvl="0" indent="0" algn="l" defTabSz="914400" rtl="0" eaLnBrk="1" fontAlgn="auto" latinLnBrk="0" hangingPunct="1">
              <a:lnSpc>
                <a:spcPct val="107000"/>
              </a:lnSpc>
              <a:spcBef>
                <a:spcPts val="0"/>
              </a:spcBef>
              <a:spcAft>
                <a:spcPts val="800"/>
              </a:spcAft>
              <a:buClrTx/>
              <a:buSzTx/>
              <a:buFontTx/>
              <a:buNone/>
              <a:tabLst/>
              <a:defRPr/>
            </a:pPr>
            <a:endParaRPr lang="en-US" sz="1200" b="1" i="1" u="sng" dirty="0">
              <a:effectLst/>
              <a:latin typeface="Calibri" panose="020F0502020204030204" pitchFamily="34" charset="0"/>
              <a:ea typeface="Calibri" panose="020F0502020204030204" pitchFamily="34" charset="0"/>
              <a:cs typeface="Calibri" panose="020F0502020204030204" pitchFamily="34" charset="0"/>
            </a:endParaRPr>
          </a:p>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31</a:t>
            </a:fld>
            <a:endParaRPr lang="en-US">
              <a:latin typeface="Comic Sans MS" panose="030F0702030302020204" pitchFamily="66" charset="0"/>
            </a:endParaRPr>
          </a:p>
        </p:txBody>
      </p:sp>
    </p:spTree>
    <p:extLst>
      <p:ext uri="{BB962C8B-B14F-4D97-AF65-F5344CB8AC3E}">
        <p14:creationId xmlns:p14="http://schemas.microsoft.com/office/powerpoint/2010/main" val="16927767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“If needed, insert parentheses to make this equality true.”</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32</a:t>
            </a:fld>
            <a:endParaRPr lang="en-US">
              <a:latin typeface="Comic Sans MS" panose="030F0702030302020204" pitchFamily="66" charset="0"/>
            </a:endParaRPr>
          </a:p>
        </p:txBody>
      </p:sp>
    </p:spTree>
    <p:extLst>
      <p:ext uri="{BB962C8B-B14F-4D97-AF65-F5344CB8AC3E}">
        <p14:creationId xmlns:p14="http://schemas.microsoft.com/office/powerpoint/2010/main" val="3844380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200" b="0" u="none" dirty="0">
                <a:effectLst/>
              </a:rPr>
              <a:t>Correct the activity interactively.</a:t>
            </a:r>
          </a:p>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33</a:t>
            </a:fld>
            <a:endParaRPr lang="en-US">
              <a:latin typeface="Comic Sans MS" panose="030F0702030302020204" pitchFamily="66" charset="0"/>
            </a:endParaRPr>
          </a:p>
        </p:txBody>
      </p:sp>
    </p:spTree>
    <p:extLst>
      <p:ext uri="{BB962C8B-B14F-4D97-AF65-F5344CB8AC3E}">
        <p14:creationId xmlns:p14="http://schemas.microsoft.com/office/powerpoint/2010/main" val="16293952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“If needed, insert parentheses to make this equality true.”</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34</a:t>
            </a:fld>
            <a:endParaRPr lang="en-US">
              <a:latin typeface="Comic Sans MS" panose="030F0702030302020204" pitchFamily="66" charset="0"/>
            </a:endParaRPr>
          </a:p>
        </p:txBody>
      </p:sp>
    </p:spTree>
    <p:extLst>
      <p:ext uri="{BB962C8B-B14F-4D97-AF65-F5344CB8AC3E}">
        <p14:creationId xmlns:p14="http://schemas.microsoft.com/office/powerpoint/2010/main" val="38733994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effectLst/>
              </a:rPr>
              <a:t>Correct the activity interactively.</a:t>
            </a:r>
          </a:p>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35</a:t>
            </a:fld>
            <a:endParaRPr lang="en-US">
              <a:latin typeface="Comic Sans MS" panose="030F0702030302020204" pitchFamily="66" charset="0"/>
            </a:endParaRPr>
          </a:p>
        </p:txBody>
      </p:sp>
    </p:spTree>
    <p:extLst>
      <p:ext uri="{BB962C8B-B14F-4D97-AF65-F5344CB8AC3E}">
        <p14:creationId xmlns:p14="http://schemas.microsoft.com/office/powerpoint/2010/main" val="40260623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0"/>
            <a:r>
              <a:rPr lang="en-US" sz="1000" b="1" u="none" dirty="0"/>
              <a:t>Note for the teacher</a:t>
            </a:r>
            <a:endParaRPr lang="en-US" sz="1000" b="1" u="none" dirty="0">
              <a:latin typeface="Calibri"/>
              <a:cs typeface="Calibri"/>
            </a:endParaRPr>
          </a:p>
          <a:p>
            <a:pPr marL="228600" indent="0"/>
            <a:r>
              <a:rPr lang="en-US" sz="1000" b="0" u="none" dirty="0">
                <a:latin typeface="Calibri"/>
                <a:ea typeface="Calibri" panose="020F0502020204030204" pitchFamily="34" charset="0"/>
                <a:cs typeface="Calibri"/>
              </a:rPr>
              <a:t>Teacher says: </a:t>
            </a:r>
            <a:r>
              <a:rPr lang="en-US" sz="1000" b="1" i="1" u="none" dirty="0">
                <a:latin typeface="Calibri"/>
                <a:ea typeface="Calibri" panose="020F0502020204030204" pitchFamily="34" charset="0"/>
                <a:cs typeface="Calibri"/>
              </a:rPr>
              <a:t>“If needed, insert parentheses to make this equality true.”</a:t>
            </a:r>
          </a:p>
          <a:p>
            <a:pPr marL="228600" indent="0"/>
            <a:r>
              <a:rPr lang="en-US" sz="1000" dirty="0">
                <a:latin typeface="Calibri" panose="020F0502020204030204" pitchFamily="34" charset="0"/>
                <a:cs typeface="Calibri" panose="020F0502020204030204" pitchFamily="34" charset="0"/>
              </a:rPr>
              <a:t>Give the students </a:t>
            </a:r>
            <a:r>
              <a:rPr lang="en-US" sz="1000" b="0" u="none" dirty="0">
                <a:solidFill>
                  <a:schemeClr val="bg1"/>
                </a:solidFill>
                <a:effectLst/>
                <a:latin typeface="Comic Sans MS"/>
                <a:cs typeface="Calibri" panose="020F0502020204030204" pitchFamily="34" charset="0"/>
                <a:sym typeface="Comic Sans MS"/>
              </a:rPr>
              <a:t>some time to answer.</a:t>
            </a:r>
            <a:endParaRPr lang="en-US" sz="1000" b="0" dirty="0">
              <a:solidFill>
                <a:schemeClr val="bg1"/>
              </a:solidFill>
              <a:effectLst/>
              <a:latin typeface="Comic Sans MS"/>
              <a:sym typeface="Comic Sans MS"/>
            </a:endParaRPr>
          </a:p>
          <a:p>
            <a:endParaRPr lang="en-GB" sz="1000" dirty="0"/>
          </a:p>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36</a:t>
            </a:fld>
            <a:endParaRPr lang="en-US">
              <a:latin typeface="Comic Sans MS" panose="030F0702030302020204" pitchFamily="66" charset="0"/>
            </a:endParaRPr>
          </a:p>
        </p:txBody>
      </p:sp>
    </p:spTree>
    <p:extLst>
      <p:ext uri="{BB962C8B-B14F-4D97-AF65-F5344CB8AC3E}">
        <p14:creationId xmlns:p14="http://schemas.microsoft.com/office/powerpoint/2010/main" val="4461332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0"/>
            <a:r>
              <a:rPr lang="en-US" sz="1200" b="1" u="none" dirty="0"/>
              <a:t>Note for the teacher</a:t>
            </a:r>
            <a:endParaRPr lang="en-US" sz="1200" b="1" u="none" dirty="0">
              <a:latin typeface="Calibri"/>
              <a:cs typeface="Calibri"/>
            </a:endParaRPr>
          </a:p>
          <a:p>
            <a:pPr marL="228600" indent="0"/>
            <a:r>
              <a:rPr lang="en-US" sz="1200" b="0" u="none" dirty="0">
                <a:effectLst/>
              </a:rPr>
              <a:t>Correct the activity interactively.</a:t>
            </a:r>
          </a:p>
          <a:p>
            <a:pPr marL="571500" marR="0" lvl="0" indent="0" algn="l" defTabSz="914400" rtl="0" eaLnBrk="1" fontAlgn="auto" latinLnBrk="0" hangingPunct="1">
              <a:lnSpc>
                <a:spcPct val="107000"/>
              </a:lnSpc>
              <a:spcBef>
                <a:spcPts val="0"/>
              </a:spcBef>
              <a:spcAft>
                <a:spcPts val="800"/>
              </a:spcAft>
              <a:buClrTx/>
              <a:buSzTx/>
              <a:buFontTx/>
              <a:buNone/>
              <a:tabLst/>
              <a:defRPr/>
            </a:pPr>
            <a:endParaRPr lang="en-US" sz="1200" b="1" i="1" u="sng" dirty="0">
              <a:effectLst/>
              <a:latin typeface="Calibri" panose="020F0502020204030204" pitchFamily="34" charset="0"/>
              <a:ea typeface="Calibri" panose="020F0502020204030204" pitchFamily="34" charset="0"/>
              <a:cs typeface="Calibri" panose="020F0502020204030204" pitchFamily="34" charset="0"/>
            </a:endParaRPr>
          </a:p>
          <a:p>
            <a:pPr marL="571500" marR="0" lvl="0" indent="0" algn="l" defTabSz="914400" rtl="0" eaLnBrk="1" fontAlgn="auto" latinLnBrk="0" hangingPunct="1">
              <a:lnSpc>
                <a:spcPct val="107000"/>
              </a:lnSpc>
              <a:spcBef>
                <a:spcPts val="0"/>
              </a:spcBef>
              <a:spcAft>
                <a:spcPts val="800"/>
              </a:spcAft>
              <a:buClrTx/>
              <a:buSzTx/>
              <a:buFontTx/>
              <a:buNone/>
              <a:tabLst/>
              <a:defRPr/>
            </a:pPr>
            <a:endParaRPr lang="en-US" sz="1200" b="1" i="1" u="sng" dirty="0">
              <a:effectLst/>
              <a:latin typeface="Calibri" panose="020F0502020204030204" pitchFamily="34" charset="0"/>
              <a:ea typeface="Calibri" panose="020F0502020204030204" pitchFamily="34" charset="0"/>
              <a:cs typeface="Calibri" panose="020F0502020204030204" pitchFamily="34" charset="0"/>
            </a:endParaRPr>
          </a:p>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37</a:t>
            </a:fld>
            <a:endParaRPr lang="en-US">
              <a:latin typeface="Comic Sans MS" panose="030F0702030302020204" pitchFamily="66" charset="0"/>
            </a:endParaRPr>
          </a:p>
        </p:txBody>
      </p:sp>
    </p:spTree>
    <p:extLst>
      <p:ext uri="{BB962C8B-B14F-4D97-AF65-F5344CB8AC3E}">
        <p14:creationId xmlns:p14="http://schemas.microsoft.com/office/powerpoint/2010/main" val="182940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a:t>
            </a:r>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By the end of this session, you will be able to:</a:t>
            </a:r>
          </a:p>
          <a:p>
            <a:pPr marL="228600" indent="0">
              <a:buFontTx/>
              <a:buChar char="-"/>
            </a:pPr>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Differentiate between a + b ÷ c and (a + b) ÷ c. </a:t>
            </a:r>
          </a:p>
          <a:p>
            <a:pPr marL="228600" indent="0">
              <a:buFontTx/>
              <a:buChar char="-"/>
            </a:pPr>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Differentiate between a – b ÷ c and (a – b) ÷ c.”</a:t>
            </a: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5</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200" b="0" u="none" dirty="0">
                <a:latin typeface="Calibri"/>
                <a:ea typeface="Calibri" panose="020F0502020204030204" pitchFamily="34" charset="0"/>
                <a:cs typeface="Calibri"/>
              </a:rPr>
              <a:t>Teacher says: </a:t>
            </a:r>
            <a:r>
              <a:rPr lang="en-US" sz="1800" b="1" i="1" dirty="0">
                <a:effectLst/>
                <a:highlight>
                  <a:srgbClr val="00FFFF"/>
                </a:highlight>
                <a:latin typeface="Calibri" panose="020F0502020204030204" pitchFamily="34" charset="0"/>
                <a:ea typeface="Calibri" panose="020F0502020204030204" pitchFamily="34" charset="0"/>
                <a:cs typeface="Arial" panose="020B0604020202020204" pitchFamily="34" charset="0"/>
              </a:rPr>
              <a:t>“</a:t>
            </a:r>
            <a:r>
              <a:rPr lang="en-US" sz="12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see two expressions. </a:t>
            </a:r>
            <a:endParaRPr lang="en-US" sz="1200" b="0" i="0"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228600" indent="0"/>
            <a:r>
              <a:rPr lang="en-US" sz="1200" b="1" i="1" dirty="0">
                <a:solidFill>
                  <a:srgbClr val="000000"/>
                </a:solidFill>
                <a:effectLst/>
                <a:highlight>
                  <a:srgbClr val="00FFFF"/>
                </a:highlight>
                <a:latin typeface="Calibri" panose="020F0502020204030204" pitchFamily="34" charset="0"/>
                <a:ea typeface="Calibri" panose="020F0502020204030204" pitchFamily="34" charset="0"/>
              </a:rPr>
              <a:t>Let’s solve them, then choose the one that shows the number of marbles each person gets.”</a:t>
            </a:r>
            <a:endParaRPr lang="en-US" sz="1200" b="1" i="1" u="sng" dirty="0">
              <a:effectLst/>
              <a:latin typeface="Calibri" panose="020F0502020204030204" pitchFamily="34" charset="0"/>
              <a:ea typeface="Calibri" panose="020F0502020204030204" pitchFamily="34" charset="0"/>
              <a:cs typeface="Arial" panose="020B0604020202020204" pitchFamily="34" charset="0"/>
            </a:endParaRPr>
          </a:p>
          <a:p>
            <a:pPr marL="228600" indent="0"/>
            <a:r>
              <a:rPr lang="en-US" sz="1200" dirty="0">
                <a:latin typeface="Calibri" panose="020F0502020204030204" pitchFamily="34" charset="0"/>
                <a:cs typeface="Calibri" panose="020F0502020204030204" pitchFamily="34" charset="0"/>
              </a:rPr>
              <a:t>Give the students </a:t>
            </a:r>
            <a:r>
              <a:rPr lang="en-US" sz="1200" b="0" u="none" dirty="0">
                <a:solidFill>
                  <a:schemeClr val="bg1"/>
                </a:solidFill>
                <a:effectLst/>
                <a:latin typeface="Comic Sans MS"/>
                <a:cs typeface="Calibri" panose="020F0502020204030204" pitchFamily="34" charset="0"/>
                <a:sym typeface="Comic Sans MS"/>
              </a:rPr>
              <a:t>some time to answer.</a:t>
            </a:r>
            <a:endParaRPr lang="en-US" sz="1200" b="0" dirty="0">
              <a:solidFill>
                <a:schemeClr val="bg1"/>
              </a:solidFill>
              <a:effectLst/>
              <a:latin typeface="Comic Sans MS"/>
              <a:sym typeface="Comic Sans MS"/>
            </a:endParaRPr>
          </a:p>
          <a:p>
            <a:endParaRPr lang="en-GB" sz="1200" dirty="0"/>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6</a:t>
            </a:fld>
            <a:endParaRPr lang="en-US">
              <a:latin typeface="Comic Sans MS" panose="030F0702030302020204" pitchFamily="66" charset="0"/>
            </a:endParaRPr>
          </a:p>
        </p:txBody>
      </p:sp>
    </p:spTree>
    <p:extLst>
      <p:ext uri="{BB962C8B-B14F-4D97-AF65-F5344CB8AC3E}">
        <p14:creationId xmlns:p14="http://schemas.microsoft.com/office/powerpoint/2010/main" val="2784970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“Do you remember what we learned during our previous session?</a:t>
            </a:r>
          </a:p>
          <a:p>
            <a:pPr marL="228600" indent="0"/>
            <a:r>
              <a:rPr lang="en-US" sz="1200" b="1" i="1" u="none" dirty="0">
                <a:latin typeface="Calibri"/>
                <a:ea typeface="Calibri" panose="020F0502020204030204" pitchFamily="34" charset="0"/>
                <a:cs typeface="Calibri"/>
              </a:rPr>
              <a:t>We saw that even if two expressions have the same numbers, and the same operations, they can still lead to different answers. </a:t>
            </a:r>
          </a:p>
          <a:p>
            <a:pPr marL="228600" indent="0"/>
            <a:endParaRPr lang="en-US" sz="1200" b="1" i="1" u="none" dirty="0">
              <a:latin typeface="Calibri"/>
              <a:ea typeface="Calibri" panose="020F0502020204030204" pitchFamily="34" charset="0"/>
              <a:cs typeface="Calibri"/>
            </a:endParaRPr>
          </a:p>
          <a:p>
            <a:pPr marL="228600" indent="0"/>
            <a:r>
              <a:rPr lang="en-US" sz="1200" b="1" i="1" u="none" dirty="0">
                <a:latin typeface="Calibri"/>
                <a:ea typeface="Calibri" panose="020F0502020204030204" pitchFamily="34" charset="0"/>
                <a:cs typeface="Calibri"/>
              </a:rPr>
              <a:t>So, if we solve this problem using the order of operations law, how many marbles did each person get? </a:t>
            </a:r>
          </a:p>
          <a:p>
            <a:pPr marL="228600" indent="0"/>
            <a:r>
              <a:rPr lang="en-US" sz="1200" b="1" i="1" u="none" dirty="0">
                <a:latin typeface="Calibri"/>
                <a:ea typeface="Calibri" panose="020F0502020204030204" pitchFamily="34" charset="0"/>
                <a:cs typeface="Calibri"/>
              </a:rPr>
              <a:t>Each person got 4 marbles.</a:t>
            </a:r>
          </a:p>
          <a:p>
            <a:pPr marL="228600" indent="0"/>
            <a:r>
              <a:rPr lang="en-US" sz="1200" b="1" i="1" u="none" dirty="0">
                <a:latin typeface="Calibri"/>
                <a:ea typeface="Calibri" panose="020F0502020204030204" pitchFamily="34" charset="0"/>
                <a:cs typeface="Calibri"/>
              </a:rPr>
              <a:t>The first rule in the order of operations law is: always perform operations inside parentheses first.”</a:t>
            </a:r>
          </a:p>
          <a:p>
            <a:endParaRPr lang="en-US" sz="1200" b="1" i="1" u="none" dirty="0">
              <a:latin typeface="Calibri"/>
              <a:ea typeface="Calibri" panose="020F0502020204030204" pitchFamily="34" charset="0"/>
              <a:cs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7</a:t>
            </a:fld>
            <a:endParaRPr lang="en-US">
              <a:latin typeface="Comic Sans MS" panose="030F0702030302020204" pitchFamily="66" charset="0"/>
            </a:endParaRPr>
          </a:p>
        </p:txBody>
      </p:sp>
    </p:spTree>
    <p:extLst>
      <p:ext uri="{BB962C8B-B14F-4D97-AF65-F5344CB8AC3E}">
        <p14:creationId xmlns:p14="http://schemas.microsoft.com/office/powerpoint/2010/main" val="1454029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“What if we write the expression without parentheses?</a:t>
            </a:r>
          </a:p>
          <a:p>
            <a:pPr marL="228600" indent="0"/>
            <a:r>
              <a:rPr lang="en-US" sz="1200" b="1" i="1" u="none" dirty="0">
                <a:latin typeface="Calibri"/>
                <a:ea typeface="Calibri" panose="020F0502020204030204" pitchFamily="34" charset="0"/>
                <a:cs typeface="Calibri"/>
              </a:rPr>
              <a:t>If we solve the addition first, we will get: 24 ÷ 2 = 12.</a:t>
            </a:r>
          </a:p>
          <a:p>
            <a:pPr marL="228600" indent="0"/>
            <a:r>
              <a:rPr lang="en-US" sz="1200" b="1" i="1" u="none" dirty="0">
                <a:latin typeface="Calibri"/>
                <a:ea typeface="Calibri" panose="020F0502020204030204" pitchFamily="34" charset="0"/>
                <a:cs typeface="Calibri"/>
              </a:rPr>
              <a:t>If we solve the division first, we will get: 20 + 2 = 22.</a:t>
            </a:r>
          </a:p>
          <a:p>
            <a:pPr marL="228600" indent="0"/>
            <a:endParaRPr lang="en-US" sz="1200" b="1" i="1" u="none" dirty="0">
              <a:latin typeface="Calibri"/>
              <a:ea typeface="Calibri" panose="020F0502020204030204" pitchFamily="34" charset="0"/>
              <a:cs typeface="Calibri"/>
            </a:endParaRPr>
          </a:p>
          <a:p>
            <a:pPr marL="228600" indent="0"/>
            <a:r>
              <a:rPr lang="en-US" sz="1200" b="1" i="1" u="none" dirty="0">
                <a:latin typeface="Calibri"/>
                <a:ea typeface="Calibri" panose="020F0502020204030204" pitchFamily="34" charset="0"/>
                <a:cs typeface="Calibri"/>
              </a:rPr>
              <a:t>12 and 22 are two completely different answers. </a:t>
            </a:r>
          </a:p>
          <a:p>
            <a:pPr marL="228600" indent="0"/>
            <a:r>
              <a:rPr lang="en-US" sz="1200" b="1" i="1" u="none" dirty="0">
                <a:latin typeface="Calibri"/>
                <a:ea typeface="Calibri" panose="020F0502020204030204" pitchFamily="34" charset="0"/>
                <a:cs typeface="Calibri"/>
              </a:rPr>
              <a:t>Therefore, we need a rule. </a:t>
            </a:r>
          </a:p>
          <a:p>
            <a:pPr marL="228600" indent="0"/>
            <a:r>
              <a:rPr lang="en-US" sz="1200" b="1" i="1" u="none" dirty="0">
                <a:latin typeface="Calibri"/>
                <a:ea typeface="Calibri" panose="020F0502020204030204" pitchFamily="34" charset="0"/>
                <a:cs typeface="Calibri"/>
              </a:rPr>
              <a:t>So, another rule of the order of operations law is: Always perform division before addition.” </a:t>
            </a:r>
          </a:p>
          <a:p>
            <a:endParaRPr lang="en-GB" sz="1200" dirty="0"/>
          </a:p>
          <a:p>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937244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0">
              <a:lnSpc>
                <a:spcPct val="107000"/>
              </a:lnSpc>
              <a:spcBef>
                <a:spcPts val="0"/>
              </a:spcBef>
              <a:spcAft>
                <a:spcPts val="800"/>
              </a:spcAft>
            </a:pPr>
            <a:r>
              <a:rPr lang="en-US" sz="12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p>
          <a:p>
            <a:pPr marL="228600" indent="0"/>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“Now, let’s find the value of this expression:</a:t>
            </a:r>
          </a:p>
          <a:p>
            <a:pPr marL="228600" indent="0"/>
            <a:r>
              <a:rPr lang="en-US" sz="1200" b="1" i="1" u="none" dirty="0">
                <a:latin typeface="Calibri"/>
                <a:ea typeface="Calibri" panose="020F0502020204030204" pitchFamily="34" charset="0"/>
                <a:cs typeface="Calibri"/>
              </a:rPr>
              <a:t>If we solve the subtraction first, we will get: 15 ÷ 5 = 3. </a:t>
            </a:r>
          </a:p>
          <a:p>
            <a:pPr marL="228600" indent="0"/>
            <a:r>
              <a:rPr lang="en-US" sz="1200" b="1" i="1" u="none" dirty="0">
                <a:latin typeface="Calibri"/>
                <a:ea typeface="Calibri" panose="020F0502020204030204" pitchFamily="34" charset="0"/>
                <a:cs typeface="Calibri"/>
              </a:rPr>
              <a:t>If we solve the division first, we will get: 25 – 2 = 23. </a:t>
            </a:r>
          </a:p>
          <a:p>
            <a:pPr marL="228600" indent="0"/>
            <a:r>
              <a:rPr lang="en-US" sz="1200" b="1" i="1" u="none" dirty="0">
                <a:latin typeface="Calibri"/>
                <a:ea typeface="Calibri" panose="020F0502020204030204" pitchFamily="34" charset="0"/>
                <a:cs typeface="Calibri"/>
              </a:rPr>
              <a:t>3 and 23 are two completely different answers. </a:t>
            </a:r>
          </a:p>
          <a:p>
            <a:pPr marL="228600" indent="0"/>
            <a:r>
              <a:rPr lang="en-US" sz="1200" b="1" i="1" u="none" dirty="0">
                <a:latin typeface="Calibri"/>
                <a:ea typeface="Calibri" panose="020F0502020204030204" pitchFamily="34" charset="0"/>
                <a:cs typeface="Calibri"/>
              </a:rPr>
              <a:t>Therefore, we need a rule. </a:t>
            </a:r>
          </a:p>
          <a:p>
            <a:pPr marL="228600" indent="0"/>
            <a:r>
              <a:rPr lang="en-US" sz="1200" b="1" i="1" u="none" dirty="0">
                <a:latin typeface="Calibri"/>
                <a:ea typeface="Calibri" panose="020F0502020204030204" pitchFamily="34" charset="0"/>
                <a:cs typeface="Calibri"/>
              </a:rPr>
              <a:t>So, another rule of the order of operations law is: Always perform division before subtraction.”</a:t>
            </a:r>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8900137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550103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3940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52185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20-Oct-23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581171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20-Oct-23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089290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20-Oct-23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910833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20-Oct-23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69928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20-Oct-23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1955938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20-Oct-23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213438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83293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58124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5.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1"/>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20-Oct-23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9923127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emf"/><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14.e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10.sv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5.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36.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video" Target="../media/media1.mp4"/><Relationship Id="rId2" Type="http://schemas.microsoft.com/office/2007/relationships/media" Target="../media/media1.mp4"/><Relationship Id="rId1" Type="http://schemas.openxmlformats.org/officeDocument/2006/relationships/tags" Target="../tags/tag13.xml"/><Relationship Id="rId6" Type="http://schemas.openxmlformats.org/officeDocument/2006/relationships/image" Target="../media/image11.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41.xml"/><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42.xml"/><Relationship Id="rId4" Type="http://schemas.openxmlformats.org/officeDocument/2006/relationships/image" Target="../media/image18.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1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44.xml"/><Relationship Id="rId4" Type="http://schemas.openxmlformats.org/officeDocument/2006/relationships/image" Target="../media/image20.png"/></Relationships>
</file>

<file path=ppt/slides/_rels/slide3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13.sv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2968" y="5335849"/>
            <a:ext cx="5846064" cy="774192"/>
          </a:xfrm>
          <a:prstGeom prst="rect">
            <a:avLst/>
          </a:prstGeom>
        </p:spPr>
      </p:pic>
      <p:sp>
        <p:nvSpPr>
          <p:cNvPr id="15" name="Rectangle 14">
            <a:extLst>
              <a:ext uri="{FF2B5EF4-FFF2-40B4-BE49-F238E27FC236}">
                <a16:creationId xmlns:a16="http://schemas.microsoft.com/office/drawing/2014/main" id="{1254B5C3-B959-4519-BD76-4EE6097BA20E}"/>
              </a:ext>
            </a:extLst>
          </p:cNvPr>
          <p:cNvSpPr/>
          <p:nvPr/>
        </p:nvSpPr>
        <p:spPr>
          <a:xfrm>
            <a:off x="418011" y="6255071"/>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Development (CERD) with the support of USAID-funded QITABI 2 project.</a:t>
            </a:r>
          </a:p>
        </p:txBody>
      </p:sp>
      <p:sp>
        <p:nvSpPr>
          <p:cNvPr id="2" name="TextBox 1">
            <a:extLst>
              <a:ext uri="{FF2B5EF4-FFF2-40B4-BE49-F238E27FC236}">
                <a16:creationId xmlns:a16="http://schemas.microsoft.com/office/drawing/2014/main" id="{C28BAA12-5E9E-49A3-8FAD-C9C73E6242A2}"/>
              </a:ext>
            </a:extLst>
          </p:cNvPr>
          <p:cNvSpPr txBox="1"/>
          <p:nvPr/>
        </p:nvSpPr>
        <p:spPr>
          <a:xfrm>
            <a:off x="-8660" y="3256581"/>
            <a:ext cx="6859164" cy="707886"/>
          </a:xfrm>
          <a:prstGeom prst="rect">
            <a:avLst/>
          </a:prstGeom>
          <a:solidFill>
            <a:schemeClr val="accent5">
              <a:lumMod val="40000"/>
              <a:lumOff val="60000"/>
            </a:schemeClr>
          </a:solidFill>
        </p:spPr>
        <p:txBody>
          <a:bodyPr wrap="square" lIns="91440" tIns="45720" rIns="91440" bIns="45720" rtlCol="0" anchor="ctr">
            <a:spAutoFit/>
          </a:bodyPr>
          <a:lstStyle/>
          <a:p>
            <a:pPr marL="274320" lvl="3">
              <a:buSzPts val="2000"/>
            </a:pPr>
            <a:r>
              <a:rPr lang="en-US" sz="4000" b="1" dirty="0">
                <a:solidFill>
                  <a:schemeClr val="accent2">
                    <a:lumMod val="75000"/>
                  </a:schemeClr>
                </a:solidFill>
                <a:latin typeface="Comic Sans MS"/>
              </a:rPr>
              <a:t>Grade 6 - Chapter 1</a:t>
            </a:r>
            <a:endParaRPr lang="en-US" sz="4000" b="1" dirty="0">
              <a:solidFill>
                <a:schemeClr val="accent2">
                  <a:lumMod val="75000"/>
                </a:schemeClr>
              </a:solidFill>
              <a:latin typeface="Comic Sans MS" panose="030F0702030302020204" pitchFamily="66" charset="0"/>
            </a:endParaRPr>
          </a:p>
        </p:txBody>
      </p:sp>
      <p:sp>
        <p:nvSpPr>
          <p:cNvPr id="3" name="TextBox 2">
            <a:extLst>
              <a:ext uri="{FF2B5EF4-FFF2-40B4-BE49-F238E27FC236}">
                <a16:creationId xmlns:a16="http://schemas.microsoft.com/office/drawing/2014/main" id="{5E90E57D-841A-92D2-4D28-2930691E5816}"/>
              </a:ext>
            </a:extLst>
          </p:cNvPr>
          <p:cNvSpPr txBox="1"/>
          <p:nvPr/>
        </p:nvSpPr>
        <p:spPr>
          <a:xfrm>
            <a:off x="-8660" y="2533491"/>
            <a:ext cx="6859164" cy="707886"/>
          </a:xfrm>
          <a:prstGeom prst="rect">
            <a:avLst/>
          </a:prstGeom>
          <a:solidFill>
            <a:schemeClr val="accent2">
              <a:lumMod val="75000"/>
            </a:schemeClr>
          </a:solidFill>
        </p:spPr>
        <p:txBody>
          <a:bodyPr wrap="square" lIns="91440" tIns="45720" rIns="91440" bIns="45720" rtlCol="0" anchor="ctr">
            <a:spAutoFit/>
          </a:bodyPr>
          <a:lstStyle/>
          <a:p>
            <a:pPr marL="274320" lvl="1">
              <a:buSzPts val="2000"/>
            </a:pPr>
            <a:r>
              <a:rPr lang="en-US" sz="4000" b="1" dirty="0">
                <a:solidFill>
                  <a:schemeClr val="bg1"/>
                </a:solidFill>
                <a:latin typeface="Comic Sans MS"/>
              </a:rPr>
              <a:t>Order of Operations </a:t>
            </a:r>
            <a:endParaRPr lang="en-US" sz="4000" b="1" dirty="0">
              <a:solidFill>
                <a:schemeClr val="bg1"/>
              </a:solidFill>
              <a:latin typeface="Comic Sans MS" panose="030F0702030302020204" pitchFamily="66" charset="0"/>
            </a:endParaRPr>
          </a:p>
        </p:txBody>
      </p:sp>
      <p:pic>
        <p:nvPicPr>
          <p:cNvPr id="4" name="Picture 3">
            <a:extLst>
              <a:ext uri="{FF2B5EF4-FFF2-40B4-BE49-F238E27FC236}">
                <a16:creationId xmlns:a16="http://schemas.microsoft.com/office/drawing/2014/main" id="{A0364CC3-8DBE-A3FF-EEBB-B848774C9C52}"/>
              </a:ext>
            </a:extLst>
          </p:cNvPr>
          <p:cNvPicPr>
            <a:picLocks noChangeAspect="1"/>
          </p:cNvPicPr>
          <p:nvPr/>
        </p:nvPicPr>
        <p:blipFill>
          <a:blip r:embed="rId5"/>
          <a:srcRect/>
          <a:stretch/>
        </p:blipFill>
        <p:spPr>
          <a:xfrm>
            <a:off x="7505903" y="1481518"/>
            <a:ext cx="3937992" cy="3937992"/>
          </a:xfrm>
          <a:prstGeom prst="rect">
            <a:avLst/>
          </a:prstGeom>
        </p:spPr>
      </p:pic>
    </p:spTree>
    <p:extLst>
      <p:ext uri="{BB962C8B-B14F-4D97-AF65-F5344CB8AC3E}">
        <p14:creationId xmlns:p14="http://schemas.microsoft.com/office/powerpoint/2010/main" val="14062001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6BCF98-B1DB-44EB-917D-C85FAD9FAC63}"/>
              </a:ext>
            </a:extLst>
          </p:cNvPr>
          <p:cNvSpPr/>
          <p:nvPr/>
        </p:nvSpPr>
        <p:spPr>
          <a:xfrm>
            <a:off x="2403231" y="2930769"/>
            <a:ext cx="7470789" cy="2250831"/>
          </a:xfrm>
          <a:prstGeom prst="rect">
            <a:avLst/>
          </a:prstGeom>
          <a:ln w="1905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Google Shape;222;p10">
            <a:extLst>
              <a:ext uri="{FF2B5EF4-FFF2-40B4-BE49-F238E27FC236}">
                <a16:creationId xmlns:a16="http://schemas.microsoft.com/office/drawing/2014/main" id="{B1E0BCA6-3EC5-43F7-8316-05526E0CFE5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Learning activity</a:t>
            </a:r>
            <a:endParaRPr lang="en-US" sz="3200" b="1" dirty="0">
              <a:solidFill>
                <a:schemeClr val="bg1"/>
              </a:solidFill>
              <a:latin typeface="Comic Sans MS"/>
            </a:endParaRPr>
          </a:p>
        </p:txBody>
      </p:sp>
      <p:sp>
        <p:nvSpPr>
          <p:cNvPr id="18" name="Rectangle 17">
            <a:extLst>
              <a:ext uri="{FF2B5EF4-FFF2-40B4-BE49-F238E27FC236}">
                <a16:creationId xmlns:a16="http://schemas.microsoft.com/office/drawing/2014/main" id="{5062E6E2-3ED6-4DBD-A036-34AD4D5C4CF1}"/>
              </a:ext>
            </a:extLst>
          </p:cNvPr>
          <p:cNvSpPr/>
          <p:nvPr/>
        </p:nvSpPr>
        <p:spPr>
          <a:xfrm>
            <a:off x="4444283" y="3212071"/>
            <a:ext cx="619080" cy="923330"/>
          </a:xfrm>
          <a:prstGeom prst="rect">
            <a:avLst/>
          </a:prstGeom>
          <a:noFill/>
          <a:ln>
            <a:noFill/>
          </a:ln>
        </p:spPr>
        <p:txBody>
          <a:bodyPr wrap="none" lIns="91440" tIns="45720" rIns="91440" bIns="45720">
            <a:spAutoFit/>
          </a:bodyPr>
          <a:lstStyle/>
          <a:p>
            <a:pPr algn="ctr"/>
            <a:r>
              <a:rPr lang="en-US" sz="5400" cap="none" spc="0" dirty="0">
                <a:ln w="22225">
                  <a:noFill/>
                  <a:prstDash val="solid"/>
                </a:ln>
                <a:solidFill>
                  <a:srgbClr val="3A729A"/>
                </a:solidFill>
                <a:effectLst/>
                <a:latin typeface="+mj-lt"/>
              </a:rPr>
              <a:t>_</a:t>
            </a:r>
          </a:p>
        </p:txBody>
      </p:sp>
      <p:sp>
        <p:nvSpPr>
          <p:cNvPr id="19" name="Rectangle 18">
            <a:extLst>
              <a:ext uri="{FF2B5EF4-FFF2-40B4-BE49-F238E27FC236}">
                <a16:creationId xmlns:a16="http://schemas.microsoft.com/office/drawing/2014/main" id="{2E161CBF-3DCC-4299-BDF4-45986E18E8EC}"/>
              </a:ext>
            </a:extLst>
          </p:cNvPr>
          <p:cNvSpPr/>
          <p:nvPr/>
        </p:nvSpPr>
        <p:spPr>
          <a:xfrm>
            <a:off x="3515801" y="3475166"/>
            <a:ext cx="696024" cy="1015663"/>
          </a:xfrm>
          <a:prstGeom prst="rect">
            <a:avLst/>
          </a:prstGeom>
          <a:noFill/>
          <a:ln>
            <a:noFill/>
          </a:ln>
        </p:spPr>
        <p:txBody>
          <a:bodyPr wrap="square" lIns="91440" tIns="45720" rIns="91440" bIns="45720">
            <a:spAutoFit/>
          </a:bodyPr>
          <a:lstStyle/>
          <a:p>
            <a:pPr algn="ctr"/>
            <a:r>
              <a:rPr lang="en-US" sz="6000" cap="none" spc="0" dirty="0">
                <a:ln w="22225">
                  <a:noFill/>
                  <a:prstDash val="solid"/>
                </a:ln>
                <a:solidFill>
                  <a:srgbClr val="3A729A"/>
                </a:solidFill>
                <a:effectLst/>
                <a:latin typeface="+mj-lt"/>
              </a:rPr>
              <a:t>( </a:t>
            </a:r>
          </a:p>
        </p:txBody>
      </p:sp>
      <p:sp>
        <p:nvSpPr>
          <p:cNvPr id="20" name="Rectangle 19">
            <a:extLst>
              <a:ext uri="{FF2B5EF4-FFF2-40B4-BE49-F238E27FC236}">
                <a16:creationId xmlns:a16="http://schemas.microsoft.com/office/drawing/2014/main" id="{4E051AEB-8EFC-4C0D-889C-0B01CB1B0977}"/>
              </a:ext>
            </a:extLst>
          </p:cNvPr>
          <p:cNvSpPr/>
          <p:nvPr/>
        </p:nvSpPr>
        <p:spPr>
          <a:xfrm>
            <a:off x="7657466" y="3429000"/>
            <a:ext cx="1063112" cy="1107996"/>
          </a:xfrm>
          <a:prstGeom prst="rect">
            <a:avLst/>
          </a:prstGeom>
          <a:noFill/>
          <a:ln>
            <a:noFill/>
          </a:ln>
        </p:spPr>
        <p:txBody>
          <a:bodyPr wrap="none" lIns="91440" tIns="45720" rIns="91440" bIns="45720">
            <a:spAutoFit/>
          </a:bodyPr>
          <a:lstStyle/>
          <a:p>
            <a:pPr algn="ctr"/>
            <a:r>
              <a:rPr lang="en-US" sz="6600" cap="none" spc="0" dirty="0">
                <a:ln w="22225">
                  <a:noFill/>
                  <a:prstDash val="solid"/>
                </a:ln>
                <a:solidFill>
                  <a:srgbClr val="3A729A"/>
                </a:solidFill>
                <a:effectLst/>
                <a:latin typeface="+mj-lt"/>
              </a:rPr>
              <a:t>÷</a:t>
            </a:r>
            <a:r>
              <a:rPr lang="en-US" sz="5400" cap="none" spc="0" dirty="0">
                <a:ln w="22225">
                  <a:noFill/>
                  <a:prstDash val="solid"/>
                </a:ln>
                <a:solidFill>
                  <a:srgbClr val="3A729A"/>
                </a:solidFill>
                <a:effectLst/>
                <a:latin typeface="+mj-lt"/>
              </a:rPr>
              <a:t>  </a:t>
            </a:r>
          </a:p>
        </p:txBody>
      </p:sp>
      <p:sp>
        <p:nvSpPr>
          <p:cNvPr id="21" name="Rectangle 20">
            <a:extLst>
              <a:ext uri="{FF2B5EF4-FFF2-40B4-BE49-F238E27FC236}">
                <a16:creationId xmlns:a16="http://schemas.microsoft.com/office/drawing/2014/main" id="{C8E6E15B-16BE-4C0B-8003-DD8F82B9A6DB}"/>
              </a:ext>
            </a:extLst>
          </p:cNvPr>
          <p:cNvSpPr/>
          <p:nvPr/>
        </p:nvSpPr>
        <p:spPr>
          <a:xfrm>
            <a:off x="4909200" y="3429000"/>
            <a:ext cx="925253" cy="1015663"/>
          </a:xfrm>
          <a:prstGeom prst="rect">
            <a:avLst/>
          </a:prstGeom>
          <a:noFill/>
          <a:ln>
            <a:noFill/>
          </a:ln>
        </p:spPr>
        <p:txBody>
          <a:bodyPr wrap="none" lIns="91440" tIns="45720" rIns="91440" bIns="45720">
            <a:spAutoFit/>
          </a:bodyPr>
          <a:lstStyle/>
          <a:p>
            <a:pPr algn="ctr"/>
            <a:r>
              <a:rPr lang="en-US" sz="6000" cap="none" spc="0" dirty="0">
                <a:ln w="22225">
                  <a:noFill/>
                  <a:prstDash val="solid"/>
                </a:ln>
                <a:solidFill>
                  <a:srgbClr val="3A729A"/>
                </a:solidFill>
                <a:effectLst/>
                <a:latin typeface="+mj-lt"/>
              </a:rPr>
              <a:t>  )</a:t>
            </a:r>
          </a:p>
        </p:txBody>
      </p:sp>
      <p:sp>
        <p:nvSpPr>
          <p:cNvPr id="9" name="Rectangle 8">
            <a:extLst>
              <a:ext uri="{FF2B5EF4-FFF2-40B4-BE49-F238E27FC236}">
                <a16:creationId xmlns:a16="http://schemas.microsoft.com/office/drawing/2014/main" id="{505AB0D8-8161-419D-9A63-EA39978E999A}"/>
              </a:ext>
            </a:extLst>
          </p:cNvPr>
          <p:cNvSpPr/>
          <p:nvPr/>
        </p:nvSpPr>
        <p:spPr>
          <a:xfrm>
            <a:off x="2317980" y="1717280"/>
            <a:ext cx="7556040" cy="646331"/>
          </a:xfrm>
          <a:prstGeom prst="rect">
            <a:avLst/>
          </a:prstGeom>
          <a:noFill/>
          <a:ln>
            <a:noFill/>
          </a:ln>
        </p:spPr>
        <p:txBody>
          <a:bodyPr wrap="square" lIns="91440" tIns="45720" rIns="91440" bIns="45720">
            <a:spAutoFit/>
          </a:bodyPr>
          <a:lstStyle/>
          <a:p>
            <a:pPr algn="ctr"/>
            <a:r>
              <a:rPr lang="en-US" sz="3600" b="1" cap="none" spc="0" dirty="0">
                <a:ln w="22225">
                  <a:noFill/>
                  <a:prstDash val="solid"/>
                </a:ln>
                <a:solidFill>
                  <a:srgbClr val="3A729A"/>
                </a:solidFill>
                <a:effectLst/>
                <a:latin typeface="+mj-lt"/>
              </a:rPr>
              <a:t>Order of Operations</a:t>
            </a:r>
          </a:p>
        </p:txBody>
      </p:sp>
    </p:spTree>
    <p:extLst>
      <p:ext uri="{BB962C8B-B14F-4D97-AF65-F5344CB8AC3E}">
        <p14:creationId xmlns:p14="http://schemas.microsoft.com/office/powerpoint/2010/main" val="2581170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2CD90A41-56BA-4669-A629-CFB86B77EFC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mn-lt"/>
                <a:sym typeface="Comic Sans MS"/>
              </a:rPr>
              <a:t>Result</a:t>
            </a:r>
            <a:endParaRPr lang="en-GB" sz="3200" dirty="0">
              <a:latin typeface="+mn-lt"/>
              <a:sym typeface="Comic Sans MS"/>
            </a:endParaRPr>
          </a:p>
        </p:txBody>
      </p:sp>
      <p:sp>
        <p:nvSpPr>
          <p:cNvPr id="12" name="TextBox 11">
            <a:extLst>
              <a:ext uri="{FF2B5EF4-FFF2-40B4-BE49-F238E27FC236}">
                <a16:creationId xmlns:a16="http://schemas.microsoft.com/office/drawing/2014/main" id="{E8FC1314-E7F2-4F53-BE08-936969C17911}"/>
              </a:ext>
            </a:extLst>
          </p:cNvPr>
          <p:cNvSpPr txBox="1"/>
          <p:nvPr/>
        </p:nvSpPr>
        <p:spPr>
          <a:xfrm>
            <a:off x="380808" y="1333882"/>
            <a:ext cx="8938665" cy="954107"/>
          </a:xfrm>
          <a:prstGeom prst="rect">
            <a:avLst/>
          </a:prstGeom>
          <a:noFill/>
        </p:spPr>
        <p:txBody>
          <a:bodyPr wrap="none" rtlCol="0">
            <a:spAutoFit/>
          </a:bodyPr>
          <a:lstStyle/>
          <a:p>
            <a:r>
              <a:rPr lang="en-US" sz="2800" b="0" i="0" u="none" dirty="0">
                <a:solidFill>
                  <a:schemeClr val="tx1">
                    <a:lumMod val="65000"/>
                    <a:lumOff val="35000"/>
                  </a:schemeClr>
                </a:solidFill>
                <a:effectLst/>
                <a:latin typeface="+mn-lt"/>
                <a:ea typeface="Times New Roman" panose="02020603050405020304" pitchFamily="18" charset="0"/>
                <a:cs typeface="Arial" panose="020B0604020202020204" pitchFamily="34" charset="0"/>
              </a:rPr>
              <a:t>Always </a:t>
            </a:r>
            <a:r>
              <a:rPr lang="en-US" sz="2800" b="0" i="0" u="none" dirty="0">
                <a:solidFill>
                  <a:schemeClr val="tx1">
                    <a:lumMod val="65000"/>
                    <a:lumOff val="35000"/>
                  </a:schemeClr>
                </a:solidFill>
                <a:effectLst/>
                <a:latin typeface="+mn-lt"/>
                <a:ea typeface="Times New Roman" panose="02020603050405020304" pitchFamily="18" charset="0"/>
                <a:cs typeface="Calibri" panose="020F0502020204030204" pitchFamily="34" charset="0"/>
              </a:rPr>
              <a:t>perform operations inside parentheses first.</a:t>
            </a:r>
          </a:p>
          <a:p>
            <a:endParaRPr lang="en-US" sz="2800" dirty="0">
              <a:solidFill>
                <a:schemeClr val="tx1">
                  <a:lumMod val="65000"/>
                  <a:lumOff val="35000"/>
                </a:schemeClr>
              </a:solidFill>
              <a:latin typeface="+mn-lt"/>
            </a:endParaRPr>
          </a:p>
        </p:txBody>
      </p:sp>
      <p:sp>
        <p:nvSpPr>
          <p:cNvPr id="21" name="TextBox 20">
            <a:extLst>
              <a:ext uri="{FF2B5EF4-FFF2-40B4-BE49-F238E27FC236}">
                <a16:creationId xmlns:a16="http://schemas.microsoft.com/office/drawing/2014/main" id="{5DF9729F-A178-4202-B6FB-BD277D2074E9}"/>
              </a:ext>
            </a:extLst>
          </p:cNvPr>
          <p:cNvSpPr txBox="1"/>
          <p:nvPr/>
        </p:nvSpPr>
        <p:spPr>
          <a:xfrm>
            <a:off x="380808" y="2056726"/>
            <a:ext cx="7100021" cy="954107"/>
          </a:xfrm>
          <a:prstGeom prst="rect">
            <a:avLst/>
          </a:prstGeom>
          <a:noFill/>
        </p:spPr>
        <p:txBody>
          <a:bodyPr wrap="none" rtlCol="0">
            <a:spAutoFit/>
          </a:bodyPr>
          <a:lstStyle/>
          <a:p>
            <a:r>
              <a:rPr lang="en-US" sz="2800" b="0" i="0" u="none" dirty="0">
                <a:solidFill>
                  <a:schemeClr val="tx1">
                    <a:lumMod val="65000"/>
                    <a:lumOff val="35000"/>
                  </a:schemeClr>
                </a:solidFill>
                <a:effectLst/>
                <a:latin typeface="+mn-lt"/>
                <a:ea typeface="Times New Roman" panose="02020603050405020304" pitchFamily="18" charset="0"/>
                <a:cs typeface="Arial" panose="020B0604020202020204" pitchFamily="34" charset="0"/>
              </a:rPr>
              <a:t>Always perform </a:t>
            </a:r>
            <a:r>
              <a:rPr lang="en-US" sz="2800" dirty="0">
                <a:solidFill>
                  <a:schemeClr val="tx1">
                    <a:lumMod val="65000"/>
                    <a:lumOff val="35000"/>
                  </a:schemeClr>
                </a:solidFill>
                <a:latin typeface="+mn-lt"/>
                <a:ea typeface="Times New Roman" panose="02020603050405020304" pitchFamily="18" charset="0"/>
                <a:cs typeface="Arial" panose="020B0604020202020204" pitchFamily="34" charset="0"/>
              </a:rPr>
              <a:t>division</a:t>
            </a:r>
            <a:r>
              <a:rPr lang="en-US" sz="2800" b="0" i="0" u="none" dirty="0">
                <a:solidFill>
                  <a:schemeClr val="tx1">
                    <a:lumMod val="65000"/>
                    <a:lumOff val="35000"/>
                  </a:schemeClr>
                </a:solidFill>
                <a:effectLst/>
                <a:latin typeface="+mn-lt"/>
                <a:ea typeface="Times New Roman" panose="02020603050405020304" pitchFamily="18" charset="0"/>
                <a:cs typeface="Arial" panose="020B0604020202020204" pitchFamily="34" charset="0"/>
              </a:rPr>
              <a:t> before addition. </a:t>
            </a:r>
          </a:p>
          <a:p>
            <a:endParaRPr lang="en-US" sz="2800" dirty="0">
              <a:solidFill>
                <a:schemeClr val="tx1">
                  <a:lumMod val="65000"/>
                  <a:lumOff val="35000"/>
                </a:schemeClr>
              </a:solidFill>
              <a:latin typeface="+mn-lt"/>
            </a:endParaRPr>
          </a:p>
        </p:txBody>
      </p:sp>
      <p:sp>
        <p:nvSpPr>
          <p:cNvPr id="22" name="TextBox 21">
            <a:extLst>
              <a:ext uri="{FF2B5EF4-FFF2-40B4-BE49-F238E27FC236}">
                <a16:creationId xmlns:a16="http://schemas.microsoft.com/office/drawing/2014/main" id="{0F9CD441-52FA-48AD-BEDF-882BB0D79BED}"/>
              </a:ext>
            </a:extLst>
          </p:cNvPr>
          <p:cNvSpPr txBox="1"/>
          <p:nvPr/>
        </p:nvSpPr>
        <p:spPr>
          <a:xfrm>
            <a:off x="380808" y="2857131"/>
            <a:ext cx="8225329" cy="954107"/>
          </a:xfrm>
          <a:prstGeom prst="rect">
            <a:avLst/>
          </a:prstGeom>
          <a:noFill/>
        </p:spPr>
        <p:txBody>
          <a:bodyPr wrap="none" rtlCol="0">
            <a:spAutoFit/>
          </a:bodyPr>
          <a:lstStyle/>
          <a:p>
            <a:r>
              <a:rPr lang="en-US" sz="2800" b="0" i="0" u="none" dirty="0">
                <a:solidFill>
                  <a:schemeClr val="tx1">
                    <a:lumMod val="65000"/>
                    <a:lumOff val="35000"/>
                  </a:schemeClr>
                </a:solidFill>
                <a:effectLst/>
                <a:latin typeface="+mn-lt"/>
                <a:ea typeface="Times New Roman" panose="02020603050405020304" pitchFamily="18" charset="0"/>
                <a:cs typeface="Arial" panose="020B0604020202020204" pitchFamily="34" charset="0"/>
              </a:rPr>
              <a:t>Always </a:t>
            </a:r>
            <a:r>
              <a:rPr lang="en-US" sz="2800" b="0" i="0" u="none" dirty="0">
                <a:solidFill>
                  <a:schemeClr val="tx1">
                    <a:lumMod val="65000"/>
                    <a:lumOff val="35000"/>
                  </a:schemeClr>
                </a:solidFill>
                <a:effectLst/>
                <a:latin typeface="+mn-lt"/>
                <a:ea typeface="Times New Roman" panose="02020603050405020304" pitchFamily="18" charset="0"/>
                <a:cs typeface="Calibri" panose="020F0502020204030204" pitchFamily="34" charset="0"/>
              </a:rPr>
              <a:t>perform </a:t>
            </a:r>
            <a:r>
              <a:rPr lang="en-US" sz="2800" dirty="0">
                <a:solidFill>
                  <a:schemeClr val="tx1">
                    <a:lumMod val="65000"/>
                    <a:lumOff val="35000"/>
                  </a:schemeClr>
                </a:solidFill>
                <a:latin typeface="+mn-lt"/>
                <a:ea typeface="Times New Roman" panose="02020603050405020304" pitchFamily="18" charset="0"/>
                <a:cs typeface="Calibri" panose="020F0502020204030204" pitchFamily="34" charset="0"/>
              </a:rPr>
              <a:t>division</a:t>
            </a:r>
            <a:r>
              <a:rPr lang="en-US" sz="2800" b="0" i="0" u="none" dirty="0">
                <a:solidFill>
                  <a:schemeClr val="tx1">
                    <a:lumMod val="65000"/>
                    <a:lumOff val="35000"/>
                  </a:schemeClr>
                </a:solidFill>
                <a:effectLst/>
                <a:latin typeface="+mn-lt"/>
                <a:ea typeface="Times New Roman" panose="02020603050405020304" pitchFamily="18" charset="0"/>
                <a:cs typeface="Calibri" panose="020F0502020204030204" pitchFamily="34" charset="0"/>
              </a:rPr>
              <a:t> before subtraction too.</a:t>
            </a:r>
          </a:p>
          <a:p>
            <a:endParaRPr lang="en-US" sz="2800" dirty="0">
              <a:latin typeface="+mn-lt"/>
            </a:endParaRPr>
          </a:p>
        </p:txBody>
      </p:sp>
      <p:sp>
        <p:nvSpPr>
          <p:cNvPr id="23" name="TextBox 22">
            <a:extLst>
              <a:ext uri="{FF2B5EF4-FFF2-40B4-BE49-F238E27FC236}">
                <a16:creationId xmlns:a16="http://schemas.microsoft.com/office/drawing/2014/main" id="{AEC343A3-4CC8-40EE-8B14-0E9F8217F17C}"/>
              </a:ext>
            </a:extLst>
          </p:cNvPr>
          <p:cNvSpPr txBox="1"/>
          <p:nvPr/>
        </p:nvSpPr>
        <p:spPr>
          <a:xfrm>
            <a:off x="380808" y="3689563"/>
            <a:ext cx="2935416" cy="584775"/>
          </a:xfrm>
          <a:prstGeom prst="rect">
            <a:avLst/>
          </a:prstGeom>
          <a:noFill/>
        </p:spPr>
        <p:txBody>
          <a:bodyPr wrap="square">
            <a:spAutoFit/>
          </a:bodyPr>
          <a:lstStyle/>
          <a:p>
            <a:r>
              <a:rPr lang="en-US" sz="3200" b="0" i="0" u="none" dirty="0">
                <a:solidFill>
                  <a:srgbClr val="3A729A"/>
                </a:solidFill>
                <a:effectLst/>
                <a:latin typeface="+mn-lt"/>
                <a:ea typeface="Times New Roman" panose="02020603050405020304" pitchFamily="18" charset="0"/>
                <a:cs typeface="Calibri" panose="020F0502020204030204" pitchFamily="34" charset="0"/>
              </a:rPr>
              <a:t>P</a:t>
            </a:r>
            <a:r>
              <a:rPr lang="en-US" sz="3200" b="0" i="0" u="none" dirty="0">
                <a:solidFill>
                  <a:schemeClr val="tx1">
                    <a:lumMod val="65000"/>
                    <a:lumOff val="35000"/>
                  </a:schemeClr>
                </a:solidFill>
                <a:effectLst/>
                <a:latin typeface="+mn-lt"/>
                <a:ea typeface="Times New Roman" panose="02020603050405020304" pitchFamily="18" charset="0"/>
                <a:cs typeface="Calibri" panose="020F0502020204030204" pitchFamily="34" charset="0"/>
              </a:rPr>
              <a:t>arentheses</a:t>
            </a:r>
            <a:endParaRPr lang="en-US" sz="3200" dirty="0">
              <a:solidFill>
                <a:schemeClr val="tx1">
                  <a:lumMod val="65000"/>
                  <a:lumOff val="35000"/>
                </a:schemeClr>
              </a:solidFill>
              <a:latin typeface="+mn-lt"/>
            </a:endParaRPr>
          </a:p>
        </p:txBody>
      </p:sp>
      <p:sp>
        <p:nvSpPr>
          <p:cNvPr id="24" name="TextBox 23">
            <a:extLst>
              <a:ext uri="{FF2B5EF4-FFF2-40B4-BE49-F238E27FC236}">
                <a16:creationId xmlns:a16="http://schemas.microsoft.com/office/drawing/2014/main" id="{72019AD4-BB31-4B6D-BB73-BB24F46D543A}"/>
              </a:ext>
            </a:extLst>
          </p:cNvPr>
          <p:cNvSpPr txBox="1"/>
          <p:nvPr/>
        </p:nvSpPr>
        <p:spPr>
          <a:xfrm>
            <a:off x="3664636" y="3689563"/>
            <a:ext cx="2279857" cy="584775"/>
          </a:xfrm>
          <a:prstGeom prst="rect">
            <a:avLst/>
          </a:prstGeom>
          <a:noFill/>
        </p:spPr>
        <p:txBody>
          <a:bodyPr wrap="square">
            <a:spAutoFit/>
          </a:bodyPr>
          <a:lstStyle/>
          <a:p>
            <a:r>
              <a:rPr lang="en-US" sz="3200" dirty="0">
                <a:solidFill>
                  <a:srgbClr val="3A729A"/>
                </a:solidFill>
                <a:latin typeface="+mn-lt"/>
                <a:ea typeface="Times New Roman" panose="02020603050405020304" pitchFamily="18" charset="0"/>
                <a:cs typeface="Calibri" panose="020F0502020204030204" pitchFamily="34" charset="0"/>
              </a:rPr>
              <a:t>D</a:t>
            </a:r>
            <a:r>
              <a:rPr lang="en-US" sz="3200" b="0" i="0" u="none" dirty="0">
                <a:solidFill>
                  <a:schemeClr val="tx1">
                    <a:lumMod val="65000"/>
                    <a:lumOff val="35000"/>
                  </a:schemeClr>
                </a:solidFill>
                <a:effectLst/>
                <a:latin typeface="+mn-lt"/>
                <a:ea typeface="Times New Roman" panose="02020603050405020304" pitchFamily="18" charset="0"/>
                <a:cs typeface="Calibri" panose="020F0502020204030204" pitchFamily="34" charset="0"/>
              </a:rPr>
              <a:t>ivision</a:t>
            </a:r>
            <a:endParaRPr lang="en-US" sz="3200" dirty="0">
              <a:solidFill>
                <a:schemeClr val="tx1">
                  <a:lumMod val="65000"/>
                  <a:lumOff val="35000"/>
                </a:schemeClr>
              </a:solidFill>
              <a:latin typeface="+mn-lt"/>
            </a:endParaRPr>
          </a:p>
        </p:txBody>
      </p:sp>
      <p:sp>
        <p:nvSpPr>
          <p:cNvPr id="25" name="Rectangle 24">
            <a:extLst>
              <a:ext uri="{FF2B5EF4-FFF2-40B4-BE49-F238E27FC236}">
                <a16:creationId xmlns:a16="http://schemas.microsoft.com/office/drawing/2014/main" id="{E8035DD5-3CFD-4005-BF47-F6E3A8D9A12D}"/>
              </a:ext>
            </a:extLst>
          </p:cNvPr>
          <p:cNvSpPr/>
          <p:nvPr/>
        </p:nvSpPr>
        <p:spPr>
          <a:xfrm>
            <a:off x="4425944" y="4470473"/>
            <a:ext cx="568761" cy="923330"/>
          </a:xfrm>
          <a:prstGeom prst="rect">
            <a:avLst/>
          </a:prstGeom>
          <a:noFill/>
        </p:spPr>
        <p:txBody>
          <a:bodyPr wrap="square" lIns="91440" tIns="45720" rIns="91440" bIns="45720">
            <a:spAutoFit/>
          </a:bodyPr>
          <a:lstStyle/>
          <a:p>
            <a:r>
              <a:rPr lang="en-US" sz="5400" dirty="0">
                <a:ln w="0"/>
                <a:solidFill>
                  <a:srgbClr val="3A729A"/>
                </a:solidFill>
                <a:effectLst>
                  <a:outerShdw blurRad="38100" dist="25400" dir="5400000" algn="ctr" rotWithShape="0">
                    <a:srgbClr val="6E747A">
                      <a:alpha val="43000"/>
                    </a:srgbClr>
                  </a:outerShdw>
                </a:effectLst>
                <a:latin typeface="+mn-lt"/>
              </a:rPr>
              <a:t>P</a:t>
            </a:r>
            <a:endParaRPr lang="en-US" sz="5400" b="0" cap="none" spc="0" dirty="0">
              <a:ln w="0"/>
              <a:solidFill>
                <a:srgbClr val="3A729A"/>
              </a:solidFill>
              <a:effectLst>
                <a:outerShdw blurRad="38100" dist="25400" dir="5400000" algn="ctr" rotWithShape="0">
                  <a:srgbClr val="6E747A">
                    <a:alpha val="43000"/>
                  </a:srgbClr>
                </a:outerShdw>
              </a:effectLst>
              <a:latin typeface="+mn-lt"/>
            </a:endParaRPr>
          </a:p>
        </p:txBody>
      </p:sp>
      <p:sp>
        <p:nvSpPr>
          <p:cNvPr id="26" name="Rectangle 25">
            <a:extLst>
              <a:ext uri="{FF2B5EF4-FFF2-40B4-BE49-F238E27FC236}">
                <a16:creationId xmlns:a16="http://schemas.microsoft.com/office/drawing/2014/main" id="{1DDBA286-702E-4532-B4B7-4BD43590E67E}"/>
              </a:ext>
            </a:extLst>
          </p:cNvPr>
          <p:cNvSpPr/>
          <p:nvPr/>
        </p:nvSpPr>
        <p:spPr>
          <a:xfrm>
            <a:off x="3226464" y="5556162"/>
            <a:ext cx="5739071" cy="707886"/>
          </a:xfrm>
          <a:prstGeom prst="rect">
            <a:avLst/>
          </a:prstGeom>
          <a:noFill/>
        </p:spPr>
        <p:txBody>
          <a:bodyPr wrap="none" lIns="91440" tIns="45720" rIns="91440" bIns="45720">
            <a:spAutoFit/>
          </a:bodyPr>
          <a:lstStyle/>
          <a:p>
            <a:pPr algn="ctr"/>
            <a:r>
              <a:rPr lang="en-US" sz="4000" dirty="0">
                <a:ln w="0"/>
                <a:solidFill>
                  <a:srgbClr val="3A729A"/>
                </a:solidFill>
                <a:effectLst>
                  <a:outerShdw blurRad="38100" dist="25400" dir="5400000" algn="ctr" rotWithShape="0">
                    <a:srgbClr val="6E747A">
                      <a:alpha val="43000"/>
                    </a:srgbClr>
                  </a:outerShdw>
                </a:effectLst>
                <a:latin typeface="+mn-lt"/>
              </a:rPr>
              <a:t>Please Dear Aunt Sally.</a:t>
            </a:r>
            <a:endParaRPr lang="en-US" sz="4000" b="0" cap="none" spc="0" dirty="0">
              <a:ln w="0"/>
              <a:solidFill>
                <a:srgbClr val="3A729A"/>
              </a:solidFill>
              <a:effectLst>
                <a:outerShdw blurRad="38100" dist="25400" dir="5400000" algn="ctr" rotWithShape="0">
                  <a:srgbClr val="6E747A">
                    <a:alpha val="43000"/>
                  </a:srgbClr>
                </a:outerShdw>
              </a:effectLst>
              <a:latin typeface="+mn-lt"/>
            </a:endParaRPr>
          </a:p>
        </p:txBody>
      </p:sp>
      <p:sp>
        <p:nvSpPr>
          <p:cNvPr id="27" name="TextBox 26">
            <a:extLst>
              <a:ext uri="{FF2B5EF4-FFF2-40B4-BE49-F238E27FC236}">
                <a16:creationId xmlns:a16="http://schemas.microsoft.com/office/drawing/2014/main" id="{559FA0E1-930B-41D6-AF53-752FDEF08910}"/>
              </a:ext>
            </a:extLst>
          </p:cNvPr>
          <p:cNvSpPr txBox="1"/>
          <p:nvPr/>
        </p:nvSpPr>
        <p:spPr>
          <a:xfrm>
            <a:off x="6637643" y="3689563"/>
            <a:ext cx="6317176" cy="584775"/>
          </a:xfrm>
          <a:prstGeom prst="rect">
            <a:avLst/>
          </a:prstGeom>
          <a:noFill/>
        </p:spPr>
        <p:txBody>
          <a:bodyPr wrap="square">
            <a:spAutoFit/>
          </a:bodyPr>
          <a:lstStyle/>
          <a:p>
            <a:r>
              <a:rPr lang="en-US" sz="3200" dirty="0">
                <a:solidFill>
                  <a:srgbClr val="3A729A"/>
                </a:solidFill>
                <a:latin typeface="+mn-lt"/>
                <a:ea typeface="Times New Roman" panose="02020603050405020304" pitchFamily="18" charset="0"/>
                <a:cs typeface="Calibri" panose="020F0502020204030204" pitchFamily="34" charset="0"/>
              </a:rPr>
              <a:t>A</a:t>
            </a:r>
            <a:r>
              <a:rPr lang="en-US" sz="3200" dirty="0">
                <a:solidFill>
                  <a:schemeClr val="tx1">
                    <a:lumMod val="65000"/>
                    <a:lumOff val="35000"/>
                  </a:schemeClr>
                </a:solidFill>
                <a:latin typeface="+mn-lt"/>
                <a:ea typeface="Times New Roman" panose="02020603050405020304" pitchFamily="18" charset="0"/>
                <a:cs typeface="Calibri" panose="020F0502020204030204" pitchFamily="34" charset="0"/>
              </a:rPr>
              <a:t>ddition</a:t>
            </a:r>
            <a:r>
              <a:rPr lang="en-US" sz="3200" dirty="0">
                <a:latin typeface="+mn-lt"/>
                <a:ea typeface="Times New Roman" panose="02020603050405020304" pitchFamily="18" charset="0"/>
                <a:cs typeface="Calibri" panose="020F0502020204030204" pitchFamily="34" charset="0"/>
              </a:rPr>
              <a:t> </a:t>
            </a:r>
            <a:r>
              <a:rPr lang="en-US" sz="3200" dirty="0">
                <a:solidFill>
                  <a:schemeClr val="tx1">
                    <a:lumMod val="65000"/>
                    <a:lumOff val="35000"/>
                  </a:schemeClr>
                </a:solidFill>
                <a:latin typeface="+mn-lt"/>
                <a:ea typeface="Times New Roman" panose="02020603050405020304" pitchFamily="18" charset="0"/>
                <a:cs typeface="Calibri" panose="020F0502020204030204" pitchFamily="34" charset="0"/>
              </a:rPr>
              <a:t>or</a:t>
            </a:r>
            <a:r>
              <a:rPr lang="en-US" sz="3200" dirty="0">
                <a:latin typeface="+mn-lt"/>
                <a:ea typeface="Times New Roman" panose="02020603050405020304" pitchFamily="18" charset="0"/>
                <a:cs typeface="Calibri" panose="020F0502020204030204" pitchFamily="34" charset="0"/>
              </a:rPr>
              <a:t> </a:t>
            </a:r>
            <a:r>
              <a:rPr lang="en-US" sz="3200" dirty="0">
                <a:solidFill>
                  <a:srgbClr val="3A729A"/>
                </a:solidFill>
                <a:latin typeface="+mn-lt"/>
                <a:ea typeface="Times New Roman" panose="02020603050405020304" pitchFamily="18" charset="0"/>
                <a:cs typeface="Calibri" panose="020F0502020204030204" pitchFamily="34" charset="0"/>
              </a:rPr>
              <a:t>S</a:t>
            </a:r>
            <a:r>
              <a:rPr lang="en-US" sz="3200" dirty="0">
                <a:solidFill>
                  <a:schemeClr val="tx1">
                    <a:lumMod val="65000"/>
                    <a:lumOff val="35000"/>
                  </a:schemeClr>
                </a:solidFill>
                <a:latin typeface="+mn-lt"/>
                <a:ea typeface="Times New Roman" panose="02020603050405020304" pitchFamily="18" charset="0"/>
                <a:cs typeface="Calibri" panose="020F0502020204030204" pitchFamily="34" charset="0"/>
              </a:rPr>
              <a:t>ubtraction.</a:t>
            </a:r>
          </a:p>
        </p:txBody>
      </p:sp>
      <p:sp>
        <p:nvSpPr>
          <p:cNvPr id="28" name="Rectangle 27">
            <a:extLst>
              <a:ext uri="{FF2B5EF4-FFF2-40B4-BE49-F238E27FC236}">
                <a16:creationId xmlns:a16="http://schemas.microsoft.com/office/drawing/2014/main" id="{0BF60B28-033C-42B8-B6B2-C572E592CA49}"/>
              </a:ext>
            </a:extLst>
          </p:cNvPr>
          <p:cNvSpPr/>
          <p:nvPr/>
        </p:nvSpPr>
        <p:spPr>
          <a:xfrm>
            <a:off x="5311076" y="4470473"/>
            <a:ext cx="568761" cy="923330"/>
          </a:xfrm>
          <a:prstGeom prst="rect">
            <a:avLst/>
          </a:prstGeom>
          <a:noFill/>
        </p:spPr>
        <p:txBody>
          <a:bodyPr wrap="square" lIns="91440" tIns="45720" rIns="91440" bIns="45720">
            <a:spAutoFit/>
          </a:bodyPr>
          <a:lstStyle/>
          <a:p>
            <a:r>
              <a:rPr lang="en-US" sz="5400" b="0" cap="none" spc="0" dirty="0">
                <a:ln w="0"/>
                <a:solidFill>
                  <a:srgbClr val="3A729A"/>
                </a:solidFill>
                <a:effectLst>
                  <a:outerShdw blurRad="38100" dist="25400" dir="5400000" algn="ctr" rotWithShape="0">
                    <a:srgbClr val="6E747A">
                      <a:alpha val="43000"/>
                    </a:srgbClr>
                  </a:outerShdw>
                </a:effectLst>
                <a:latin typeface="+mn-lt"/>
              </a:rPr>
              <a:t>D</a:t>
            </a:r>
          </a:p>
        </p:txBody>
      </p:sp>
      <p:sp>
        <p:nvSpPr>
          <p:cNvPr id="29" name="Rectangle 28">
            <a:extLst>
              <a:ext uri="{FF2B5EF4-FFF2-40B4-BE49-F238E27FC236}">
                <a16:creationId xmlns:a16="http://schemas.microsoft.com/office/drawing/2014/main" id="{90C9DBB1-CBF3-45F5-96F1-F03024DA5B03}"/>
              </a:ext>
            </a:extLst>
          </p:cNvPr>
          <p:cNvSpPr/>
          <p:nvPr/>
        </p:nvSpPr>
        <p:spPr>
          <a:xfrm>
            <a:off x="6196208" y="4470473"/>
            <a:ext cx="568761" cy="923330"/>
          </a:xfrm>
          <a:prstGeom prst="rect">
            <a:avLst/>
          </a:prstGeom>
          <a:noFill/>
        </p:spPr>
        <p:txBody>
          <a:bodyPr wrap="square" lIns="91440" tIns="45720" rIns="91440" bIns="45720">
            <a:spAutoFit/>
          </a:bodyPr>
          <a:lstStyle/>
          <a:p>
            <a:r>
              <a:rPr lang="en-US" sz="5400" b="0" cap="none" spc="0" dirty="0">
                <a:ln w="0"/>
                <a:solidFill>
                  <a:srgbClr val="3A729A"/>
                </a:solidFill>
                <a:effectLst>
                  <a:outerShdw blurRad="38100" dist="25400" dir="5400000" algn="ctr" rotWithShape="0">
                    <a:srgbClr val="6E747A">
                      <a:alpha val="43000"/>
                    </a:srgbClr>
                  </a:outerShdw>
                </a:effectLst>
                <a:latin typeface="+mn-lt"/>
              </a:rPr>
              <a:t>A</a:t>
            </a:r>
          </a:p>
        </p:txBody>
      </p:sp>
      <p:sp>
        <p:nvSpPr>
          <p:cNvPr id="30" name="Rectangle 29">
            <a:extLst>
              <a:ext uri="{FF2B5EF4-FFF2-40B4-BE49-F238E27FC236}">
                <a16:creationId xmlns:a16="http://schemas.microsoft.com/office/drawing/2014/main" id="{B5D89070-32B1-44E8-87B8-DFBD9F3F833A}"/>
              </a:ext>
            </a:extLst>
          </p:cNvPr>
          <p:cNvSpPr/>
          <p:nvPr/>
        </p:nvSpPr>
        <p:spPr>
          <a:xfrm>
            <a:off x="7081340" y="4470473"/>
            <a:ext cx="568761" cy="923330"/>
          </a:xfrm>
          <a:prstGeom prst="rect">
            <a:avLst/>
          </a:prstGeom>
          <a:noFill/>
        </p:spPr>
        <p:txBody>
          <a:bodyPr wrap="square" lIns="91440" tIns="45720" rIns="91440" bIns="45720">
            <a:spAutoFit/>
          </a:bodyPr>
          <a:lstStyle/>
          <a:p>
            <a:r>
              <a:rPr lang="en-US" sz="5400" dirty="0">
                <a:ln w="0"/>
                <a:solidFill>
                  <a:srgbClr val="3A729A"/>
                </a:solidFill>
                <a:effectLst>
                  <a:outerShdw blurRad="38100" dist="25400" dir="5400000" algn="ctr" rotWithShape="0">
                    <a:srgbClr val="6E747A">
                      <a:alpha val="43000"/>
                    </a:srgbClr>
                  </a:outerShdw>
                </a:effectLst>
                <a:latin typeface="+mn-lt"/>
              </a:rPr>
              <a:t>S</a:t>
            </a:r>
            <a:endParaRPr lang="en-US" sz="5400" b="0" cap="none" spc="0" dirty="0">
              <a:ln w="0"/>
              <a:solidFill>
                <a:srgbClr val="3A729A"/>
              </a:solidFill>
              <a:effectLst>
                <a:outerShdw blurRad="38100" dist="25400" dir="5400000" algn="ctr" rotWithShape="0">
                  <a:srgbClr val="6E747A">
                    <a:alpha val="43000"/>
                  </a:srgbClr>
                </a:outerShdw>
              </a:effectLst>
              <a:latin typeface="+mn-lt"/>
            </a:endParaRPr>
          </a:p>
        </p:txBody>
      </p:sp>
    </p:spTree>
    <p:custDataLst>
      <p:tags r:id="rId1"/>
    </p:custDataLst>
    <p:extLst>
      <p:ext uri="{BB962C8B-B14F-4D97-AF65-F5344CB8AC3E}">
        <p14:creationId xmlns:p14="http://schemas.microsoft.com/office/powerpoint/2010/main" val="284683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1" grpId="0"/>
      <p:bldP spid="22" grpId="0"/>
      <p:bldP spid="23" grpId="0"/>
      <p:bldP spid="24" grpId="0"/>
      <p:bldP spid="25" grpId="0"/>
      <p:bldP spid="26" grpId="0"/>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4C1021B-5331-3E27-2F35-21F7AAA0A2FD}"/>
              </a:ext>
            </a:extLst>
          </p:cNvPr>
          <p:cNvSpPr txBox="1">
            <a:spLocks/>
          </p:cNvSpPr>
          <p:nvPr/>
        </p:nvSpPr>
        <p:spPr>
          <a:xfrm>
            <a:off x="1024128" y="4295272"/>
            <a:ext cx="10143000" cy="1789084"/>
          </a:xfrm>
          <a:prstGeom prst="rect">
            <a:avLst/>
          </a:prstGeom>
          <a:solidFill>
            <a:srgbClr val="DAF3F6"/>
          </a:solidFill>
          <a:ln>
            <a:noFill/>
            <a:extLst>
              <a:ext uri="{C807C97D-BFC1-408E-A445-0C87EB9F89A2}">
                <ask:lineSketchStyleProps xmlns:ask="http://schemas.microsoft.com/office/drawing/2018/sketchyshapes" sd="2321946582">
                  <a:custGeom>
                    <a:avLst/>
                    <a:gdLst>
                      <a:gd name="connsiteX0" fmla="*/ 0 w 10143000"/>
                      <a:gd name="connsiteY0" fmla="*/ 0 h 1789084"/>
                      <a:gd name="connsiteX1" fmla="*/ 473340 w 10143000"/>
                      <a:gd name="connsiteY1" fmla="*/ 0 h 1789084"/>
                      <a:gd name="connsiteX2" fmla="*/ 1352400 w 10143000"/>
                      <a:gd name="connsiteY2" fmla="*/ 0 h 1789084"/>
                      <a:gd name="connsiteX3" fmla="*/ 1825740 w 10143000"/>
                      <a:gd name="connsiteY3" fmla="*/ 0 h 1789084"/>
                      <a:gd name="connsiteX4" fmla="*/ 2400510 w 10143000"/>
                      <a:gd name="connsiteY4" fmla="*/ 0 h 1789084"/>
                      <a:gd name="connsiteX5" fmla="*/ 2873850 w 10143000"/>
                      <a:gd name="connsiteY5" fmla="*/ 0 h 1789084"/>
                      <a:gd name="connsiteX6" fmla="*/ 3550050 w 10143000"/>
                      <a:gd name="connsiteY6" fmla="*/ 0 h 1789084"/>
                      <a:gd name="connsiteX7" fmla="*/ 4023390 w 10143000"/>
                      <a:gd name="connsiteY7" fmla="*/ 0 h 1789084"/>
                      <a:gd name="connsiteX8" fmla="*/ 4801020 w 10143000"/>
                      <a:gd name="connsiteY8" fmla="*/ 0 h 1789084"/>
                      <a:gd name="connsiteX9" fmla="*/ 5172930 w 10143000"/>
                      <a:gd name="connsiteY9" fmla="*/ 0 h 1789084"/>
                      <a:gd name="connsiteX10" fmla="*/ 5950560 w 10143000"/>
                      <a:gd name="connsiteY10" fmla="*/ 0 h 1789084"/>
                      <a:gd name="connsiteX11" fmla="*/ 6423900 w 10143000"/>
                      <a:gd name="connsiteY11" fmla="*/ 0 h 1789084"/>
                      <a:gd name="connsiteX12" fmla="*/ 7100100 w 10143000"/>
                      <a:gd name="connsiteY12" fmla="*/ 0 h 1789084"/>
                      <a:gd name="connsiteX13" fmla="*/ 7877730 w 10143000"/>
                      <a:gd name="connsiteY13" fmla="*/ 0 h 1789084"/>
                      <a:gd name="connsiteX14" fmla="*/ 8452500 w 10143000"/>
                      <a:gd name="connsiteY14" fmla="*/ 0 h 1789084"/>
                      <a:gd name="connsiteX15" fmla="*/ 9230130 w 10143000"/>
                      <a:gd name="connsiteY15" fmla="*/ 0 h 1789084"/>
                      <a:gd name="connsiteX16" fmla="*/ 10143000 w 10143000"/>
                      <a:gd name="connsiteY16" fmla="*/ 0 h 1789084"/>
                      <a:gd name="connsiteX17" fmla="*/ 10143000 w 10143000"/>
                      <a:gd name="connsiteY17" fmla="*/ 596361 h 1789084"/>
                      <a:gd name="connsiteX18" fmla="*/ 10143000 w 10143000"/>
                      <a:gd name="connsiteY18" fmla="*/ 1174832 h 1789084"/>
                      <a:gd name="connsiteX19" fmla="*/ 10143000 w 10143000"/>
                      <a:gd name="connsiteY19" fmla="*/ 1789084 h 1789084"/>
                      <a:gd name="connsiteX20" fmla="*/ 9771090 w 10143000"/>
                      <a:gd name="connsiteY20" fmla="*/ 1789084 h 1789084"/>
                      <a:gd name="connsiteX21" fmla="*/ 9297750 w 10143000"/>
                      <a:gd name="connsiteY21" fmla="*/ 1789084 h 1789084"/>
                      <a:gd name="connsiteX22" fmla="*/ 8824410 w 10143000"/>
                      <a:gd name="connsiteY22" fmla="*/ 1789084 h 1789084"/>
                      <a:gd name="connsiteX23" fmla="*/ 8148210 w 10143000"/>
                      <a:gd name="connsiteY23" fmla="*/ 1789084 h 1789084"/>
                      <a:gd name="connsiteX24" fmla="*/ 7472010 w 10143000"/>
                      <a:gd name="connsiteY24" fmla="*/ 1789084 h 1789084"/>
                      <a:gd name="connsiteX25" fmla="*/ 6592950 w 10143000"/>
                      <a:gd name="connsiteY25" fmla="*/ 1789084 h 1789084"/>
                      <a:gd name="connsiteX26" fmla="*/ 5713890 w 10143000"/>
                      <a:gd name="connsiteY26" fmla="*/ 1789084 h 1789084"/>
                      <a:gd name="connsiteX27" fmla="*/ 5037690 w 10143000"/>
                      <a:gd name="connsiteY27" fmla="*/ 1789084 h 1789084"/>
                      <a:gd name="connsiteX28" fmla="*/ 4361490 w 10143000"/>
                      <a:gd name="connsiteY28" fmla="*/ 1789084 h 1789084"/>
                      <a:gd name="connsiteX29" fmla="*/ 3989580 w 10143000"/>
                      <a:gd name="connsiteY29" fmla="*/ 1789084 h 1789084"/>
                      <a:gd name="connsiteX30" fmla="*/ 3414810 w 10143000"/>
                      <a:gd name="connsiteY30" fmla="*/ 1789084 h 1789084"/>
                      <a:gd name="connsiteX31" fmla="*/ 2535750 w 10143000"/>
                      <a:gd name="connsiteY31" fmla="*/ 1789084 h 1789084"/>
                      <a:gd name="connsiteX32" fmla="*/ 1758120 w 10143000"/>
                      <a:gd name="connsiteY32" fmla="*/ 1789084 h 1789084"/>
                      <a:gd name="connsiteX33" fmla="*/ 1081920 w 10143000"/>
                      <a:gd name="connsiteY33" fmla="*/ 1789084 h 1789084"/>
                      <a:gd name="connsiteX34" fmla="*/ 0 w 10143000"/>
                      <a:gd name="connsiteY34" fmla="*/ 1789084 h 1789084"/>
                      <a:gd name="connsiteX35" fmla="*/ 0 w 10143000"/>
                      <a:gd name="connsiteY35" fmla="*/ 1246395 h 1789084"/>
                      <a:gd name="connsiteX36" fmla="*/ 0 w 10143000"/>
                      <a:gd name="connsiteY36" fmla="*/ 614252 h 1789084"/>
                      <a:gd name="connsiteX37" fmla="*/ 0 w 10143000"/>
                      <a:gd name="connsiteY37" fmla="*/ 0 h 1789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143000" h="1789084" fill="none" extrusionOk="0">
                        <a:moveTo>
                          <a:pt x="0" y="0"/>
                        </a:moveTo>
                        <a:cubicBezTo>
                          <a:pt x="212080" y="19229"/>
                          <a:pt x="250750" y="-22157"/>
                          <a:pt x="473340" y="0"/>
                        </a:cubicBezTo>
                        <a:cubicBezTo>
                          <a:pt x="695930" y="22157"/>
                          <a:pt x="1141050" y="-31452"/>
                          <a:pt x="1352400" y="0"/>
                        </a:cubicBezTo>
                        <a:cubicBezTo>
                          <a:pt x="1563750" y="31452"/>
                          <a:pt x="1728933" y="3281"/>
                          <a:pt x="1825740" y="0"/>
                        </a:cubicBezTo>
                        <a:cubicBezTo>
                          <a:pt x="1922547" y="-3281"/>
                          <a:pt x="2256887" y="-18398"/>
                          <a:pt x="2400510" y="0"/>
                        </a:cubicBezTo>
                        <a:cubicBezTo>
                          <a:pt x="2544133" y="18398"/>
                          <a:pt x="2735930" y="18617"/>
                          <a:pt x="2873850" y="0"/>
                        </a:cubicBezTo>
                        <a:cubicBezTo>
                          <a:pt x="3011770" y="-18617"/>
                          <a:pt x="3389204" y="23584"/>
                          <a:pt x="3550050" y="0"/>
                        </a:cubicBezTo>
                        <a:cubicBezTo>
                          <a:pt x="3710896" y="-23584"/>
                          <a:pt x="3812557" y="18909"/>
                          <a:pt x="4023390" y="0"/>
                        </a:cubicBezTo>
                        <a:cubicBezTo>
                          <a:pt x="4234223" y="-18909"/>
                          <a:pt x="4560554" y="21562"/>
                          <a:pt x="4801020" y="0"/>
                        </a:cubicBezTo>
                        <a:cubicBezTo>
                          <a:pt x="5041486" y="-21562"/>
                          <a:pt x="5058850" y="9944"/>
                          <a:pt x="5172930" y="0"/>
                        </a:cubicBezTo>
                        <a:cubicBezTo>
                          <a:pt x="5287010" y="-9944"/>
                          <a:pt x="5767338" y="38420"/>
                          <a:pt x="5950560" y="0"/>
                        </a:cubicBezTo>
                        <a:cubicBezTo>
                          <a:pt x="6133782" y="-38420"/>
                          <a:pt x="6202826" y="7866"/>
                          <a:pt x="6423900" y="0"/>
                        </a:cubicBezTo>
                        <a:cubicBezTo>
                          <a:pt x="6644974" y="-7866"/>
                          <a:pt x="6781400" y="-1530"/>
                          <a:pt x="7100100" y="0"/>
                        </a:cubicBezTo>
                        <a:cubicBezTo>
                          <a:pt x="7418800" y="1530"/>
                          <a:pt x="7579266" y="-33248"/>
                          <a:pt x="7877730" y="0"/>
                        </a:cubicBezTo>
                        <a:cubicBezTo>
                          <a:pt x="8176194" y="33248"/>
                          <a:pt x="8257006" y="-27268"/>
                          <a:pt x="8452500" y="0"/>
                        </a:cubicBezTo>
                        <a:cubicBezTo>
                          <a:pt x="8647994" y="27268"/>
                          <a:pt x="8887635" y="11827"/>
                          <a:pt x="9230130" y="0"/>
                        </a:cubicBezTo>
                        <a:cubicBezTo>
                          <a:pt x="9572625" y="-11827"/>
                          <a:pt x="9869691" y="33127"/>
                          <a:pt x="10143000" y="0"/>
                        </a:cubicBezTo>
                        <a:cubicBezTo>
                          <a:pt x="10169777" y="255104"/>
                          <a:pt x="10148001" y="317341"/>
                          <a:pt x="10143000" y="596361"/>
                        </a:cubicBezTo>
                        <a:cubicBezTo>
                          <a:pt x="10137999" y="875381"/>
                          <a:pt x="10148559" y="1037899"/>
                          <a:pt x="10143000" y="1174832"/>
                        </a:cubicBezTo>
                        <a:cubicBezTo>
                          <a:pt x="10137441" y="1311765"/>
                          <a:pt x="10119636" y="1627657"/>
                          <a:pt x="10143000" y="1789084"/>
                        </a:cubicBezTo>
                        <a:cubicBezTo>
                          <a:pt x="10026469" y="1787127"/>
                          <a:pt x="9911748" y="1799456"/>
                          <a:pt x="9771090" y="1789084"/>
                        </a:cubicBezTo>
                        <a:cubicBezTo>
                          <a:pt x="9630432" y="1778713"/>
                          <a:pt x="9523040" y="1803872"/>
                          <a:pt x="9297750" y="1789084"/>
                        </a:cubicBezTo>
                        <a:cubicBezTo>
                          <a:pt x="9072460" y="1774296"/>
                          <a:pt x="8940935" y="1794558"/>
                          <a:pt x="8824410" y="1789084"/>
                        </a:cubicBezTo>
                        <a:cubicBezTo>
                          <a:pt x="8707885" y="1783610"/>
                          <a:pt x="8341059" y="1800032"/>
                          <a:pt x="8148210" y="1789084"/>
                        </a:cubicBezTo>
                        <a:cubicBezTo>
                          <a:pt x="7955361" y="1778136"/>
                          <a:pt x="7658865" y="1785008"/>
                          <a:pt x="7472010" y="1789084"/>
                        </a:cubicBezTo>
                        <a:cubicBezTo>
                          <a:pt x="7285155" y="1793160"/>
                          <a:pt x="6784656" y="1827792"/>
                          <a:pt x="6592950" y="1789084"/>
                        </a:cubicBezTo>
                        <a:cubicBezTo>
                          <a:pt x="6401244" y="1750376"/>
                          <a:pt x="6060670" y="1746977"/>
                          <a:pt x="5713890" y="1789084"/>
                        </a:cubicBezTo>
                        <a:cubicBezTo>
                          <a:pt x="5367110" y="1831191"/>
                          <a:pt x="5315977" y="1821837"/>
                          <a:pt x="5037690" y="1789084"/>
                        </a:cubicBezTo>
                        <a:cubicBezTo>
                          <a:pt x="4759403" y="1756331"/>
                          <a:pt x="4691716" y="1758569"/>
                          <a:pt x="4361490" y="1789084"/>
                        </a:cubicBezTo>
                        <a:cubicBezTo>
                          <a:pt x="4031264" y="1819599"/>
                          <a:pt x="4069679" y="1790837"/>
                          <a:pt x="3989580" y="1789084"/>
                        </a:cubicBezTo>
                        <a:cubicBezTo>
                          <a:pt x="3909481" y="1787332"/>
                          <a:pt x="3668918" y="1789102"/>
                          <a:pt x="3414810" y="1789084"/>
                        </a:cubicBezTo>
                        <a:cubicBezTo>
                          <a:pt x="3160702" y="1789067"/>
                          <a:pt x="2904366" y="1827755"/>
                          <a:pt x="2535750" y="1789084"/>
                        </a:cubicBezTo>
                        <a:cubicBezTo>
                          <a:pt x="2167134" y="1750413"/>
                          <a:pt x="2092258" y="1789741"/>
                          <a:pt x="1758120" y="1789084"/>
                        </a:cubicBezTo>
                        <a:cubicBezTo>
                          <a:pt x="1423982" y="1788428"/>
                          <a:pt x="1273225" y="1802028"/>
                          <a:pt x="1081920" y="1789084"/>
                        </a:cubicBezTo>
                        <a:cubicBezTo>
                          <a:pt x="890615" y="1776140"/>
                          <a:pt x="315974" y="1811566"/>
                          <a:pt x="0" y="1789084"/>
                        </a:cubicBezTo>
                        <a:cubicBezTo>
                          <a:pt x="-20787" y="1569802"/>
                          <a:pt x="-26984" y="1401394"/>
                          <a:pt x="0" y="1246395"/>
                        </a:cubicBezTo>
                        <a:cubicBezTo>
                          <a:pt x="26984" y="1091396"/>
                          <a:pt x="-29540" y="784742"/>
                          <a:pt x="0" y="614252"/>
                        </a:cubicBezTo>
                        <a:cubicBezTo>
                          <a:pt x="29540" y="443762"/>
                          <a:pt x="25091" y="256963"/>
                          <a:pt x="0" y="0"/>
                        </a:cubicBezTo>
                        <a:close/>
                      </a:path>
                      <a:path w="10143000" h="1789084" stroke="0" extrusionOk="0">
                        <a:moveTo>
                          <a:pt x="0" y="0"/>
                        </a:moveTo>
                        <a:cubicBezTo>
                          <a:pt x="320468" y="-27176"/>
                          <a:pt x="496670" y="-4713"/>
                          <a:pt x="879060" y="0"/>
                        </a:cubicBezTo>
                        <a:cubicBezTo>
                          <a:pt x="1261450" y="4713"/>
                          <a:pt x="1565473" y="-18584"/>
                          <a:pt x="1758120" y="0"/>
                        </a:cubicBezTo>
                        <a:cubicBezTo>
                          <a:pt x="1950767" y="18584"/>
                          <a:pt x="1976051" y="-6363"/>
                          <a:pt x="2130030" y="0"/>
                        </a:cubicBezTo>
                        <a:cubicBezTo>
                          <a:pt x="2284009" y="6363"/>
                          <a:pt x="2462284" y="-2302"/>
                          <a:pt x="2603370" y="0"/>
                        </a:cubicBezTo>
                        <a:cubicBezTo>
                          <a:pt x="2744456" y="2302"/>
                          <a:pt x="2813215" y="-5872"/>
                          <a:pt x="2975280" y="0"/>
                        </a:cubicBezTo>
                        <a:cubicBezTo>
                          <a:pt x="3137345" y="5872"/>
                          <a:pt x="3583310" y="28710"/>
                          <a:pt x="3752910" y="0"/>
                        </a:cubicBezTo>
                        <a:cubicBezTo>
                          <a:pt x="3922510" y="-28710"/>
                          <a:pt x="4284214" y="7600"/>
                          <a:pt x="4429110" y="0"/>
                        </a:cubicBezTo>
                        <a:cubicBezTo>
                          <a:pt x="4574006" y="-7600"/>
                          <a:pt x="4616520" y="-4925"/>
                          <a:pt x="4801020" y="0"/>
                        </a:cubicBezTo>
                        <a:cubicBezTo>
                          <a:pt x="4985520" y="4925"/>
                          <a:pt x="5127830" y="-5535"/>
                          <a:pt x="5274360" y="0"/>
                        </a:cubicBezTo>
                        <a:cubicBezTo>
                          <a:pt x="5420890" y="5535"/>
                          <a:pt x="5780146" y="5096"/>
                          <a:pt x="5950560" y="0"/>
                        </a:cubicBezTo>
                        <a:cubicBezTo>
                          <a:pt x="6120974" y="-5096"/>
                          <a:pt x="6405853" y="16533"/>
                          <a:pt x="6728190" y="0"/>
                        </a:cubicBezTo>
                        <a:cubicBezTo>
                          <a:pt x="7050527" y="-16533"/>
                          <a:pt x="7188922" y="4837"/>
                          <a:pt x="7505820" y="0"/>
                        </a:cubicBezTo>
                        <a:cubicBezTo>
                          <a:pt x="7822718" y="-4837"/>
                          <a:pt x="7915525" y="-9400"/>
                          <a:pt x="8283450" y="0"/>
                        </a:cubicBezTo>
                        <a:cubicBezTo>
                          <a:pt x="8651375" y="9400"/>
                          <a:pt x="8823203" y="-9419"/>
                          <a:pt x="8959650" y="0"/>
                        </a:cubicBezTo>
                        <a:cubicBezTo>
                          <a:pt x="9096097" y="9419"/>
                          <a:pt x="9238405" y="2700"/>
                          <a:pt x="9432990" y="0"/>
                        </a:cubicBezTo>
                        <a:cubicBezTo>
                          <a:pt x="9627575" y="-2700"/>
                          <a:pt x="9869766" y="-26660"/>
                          <a:pt x="10143000" y="0"/>
                        </a:cubicBezTo>
                        <a:cubicBezTo>
                          <a:pt x="10160544" y="136414"/>
                          <a:pt x="10133225" y="447579"/>
                          <a:pt x="10143000" y="578470"/>
                        </a:cubicBezTo>
                        <a:cubicBezTo>
                          <a:pt x="10152776" y="709361"/>
                          <a:pt x="10131878" y="943788"/>
                          <a:pt x="10143000" y="1156941"/>
                        </a:cubicBezTo>
                        <a:cubicBezTo>
                          <a:pt x="10154122" y="1370094"/>
                          <a:pt x="10112545" y="1660732"/>
                          <a:pt x="10143000" y="1789084"/>
                        </a:cubicBezTo>
                        <a:cubicBezTo>
                          <a:pt x="9709537" y="1795557"/>
                          <a:pt x="9552033" y="1812513"/>
                          <a:pt x="9263940" y="1789084"/>
                        </a:cubicBezTo>
                        <a:cubicBezTo>
                          <a:pt x="8975847" y="1765655"/>
                          <a:pt x="8809470" y="1803588"/>
                          <a:pt x="8486310" y="1789084"/>
                        </a:cubicBezTo>
                        <a:cubicBezTo>
                          <a:pt x="8163150" y="1774581"/>
                          <a:pt x="8028034" y="1809048"/>
                          <a:pt x="7607250" y="1789084"/>
                        </a:cubicBezTo>
                        <a:cubicBezTo>
                          <a:pt x="7186466" y="1769120"/>
                          <a:pt x="7340323" y="1788987"/>
                          <a:pt x="7235340" y="1789084"/>
                        </a:cubicBezTo>
                        <a:cubicBezTo>
                          <a:pt x="7130357" y="1789182"/>
                          <a:pt x="6873515" y="1778035"/>
                          <a:pt x="6660570" y="1789084"/>
                        </a:cubicBezTo>
                        <a:cubicBezTo>
                          <a:pt x="6447625" y="1800134"/>
                          <a:pt x="6041796" y="1789981"/>
                          <a:pt x="5882940" y="1789084"/>
                        </a:cubicBezTo>
                        <a:cubicBezTo>
                          <a:pt x="5724084" y="1788188"/>
                          <a:pt x="5436749" y="1765645"/>
                          <a:pt x="5308170" y="1789084"/>
                        </a:cubicBezTo>
                        <a:cubicBezTo>
                          <a:pt x="5179591" y="1812524"/>
                          <a:pt x="4852907" y="1799128"/>
                          <a:pt x="4530540" y="1789084"/>
                        </a:cubicBezTo>
                        <a:cubicBezTo>
                          <a:pt x="4208173" y="1779041"/>
                          <a:pt x="3850271" y="1816321"/>
                          <a:pt x="3651480" y="1789084"/>
                        </a:cubicBezTo>
                        <a:cubicBezTo>
                          <a:pt x="3452689" y="1761847"/>
                          <a:pt x="3077164" y="1812141"/>
                          <a:pt x="2873850" y="1789084"/>
                        </a:cubicBezTo>
                        <a:cubicBezTo>
                          <a:pt x="2670536" y="1766028"/>
                          <a:pt x="2196328" y="1788618"/>
                          <a:pt x="1994790" y="1789084"/>
                        </a:cubicBezTo>
                        <a:cubicBezTo>
                          <a:pt x="1793252" y="1789550"/>
                          <a:pt x="1491184" y="1783569"/>
                          <a:pt x="1318590" y="1789084"/>
                        </a:cubicBezTo>
                        <a:cubicBezTo>
                          <a:pt x="1145996" y="1794599"/>
                          <a:pt x="969280" y="1796504"/>
                          <a:pt x="845250" y="1789084"/>
                        </a:cubicBezTo>
                        <a:cubicBezTo>
                          <a:pt x="721220" y="1781664"/>
                          <a:pt x="215743" y="1805150"/>
                          <a:pt x="0" y="1789084"/>
                        </a:cubicBezTo>
                        <a:cubicBezTo>
                          <a:pt x="10914" y="1617403"/>
                          <a:pt x="-15617" y="1382512"/>
                          <a:pt x="0" y="1246395"/>
                        </a:cubicBezTo>
                        <a:cubicBezTo>
                          <a:pt x="15617" y="1110278"/>
                          <a:pt x="3057" y="836578"/>
                          <a:pt x="0" y="667925"/>
                        </a:cubicBezTo>
                        <a:cubicBezTo>
                          <a:pt x="-3057" y="499272"/>
                          <a:pt x="27680" y="320004"/>
                          <a:pt x="0" y="0"/>
                        </a:cubicBezTo>
                        <a:close/>
                      </a:path>
                    </a:pathLst>
                  </a:custGeom>
                  <ask:type>
                    <ask:lineSketchNone/>
                  </ask:type>
                </ask:lineSketchStyleProps>
              </a:ext>
            </a:extLst>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Mastery of math facts</a:t>
            </a:r>
          </a:p>
          <a:p>
            <a:pPr algn="ctr"/>
            <a:r>
              <a:rPr lang="en-US" sz="5400" dirty="0">
                <a:solidFill>
                  <a:schemeClr val="accent1">
                    <a:lumMod val="50000"/>
                  </a:schemeClr>
                </a:solidFill>
                <a:latin typeface="Comic Sans MS"/>
              </a:rPr>
              <a:t>and fluency</a:t>
            </a:r>
            <a:r>
              <a:rPr lang="en-US" sz="5400" b="1" dirty="0">
                <a:solidFill>
                  <a:schemeClr val="accent1">
                    <a:lumMod val="50000"/>
                  </a:schemeClr>
                </a:solidFill>
                <a:latin typeface="Comic Sans MS"/>
              </a:rPr>
              <a:t> </a:t>
            </a:r>
          </a:p>
        </p:txBody>
      </p:sp>
      <p:pic>
        <p:nvPicPr>
          <p:cNvPr id="4" name="Graphic 1">
            <a:extLst>
              <a:ext uri="{FF2B5EF4-FFF2-40B4-BE49-F238E27FC236}">
                <a16:creationId xmlns:a16="http://schemas.microsoft.com/office/drawing/2014/main" id="{1E9CE537-52F3-300D-929A-A859F900823D}"/>
              </a:ext>
            </a:extLst>
          </p:cNvPr>
          <p:cNvPicPr>
            <a:picLocks noChangeAspect="1"/>
          </p:cNvPicPr>
          <p:nvPr/>
        </p:nvPicPr>
        <p:blipFill>
          <a:blip r:embed="rId4"/>
          <a:srcRect/>
          <a:stretch/>
        </p:blipFill>
        <p:spPr>
          <a:xfrm>
            <a:off x="4729069" y="995285"/>
            <a:ext cx="2733118" cy="3299987"/>
          </a:xfrm>
          <a:prstGeom prst="rect">
            <a:avLst/>
          </a:prstGeom>
        </p:spPr>
      </p:pic>
    </p:spTree>
    <p:custDataLst>
      <p:tags r:id="rId1"/>
    </p:custDataLst>
    <p:extLst>
      <p:ext uri="{BB962C8B-B14F-4D97-AF65-F5344CB8AC3E}">
        <p14:creationId xmlns:p14="http://schemas.microsoft.com/office/powerpoint/2010/main" val="3161787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value of the following expressions.</a:t>
            </a:r>
            <a:endParaRPr lang="en-GB" sz="3200" dirty="0">
              <a:sym typeface="Comic Sans MS"/>
            </a:endParaRPr>
          </a:p>
        </p:txBody>
      </p:sp>
      <p:sp>
        <p:nvSpPr>
          <p:cNvPr id="10" name="Rectangle 9">
            <a:extLst>
              <a:ext uri="{FF2B5EF4-FFF2-40B4-BE49-F238E27FC236}">
                <a16:creationId xmlns:a16="http://schemas.microsoft.com/office/drawing/2014/main" id="{190DC767-8DCF-4C8D-9D97-06970783A8CB}"/>
              </a:ext>
            </a:extLst>
          </p:cNvPr>
          <p:cNvSpPr/>
          <p:nvPr/>
        </p:nvSpPr>
        <p:spPr>
          <a:xfrm>
            <a:off x="1408400" y="3003492"/>
            <a:ext cx="4027758" cy="769441"/>
          </a:xfrm>
          <a:prstGeom prst="rect">
            <a:avLst/>
          </a:prstGeom>
          <a:noFill/>
        </p:spPr>
        <p:txBody>
          <a:bodyPr wrap="square" lIns="91440" tIns="45720" rIns="91440" bIns="45720">
            <a:spAutoFit/>
          </a:bodyPr>
          <a:lstStyle/>
          <a:p>
            <a:r>
              <a:rPr lang="en-US" sz="4400" dirty="0">
                <a:ln w="22225">
                  <a:noFill/>
                  <a:prstDash val="solid"/>
                </a:ln>
                <a:solidFill>
                  <a:schemeClr val="tx1">
                    <a:lumMod val="65000"/>
                    <a:lumOff val="35000"/>
                  </a:schemeClr>
                </a:solidFill>
                <a:latin typeface="+mj-lt"/>
              </a:rPr>
              <a:t>12.5 + 18 ÷ 9 = </a:t>
            </a:r>
          </a:p>
        </p:txBody>
      </p:sp>
      <p:sp>
        <p:nvSpPr>
          <p:cNvPr id="13" name="Rectangle 12">
            <a:extLst>
              <a:ext uri="{FF2B5EF4-FFF2-40B4-BE49-F238E27FC236}">
                <a16:creationId xmlns:a16="http://schemas.microsoft.com/office/drawing/2014/main" id="{5757E27C-81E7-48EA-A738-3B04E763560B}"/>
              </a:ext>
            </a:extLst>
          </p:cNvPr>
          <p:cNvSpPr/>
          <p:nvPr/>
        </p:nvSpPr>
        <p:spPr>
          <a:xfrm>
            <a:off x="493999" y="4353004"/>
            <a:ext cx="5299849" cy="769441"/>
          </a:xfrm>
          <a:prstGeom prst="rect">
            <a:avLst/>
          </a:prstGeom>
          <a:noFill/>
        </p:spPr>
        <p:txBody>
          <a:bodyPr wrap="square" lIns="91440" tIns="45720" rIns="91440" bIns="45720">
            <a:spAutoFit/>
          </a:bodyPr>
          <a:lstStyle/>
          <a:p>
            <a:pPr algn="ctr"/>
            <a:r>
              <a:rPr lang="en-US" sz="4400" dirty="0">
                <a:ln w="22225">
                  <a:noFill/>
                  <a:prstDash val="solid"/>
                </a:ln>
                <a:solidFill>
                  <a:schemeClr val="tx1">
                    <a:lumMod val="65000"/>
                    <a:lumOff val="35000"/>
                  </a:schemeClr>
                </a:solidFill>
                <a:latin typeface="+mj-lt"/>
              </a:rPr>
              <a:t>12.5 + (18 ÷ 9) =</a:t>
            </a:r>
          </a:p>
        </p:txBody>
      </p:sp>
      <p:sp>
        <p:nvSpPr>
          <p:cNvPr id="8" name="Rectangle: Rounded Corners 10">
            <a:extLst>
              <a:ext uri="{FF2B5EF4-FFF2-40B4-BE49-F238E27FC236}">
                <a16:creationId xmlns:a16="http://schemas.microsoft.com/office/drawing/2014/main" id="{6D5BB0DC-12F6-4379-9943-FE97E4CA1030}"/>
              </a:ext>
            </a:extLst>
          </p:cNvPr>
          <p:cNvSpPr/>
          <p:nvPr/>
        </p:nvSpPr>
        <p:spPr>
          <a:xfrm>
            <a:off x="5864351" y="4316847"/>
            <a:ext cx="5083549" cy="841757"/>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400" dirty="0">
              <a:solidFill>
                <a:schemeClr val="accent5">
                  <a:lumMod val="50000"/>
                </a:schemeClr>
              </a:solidFill>
            </a:endParaRPr>
          </a:p>
        </p:txBody>
      </p:sp>
      <p:sp>
        <p:nvSpPr>
          <p:cNvPr id="9" name="Rectangle: Rounded Corners 11">
            <a:extLst>
              <a:ext uri="{FF2B5EF4-FFF2-40B4-BE49-F238E27FC236}">
                <a16:creationId xmlns:a16="http://schemas.microsoft.com/office/drawing/2014/main" id="{50CA8762-513D-42F7-B333-9BC0623C61B4}"/>
              </a:ext>
            </a:extLst>
          </p:cNvPr>
          <p:cNvSpPr/>
          <p:nvPr/>
        </p:nvSpPr>
        <p:spPr>
          <a:xfrm>
            <a:off x="5864352" y="2967335"/>
            <a:ext cx="5083549" cy="841757"/>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400" dirty="0">
              <a:solidFill>
                <a:schemeClr val="accent5">
                  <a:lumMod val="50000"/>
                </a:schemeClr>
              </a:solidFill>
            </a:endParaRPr>
          </a:p>
        </p:txBody>
      </p:sp>
      <p:sp>
        <p:nvSpPr>
          <p:cNvPr id="2" name="TextBox 1">
            <a:extLst>
              <a:ext uri="{FF2B5EF4-FFF2-40B4-BE49-F238E27FC236}">
                <a16:creationId xmlns:a16="http://schemas.microsoft.com/office/drawing/2014/main" id="{D9E6949A-E96B-D745-38CC-14E3003A238E}"/>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 Applications</a:t>
            </a:r>
          </a:p>
        </p:txBody>
      </p:sp>
    </p:spTree>
    <p:custDataLst>
      <p:tags r:id="rId1"/>
    </p:custDataLst>
    <p:extLst>
      <p:ext uri="{BB962C8B-B14F-4D97-AF65-F5344CB8AC3E}">
        <p14:creationId xmlns:p14="http://schemas.microsoft.com/office/powerpoint/2010/main" val="18541925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value of the following expressions.</a:t>
            </a:r>
            <a:endParaRPr lang="en-GB" sz="3200" dirty="0">
              <a:sym typeface="Comic Sans MS"/>
            </a:endParaRPr>
          </a:p>
        </p:txBody>
      </p:sp>
      <p:sp>
        <p:nvSpPr>
          <p:cNvPr id="30" name="Rectangle 29">
            <a:extLst>
              <a:ext uri="{FF2B5EF4-FFF2-40B4-BE49-F238E27FC236}">
                <a16:creationId xmlns:a16="http://schemas.microsoft.com/office/drawing/2014/main" id="{F7318544-5AEE-496D-A416-CBA538A732D0}"/>
              </a:ext>
            </a:extLst>
          </p:cNvPr>
          <p:cNvSpPr/>
          <p:nvPr/>
        </p:nvSpPr>
        <p:spPr>
          <a:xfrm>
            <a:off x="5165310" y="1223743"/>
            <a:ext cx="1257075" cy="646331"/>
          </a:xfrm>
          <a:prstGeom prst="rect">
            <a:avLst/>
          </a:prstGeom>
          <a:noFill/>
        </p:spPr>
        <p:txBody>
          <a:bodyPr wrap="none" lIns="91440" tIns="45720" rIns="91440" bIns="45720">
            <a:spAutoFit/>
          </a:bodyPr>
          <a:lstStyle/>
          <a:p>
            <a:pPr algn="ctr"/>
            <a:r>
              <a:rPr lang="en-US" sz="3600" dirty="0">
                <a:solidFill>
                  <a:schemeClr val="accent1"/>
                </a:solidFill>
                <a:latin typeface="+mj-lt"/>
              </a:rPr>
              <a:t>LAW</a:t>
            </a:r>
            <a:endParaRPr lang="en-US" sz="3600" cap="none" spc="0" dirty="0">
              <a:ln w="22225">
                <a:solidFill>
                  <a:schemeClr val="accent5">
                    <a:lumMod val="50000"/>
                  </a:schemeClr>
                </a:solidFill>
                <a:prstDash val="solid"/>
              </a:ln>
              <a:solidFill>
                <a:schemeClr val="accent1"/>
              </a:solidFill>
              <a:effectLst/>
              <a:latin typeface="+mj-lt"/>
            </a:endParaRPr>
          </a:p>
        </p:txBody>
      </p:sp>
      <p:sp>
        <p:nvSpPr>
          <p:cNvPr id="31" name="Rectangle 30">
            <a:extLst>
              <a:ext uri="{FF2B5EF4-FFF2-40B4-BE49-F238E27FC236}">
                <a16:creationId xmlns:a16="http://schemas.microsoft.com/office/drawing/2014/main" id="{38FF2616-419A-4286-A905-EE9EF0A1BA97}"/>
              </a:ext>
            </a:extLst>
          </p:cNvPr>
          <p:cNvSpPr/>
          <p:nvPr/>
        </p:nvSpPr>
        <p:spPr>
          <a:xfrm>
            <a:off x="3717529" y="1870074"/>
            <a:ext cx="797013" cy="646331"/>
          </a:xfrm>
          <a:prstGeom prst="rect">
            <a:avLst/>
          </a:prstGeom>
          <a:noFill/>
        </p:spPr>
        <p:txBody>
          <a:bodyPr wrap="none" lIns="91440" tIns="45720" rIns="91440" bIns="45720">
            <a:spAutoFit/>
          </a:bodyPr>
          <a:lstStyle/>
          <a:p>
            <a:pPr algn="ctr"/>
            <a:r>
              <a:rPr lang="en-US" sz="3600" dirty="0">
                <a:solidFill>
                  <a:schemeClr val="accent1"/>
                </a:solidFill>
                <a:latin typeface="+mj-lt"/>
              </a:rPr>
              <a:t>(  )</a:t>
            </a:r>
          </a:p>
        </p:txBody>
      </p:sp>
      <p:sp>
        <p:nvSpPr>
          <p:cNvPr id="32" name="Rectangle 31">
            <a:extLst>
              <a:ext uri="{FF2B5EF4-FFF2-40B4-BE49-F238E27FC236}">
                <a16:creationId xmlns:a16="http://schemas.microsoft.com/office/drawing/2014/main" id="{38FF2616-419A-4286-A905-EE9EF0A1BA97}"/>
              </a:ext>
            </a:extLst>
          </p:cNvPr>
          <p:cNvSpPr/>
          <p:nvPr/>
        </p:nvSpPr>
        <p:spPr>
          <a:xfrm>
            <a:off x="5574877" y="1858665"/>
            <a:ext cx="437940" cy="646331"/>
          </a:xfrm>
          <a:prstGeom prst="rect">
            <a:avLst/>
          </a:prstGeom>
          <a:noFill/>
        </p:spPr>
        <p:txBody>
          <a:bodyPr wrap="none" lIns="91440" tIns="45720" rIns="91440" bIns="45720">
            <a:spAutoFit/>
          </a:bodyPr>
          <a:lstStyle/>
          <a:p>
            <a:pPr algn="ctr"/>
            <a:r>
              <a:rPr lang="en-US" sz="3600" dirty="0">
                <a:solidFill>
                  <a:schemeClr val="accent1"/>
                </a:solidFill>
                <a:latin typeface="+mj-lt"/>
              </a:rPr>
              <a:t>÷</a:t>
            </a:r>
          </a:p>
        </p:txBody>
      </p:sp>
      <p:sp>
        <p:nvSpPr>
          <p:cNvPr id="33" name="Rectangle 32">
            <a:extLst>
              <a:ext uri="{FF2B5EF4-FFF2-40B4-BE49-F238E27FC236}">
                <a16:creationId xmlns:a16="http://schemas.microsoft.com/office/drawing/2014/main" id="{38FF2616-419A-4286-A905-EE9EF0A1BA97}"/>
              </a:ext>
            </a:extLst>
          </p:cNvPr>
          <p:cNvSpPr/>
          <p:nvPr/>
        </p:nvSpPr>
        <p:spPr>
          <a:xfrm>
            <a:off x="7073152" y="1870073"/>
            <a:ext cx="405880" cy="646331"/>
          </a:xfrm>
          <a:prstGeom prst="rect">
            <a:avLst/>
          </a:prstGeom>
          <a:noFill/>
        </p:spPr>
        <p:txBody>
          <a:bodyPr wrap="none" lIns="91440" tIns="45720" rIns="91440" bIns="45720">
            <a:spAutoFit/>
          </a:bodyPr>
          <a:lstStyle/>
          <a:p>
            <a:pPr algn="ctr"/>
            <a:r>
              <a:rPr lang="en-US" sz="3600" dirty="0">
                <a:solidFill>
                  <a:schemeClr val="accent1"/>
                </a:solidFill>
                <a:latin typeface="+mj-lt"/>
              </a:rPr>
              <a:t>+</a:t>
            </a:r>
          </a:p>
        </p:txBody>
      </p:sp>
      <p:sp>
        <p:nvSpPr>
          <p:cNvPr id="12" name="Rectangle 11">
            <a:extLst>
              <a:ext uri="{FF2B5EF4-FFF2-40B4-BE49-F238E27FC236}">
                <a16:creationId xmlns:a16="http://schemas.microsoft.com/office/drawing/2014/main" id="{288D3E4D-0E9D-4544-91F3-F5A1AF4380EE}"/>
              </a:ext>
            </a:extLst>
          </p:cNvPr>
          <p:cNvSpPr/>
          <p:nvPr/>
        </p:nvSpPr>
        <p:spPr>
          <a:xfrm>
            <a:off x="1408400" y="3003492"/>
            <a:ext cx="4027758" cy="769441"/>
          </a:xfrm>
          <a:prstGeom prst="rect">
            <a:avLst/>
          </a:prstGeom>
          <a:noFill/>
        </p:spPr>
        <p:txBody>
          <a:bodyPr wrap="square" lIns="91440" tIns="45720" rIns="91440" bIns="45720">
            <a:spAutoFit/>
          </a:bodyPr>
          <a:lstStyle/>
          <a:p>
            <a:r>
              <a:rPr lang="en-US" sz="4400" dirty="0">
                <a:ln w="22225">
                  <a:noFill/>
                  <a:prstDash val="solid"/>
                </a:ln>
                <a:solidFill>
                  <a:schemeClr val="tx1">
                    <a:lumMod val="65000"/>
                    <a:lumOff val="35000"/>
                  </a:schemeClr>
                </a:solidFill>
                <a:latin typeface="+mj-lt"/>
              </a:rPr>
              <a:t>12.5 + 18 ÷ 9 = </a:t>
            </a:r>
          </a:p>
        </p:txBody>
      </p:sp>
      <p:sp>
        <p:nvSpPr>
          <p:cNvPr id="13" name="Rectangle 12">
            <a:extLst>
              <a:ext uri="{FF2B5EF4-FFF2-40B4-BE49-F238E27FC236}">
                <a16:creationId xmlns:a16="http://schemas.microsoft.com/office/drawing/2014/main" id="{66B1E757-F1E7-4E4E-9582-686A2186CEB7}"/>
              </a:ext>
            </a:extLst>
          </p:cNvPr>
          <p:cNvSpPr/>
          <p:nvPr/>
        </p:nvSpPr>
        <p:spPr>
          <a:xfrm>
            <a:off x="493999" y="4353004"/>
            <a:ext cx="5299849" cy="769441"/>
          </a:xfrm>
          <a:prstGeom prst="rect">
            <a:avLst/>
          </a:prstGeom>
          <a:noFill/>
        </p:spPr>
        <p:txBody>
          <a:bodyPr wrap="square" lIns="91440" tIns="45720" rIns="91440" bIns="45720">
            <a:spAutoFit/>
          </a:bodyPr>
          <a:lstStyle/>
          <a:p>
            <a:pPr algn="ctr"/>
            <a:r>
              <a:rPr lang="en-US" sz="4400" dirty="0">
                <a:ln w="22225">
                  <a:noFill/>
                  <a:prstDash val="solid"/>
                </a:ln>
                <a:solidFill>
                  <a:schemeClr val="tx1">
                    <a:lumMod val="65000"/>
                    <a:lumOff val="35000"/>
                  </a:schemeClr>
                </a:solidFill>
                <a:latin typeface="+mj-lt"/>
              </a:rPr>
              <a:t>12.5 + (18 ÷ 9) =</a:t>
            </a:r>
          </a:p>
        </p:txBody>
      </p:sp>
      <p:sp>
        <p:nvSpPr>
          <p:cNvPr id="14" name="Rectangle: Rounded Corners 10">
            <a:extLst>
              <a:ext uri="{FF2B5EF4-FFF2-40B4-BE49-F238E27FC236}">
                <a16:creationId xmlns:a16="http://schemas.microsoft.com/office/drawing/2014/main" id="{F6FA42B0-89E3-48B5-A60D-207030CB4D4D}"/>
              </a:ext>
            </a:extLst>
          </p:cNvPr>
          <p:cNvSpPr/>
          <p:nvPr/>
        </p:nvSpPr>
        <p:spPr>
          <a:xfrm>
            <a:off x="5864351" y="4316847"/>
            <a:ext cx="5083549" cy="841757"/>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a:solidFill>
                  <a:schemeClr val="accent1"/>
                </a:solidFill>
              </a:rPr>
              <a:t>12.5 + 2 = 14.5</a:t>
            </a:r>
            <a:endParaRPr lang="en-US" sz="4400" dirty="0">
              <a:solidFill>
                <a:schemeClr val="accent1"/>
              </a:solidFill>
            </a:endParaRPr>
          </a:p>
        </p:txBody>
      </p:sp>
      <p:sp>
        <p:nvSpPr>
          <p:cNvPr id="15" name="Rectangle: Rounded Corners 11">
            <a:extLst>
              <a:ext uri="{FF2B5EF4-FFF2-40B4-BE49-F238E27FC236}">
                <a16:creationId xmlns:a16="http://schemas.microsoft.com/office/drawing/2014/main" id="{9EAED90F-CDBF-4D6A-AAAF-7A844D4FE349}"/>
              </a:ext>
            </a:extLst>
          </p:cNvPr>
          <p:cNvSpPr/>
          <p:nvPr/>
        </p:nvSpPr>
        <p:spPr>
          <a:xfrm>
            <a:off x="5864352" y="2967335"/>
            <a:ext cx="5083549" cy="841757"/>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accent1"/>
                </a:solidFill>
              </a:rPr>
              <a:t>12.5 + 2 = 14.5</a:t>
            </a:r>
          </a:p>
        </p:txBody>
      </p:sp>
    </p:spTree>
    <p:custDataLst>
      <p:tags r:id="rId1"/>
    </p:custDataLst>
    <p:extLst>
      <p:ext uri="{BB962C8B-B14F-4D97-AF65-F5344CB8AC3E}">
        <p14:creationId xmlns:p14="http://schemas.microsoft.com/office/powerpoint/2010/main" val="1106411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9780516B-FD45-433A-96E8-965AE698B6CE}"/>
              </a:ext>
            </a:extLst>
          </p:cNvPr>
          <p:cNvSpPr txBox="1"/>
          <p:nvPr/>
        </p:nvSpPr>
        <p:spPr>
          <a:xfrm>
            <a:off x="3924592" y="2662071"/>
            <a:ext cx="4342816" cy="769441"/>
          </a:xfrm>
          <a:prstGeom prst="rect">
            <a:avLst/>
          </a:prstGeom>
          <a:noFill/>
        </p:spPr>
        <p:txBody>
          <a:bodyPr wrap="square" lIns="91440" tIns="45720" rIns="91440" bIns="45720">
            <a:spAutoFit/>
          </a:bodyPr>
          <a:lstStyle>
            <a:defPPr marR="0" lvl="0" algn="l" rtl="0">
              <a:lnSpc>
                <a:spcPct val="100000"/>
              </a:lnSpc>
              <a:spcBef>
                <a:spcPts val="0"/>
              </a:spcBef>
              <a:spcAft>
                <a:spcPts val="0"/>
              </a:spcAft>
            </a:defPPr>
            <a:lvl1pPr>
              <a:defRPr sz="5400">
                <a:ln w="22225">
                  <a:noFill/>
                  <a:prstDash val="solid"/>
                </a:ln>
                <a:solidFill>
                  <a:schemeClr val="tx1">
                    <a:lumMod val="65000"/>
                    <a:lumOff val="35000"/>
                  </a:schemeClr>
                </a:solidFill>
                <a:latin typeface="+mj-lt"/>
              </a:defRPr>
            </a:lvl1pPr>
          </a:lstStyle>
          <a:p>
            <a:r>
              <a:rPr lang="en-US" sz="4400" dirty="0"/>
              <a:t> (24 – 18) ÷ 2 </a:t>
            </a:r>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Can you delete the parentheses?</a:t>
            </a:r>
          </a:p>
        </p:txBody>
      </p:sp>
      <p:sp>
        <p:nvSpPr>
          <p:cNvPr id="6" name="Rectangle: Rounded Corners 5">
            <a:extLst>
              <a:ext uri="{FF2B5EF4-FFF2-40B4-BE49-F238E27FC236}">
                <a16:creationId xmlns:a16="http://schemas.microsoft.com/office/drawing/2014/main" id="{7EFF0036-2466-4C20-89D3-C6779AAF710F}"/>
              </a:ext>
            </a:extLst>
          </p:cNvPr>
          <p:cNvSpPr/>
          <p:nvPr/>
        </p:nvSpPr>
        <p:spPr>
          <a:xfrm>
            <a:off x="3350036" y="4340750"/>
            <a:ext cx="1828800" cy="914400"/>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Comic Sans MS" panose="030F0702030302020204" pitchFamily="66" charset="0"/>
                <a:cs typeface="Calibri" panose="020F0502020204030204" pitchFamily="34" charset="0"/>
              </a:rPr>
              <a:t>Yes</a:t>
            </a:r>
          </a:p>
        </p:txBody>
      </p:sp>
      <p:sp>
        <p:nvSpPr>
          <p:cNvPr id="10" name="Rectangle: Rounded Corners 9">
            <a:extLst>
              <a:ext uri="{FF2B5EF4-FFF2-40B4-BE49-F238E27FC236}">
                <a16:creationId xmlns:a16="http://schemas.microsoft.com/office/drawing/2014/main" id="{CA2A2556-6399-4CE5-99FA-9E94BD74DD00}"/>
              </a:ext>
            </a:extLst>
          </p:cNvPr>
          <p:cNvSpPr/>
          <p:nvPr/>
        </p:nvSpPr>
        <p:spPr>
          <a:xfrm>
            <a:off x="6959867" y="4340750"/>
            <a:ext cx="1828800" cy="914400"/>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Comic Sans MS" panose="030F0702030302020204" pitchFamily="66" charset="0"/>
                <a:cs typeface="Calibri" panose="020F0502020204030204" pitchFamily="34" charset="0"/>
              </a:rPr>
              <a:t>No</a:t>
            </a:r>
          </a:p>
        </p:txBody>
      </p:sp>
    </p:spTree>
    <p:custDataLst>
      <p:tags r:id="rId1"/>
    </p:custDataLst>
    <p:extLst>
      <p:ext uri="{BB962C8B-B14F-4D97-AF65-F5344CB8AC3E}">
        <p14:creationId xmlns:p14="http://schemas.microsoft.com/office/powerpoint/2010/main" val="33678305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Can you delete the parentheses?</a:t>
            </a:r>
          </a:p>
        </p:txBody>
      </p:sp>
      <p:sp>
        <p:nvSpPr>
          <p:cNvPr id="8" name="TextBox 7">
            <a:extLst>
              <a:ext uri="{FF2B5EF4-FFF2-40B4-BE49-F238E27FC236}">
                <a16:creationId xmlns:a16="http://schemas.microsoft.com/office/drawing/2014/main" id="{BFF8C4FC-66D1-4B19-A81B-3A495B4D7997}"/>
              </a:ext>
            </a:extLst>
          </p:cNvPr>
          <p:cNvSpPr txBox="1"/>
          <p:nvPr/>
        </p:nvSpPr>
        <p:spPr>
          <a:xfrm>
            <a:off x="1141588" y="2822291"/>
            <a:ext cx="4290130" cy="2431563"/>
          </a:xfrm>
          <a:prstGeom prst="rect">
            <a:avLst/>
          </a:prstGeom>
          <a:noFill/>
        </p:spPr>
        <p:txBody>
          <a:bodyPr wrap="square">
            <a:spAutoFit/>
          </a:bodyPr>
          <a:lstStyle/>
          <a:p>
            <a:pPr marL="514350" marR="0">
              <a:lnSpc>
                <a:spcPct val="107000"/>
              </a:lnSpc>
              <a:spcBef>
                <a:spcPts val="0"/>
              </a:spcBef>
              <a:spcAft>
                <a:spcPts val="800"/>
              </a:spcAft>
            </a:pP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r>
              <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rPr>
              <a:t>(24 – 18)</a:t>
            </a: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 2 </a:t>
            </a:r>
          </a:p>
          <a:p>
            <a:pPr marL="463550"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6    ÷   2</a:t>
            </a:r>
          </a:p>
          <a:p>
            <a:pPr marL="463550"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a:t>
            </a: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3 </a:t>
            </a:r>
          </a:p>
        </p:txBody>
      </p:sp>
      <p:sp>
        <p:nvSpPr>
          <p:cNvPr id="9" name="Rectangle 8">
            <a:extLst>
              <a:ext uri="{FF2B5EF4-FFF2-40B4-BE49-F238E27FC236}">
                <a16:creationId xmlns:a16="http://schemas.microsoft.com/office/drawing/2014/main" id="{273234A5-B106-444F-82F4-A99F0A106FBC}"/>
              </a:ext>
            </a:extLst>
          </p:cNvPr>
          <p:cNvSpPr/>
          <p:nvPr/>
        </p:nvSpPr>
        <p:spPr>
          <a:xfrm>
            <a:off x="1" y="5582273"/>
            <a:ext cx="12191999" cy="584775"/>
          </a:xfrm>
          <a:prstGeom prst="rect">
            <a:avLst/>
          </a:prstGeom>
          <a:noFill/>
        </p:spPr>
        <p:txBody>
          <a:bodyPr wrap="square" lIns="91440" tIns="45720" rIns="91440" bIns="45720">
            <a:spAutoFit/>
          </a:bodyPr>
          <a:lstStyle/>
          <a:p>
            <a:pPr algn="ctr"/>
            <a:r>
              <a:rPr lang="en-US" sz="3200" cap="none" spc="0" dirty="0">
                <a:ln w="22225">
                  <a:noFill/>
                  <a:prstDash val="solid"/>
                </a:ln>
                <a:solidFill>
                  <a:schemeClr val="accent1"/>
                </a:solidFill>
                <a:effectLst/>
                <a:latin typeface="+mj-lt"/>
              </a:rPr>
              <a:t>No, parentheses can’t be deleted.</a:t>
            </a:r>
          </a:p>
        </p:txBody>
      </p:sp>
      <p:sp>
        <p:nvSpPr>
          <p:cNvPr id="12" name="TextBox 11">
            <a:extLst>
              <a:ext uri="{FF2B5EF4-FFF2-40B4-BE49-F238E27FC236}">
                <a16:creationId xmlns:a16="http://schemas.microsoft.com/office/drawing/2014/main" id="{1F8EECAF-2398-49F2-A9E1-591256FA9AB0}"/>
              </a:ext>
            </a:extLst>
          </p:cNvPr>
          <p:cNvSpPr txBox="1"/>
          <p:nvPr/>
        </p:nvSpPr>
        <p:spPr>
          <a:xfrm>
            <a:off x="6516760" y="2822291"/>
            <a:ext cx="4533652" cy="2431563"/>
          </a:xfrm>
          <a:prstGeom prst="rect">
            <a:avLst/>
          </a:prstGeom>
          <a:noFill/>
        </p:spPr>
        <p:txBody>
          <a:bodyPr wrap="square">
            <a:spAutoFit/>
          </a:bodyPr>
          <a:lstStyle/>
          <a:p>
            <a:pPr marL="463550" marR="0">
              <a:lnSpc>
                <a:spcPct val="107000"/>
              </a:lnSpc>
              <a:spcBef>
                <a:spcPts val="0"/>
              </a:spcBef>
              <a:spcAft>
                <a:spcPts val="800"/>
              </a:spcAft>
            </a:pP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24 – </a:t>
            </a:r>
            <a:r>
              <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rPr>
              <a:t>18 ÷ 2</a:t>
            </a:r>
          </a:p>
          <a:p>
            <a:pPr marL="514350"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24   –   9       </a:t>
            </a:r>
          </a:p>
          <a:p>
            <a:pPr marL="514350"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15</a:t>
            </a: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endParaRPr lang="en-US" sz="4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38FF2616-419A-4286-A905-EE9EF0A1BA97}"/>
              </a:ext>
            </a:extLst>
          </p:cNvPr>
          <p:cNvSpPr/>
          <p:nvPr/>
        </p:nvSpPr>
        <p:spPr>
          <a:xfrm>
            <a:off x="6662882" y="1847542"/>
            <a:ext cx="873957" cy="646331"/>
          </a:xfrm>
          <a:prstGeom prst="rect">
            <a:avLst/>
          </a:prstGeom>
          <a:noFill/>
        </p:spPr>
        <p:txBody>
          <a:bodyPr wrap="none" lIns="91440" tIns="45720" rIns="91440" bIns="45720">
            <a:spAutoFit/>
          </a:bodyPr>
          <a:lstStyle/>
          <a:p>
            <a:pPr algn="ctr"/>
            <a:r>
              <a:rPr lang="en-US" sz="3600" dirty="0">
                <a:solidFill>
                  <a:schemeClr val="accent1"/>
                </a:solidFill>
                <a:latin typeface="+mj-lt"/>
              </a:rPr>
              <a:t>+  -</a:t>
            </a:r>
          </a:p>
        </p:txBody>
      </p:sp>
      <p:sp>
        <p:nvSpPr>
          <p:cNvPr id="11" name="Rectangle 10">
            <a:extLst>
              <a:ext uri="{FF2B5EF4-FFF2-40B4-BE49-F238E27FC236}">
                <a16:creationId xmlns:a16="http://schemas.microsoft.com/office/drawing/2014/main" id="{6CC2FC79-C4FF-4DB0-8E9C-667DD12AFD8E}"/>
              </a:ext>
            </a:extLst>
          </p:cNvPr>
          <p:cNvSpPr/>
          <p:nvPr/>
        </p:nvSpPr>
        <p:spPr>
          <a:xfrm>
            <a:off x="5165310" y="1223743"/>
            <a:ext cx="1257075" cy="646331"/>
          </a:xfrm>
          <a:prstGeom prst="rect">
            <a:avLst/>
          </a:prstGeom>
          <a:noFill/>
        </p:spPr>
        <p:txBody>
          <a:bodyPr wrap="none" lIns="91440" tIns="45720" rIns="91440" bIns="45720">
            <a:spAutoFit/>
          </a:bodyPr>
          <a:lstStyle/>
          <a:p>
            <a:pPr algn="ctr"/>
            <a:r>
              <a:rPr lang="en-US" sz="3600" dirty="0">
                <a:solidFill>
                  <a:schemeClr val="accent1"/>
                </a:solidFill>
                <a:latin typeface="+mj-lt"/>
              </a:rPr>
              <a:t>LAW</a:t>
            </a:r>
            <a:endParaRPr lang="en-US" sz="3600" cap="none" spc="0" dirty="0">
              <a:ln w="22225">
                <a:solidFill>
                  <a:schemeClr val="accent5">
                    <a:lumMod val="50000"/>
                  </a:schemeClr>
                </a:solidFill>
                <a:prstDash val="solid"/>
              </a:ln>
              <a:solidFill>
                <a:schemeClr val="accent1"/>
              </a:solidFill>
              <a:effectLst/>
              <a:latin typeface="+mj-lt"/>
            </a:endParaRPr>
          </a:p>
        </p:txBody>
      </p:sp>
      <p:sp>
        <p:nvSpPr>
          <p:cNvPr id="13" name="Rectangle 12">
            <a:extLst>
              <a:ext uri="{FF2B5EF4-FFF2-40B4-BE49-F238E27FC236}">
                <a16:creationId xmlns:a16="http://schemas.microsoft.com/office/drawing/2014/main" id="{D46817F0-D9B5-49B8-AB3F-99E1E63BF75D}"/>
              </a:ext>
            </a:extLst>
          </p:cNvPr>
          <p:cNvSpPr/>
          <p:nvPr/>
        </p:nvSpPr>
        <p:spPr>
          <a:xfrm>
            <a:off x="4127386" y="1847541"/>
            <a:ext cx="797013" cy="646331"/>
          </a:xfrm>
          <a:prstGeom prst="rect">
            <a:avLst/>
          </a:prstGeom>
          <a:noFill/>
        </p:spPr>
        <p:txBody>
          <a:bodyPr wrap="none" lIns="91440" tIns="45720" rIns="91440" bIns="45720">
            <a:spAutoFit/>
          </a:bodyPr>
          <a:lstStyle/>
          <a:p>
            <a:pPr algn="ctr"/>
            <a:r>
              <a:rPr lang="en-US" sz="3600" dirty="0">
                <a:solidFill>
                  <a:schemeClr val="accent1"/>
                </a:solidFill>
                <a:latin typeface="+mj-lt"/>
              </a:rPr>
              <a:t>(  )</a:t>
            </a:r>
          </a:p>
        </p:txBody>
      </p:sp>
      <p:sp>
        <p:nvSpPr>
          <p:cNvPr id="14" name="Rectangle 13">
            <a:extLst>
              <a:ext uri="{FF2B5EF4-FFF2-40B4-BE49-F238E27FC236}">
                <a16:creationId xmlns:a16="http://schemas.microsoft.com/office/drawing/2014/main" id="{65F3AB79-F9A4-4481-A141-B0132CE4BB4C}"/>
              </a:ext>
            </a:extLst>
          </p:cNvPr>
          <p:cNvSpPr/>
          <p:nvPr/>
        </p:nvSpPr>
        <p:spPr>
          <a:xfrm>
            <a:off x="5574877" y="1858665"/>
            <a:ext cx="437940" cy="646331"/>
          </a:xfrm>
          <a:prstGeom prst="rect">
            <a:avLst/>
          </a:prstGeom>
          <a:noFill/>
        </p:spPr>
        <p:txBody>
          <a:bodyPr wrap="none" lIns="91440" tIns="45720" rIns="91440" bIns="45720">
            <a:spAutoFit/>
          </a:bodyPr>
          <a:lstStyle/>
          <a:p>
            <a:pPr algn="ctr"/>
            <a:r>
              <a:rPr lang="en-US" sz="3600" dirty="0">
                <a:solidFill>
                  <a:schemeClr val="accent1"/>
                </a:solidFill>
                <a:latin typeface="+mj-lt"/>
              </a:rPr>
              <a:t>÷</a:t>
            </a:r>
          </a:p>
        </p:txBody>
      </p:sp>
    </p:spTree>
    <p:custDataLst>
      <p:tags r:id="rId1"/>
    </p:custDataLst>
    <p:extLst>
      <p:ext uri="{BB962C8B-B14F-4D97-AF65-F5344CB8AC3E}">
        <p14:creationId xmlns:p14="http://schemas.microsoft.com/office/powerpoint/2010/main" val="4273784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Can you delete the parentheses?</a:t>
            </a:r>
          </a:p>
        </p:txBody>
      </p:sp>
      <p:sp>
        <p:nvSpPr>
          <p:cNvPr id="13" name="TextBox 12">
            <a:extLst>
              <a:ext uri="{FF2B5EF4-FFF2-40B4-BE49-F238E27FC236}">
                <a16:creationId xmlns:a16="http://schemas.microsoft.com/office/drawing/2014/main" id="{9780516B-FD45-433A-96E8-965AE698B6CE}"/>
              </a:ext>
            </a:extLst>
          </p:cNvPr>
          <p:cNvSpPr txBox="1"/>
          <p:nvPr/>
        </p:nvSpPr>
        <p:spPr>
          <a:xfrm>
            <a:off x="4444295" y="2659559"/>
            <a:ext cx="4344372" cy="769441"/>
          </a:xfrm>
          <a:prstGeom prst="rect">
            <a:avLst/>
          </a:prstGeom>
          <a:noFill/>
        </p:spPr>
        <p:txBody>
          <a:bodyPr wrap="square" lIns="91440" tIns="45720" rIns="91440" bIns="45720">
            <a:spAutoFit/>
          </a:bodyPr>
          <a:lstStyle>
            <a:defPPr marR="0" lvl="0" algn="l" rtl="0">
              <a:lnSpc>
                <a:spcPct val="100000"/>
              </a:lnSpc>
              <a:spcBef>
                <a:spcPts val="0"/>
              </a:spcBef>
              <a:spcAft>
                <a:spcPts val="0"/>
              </a:spcAft>
            </a:defPPr>
            <a:lvl1pPr>
              <a:defRPr sz="5400">
                <a:ln w="22225">
                  <a:noFill/>
                  <a:prstDash val="solid"/>
                </a:ln>
                <a:solidFill>
                  <a:schemeClr val="tx1">
                    <a:lumMod val="65000"/>
                    <a:lumOff val="35000"/>
                  </a:schemeClr>
                </a:solidFill>
                <a:latin typeface="+mj-lt"/>
              </a:defRPr>
            </a:lvl1pPr>
          </a:lstStyle>
          <a:p>
            <a:r>
              <a:rPr lang="en-US" sz="4400" dirty="0"/>
              <a:t>65 + (16 ÷ 8) </a:t>
            </a:r>
          </a:p>
        </p:txBody>
      </p:sp>
      <p:sp>
        <p:nvSpPr>
          <p:cNvPr id="10" name="Rectangle: Rounded Corners 9">
            <a:extLst>
              <a:ext uri="{FF2B5EF4-FFF2-40B4-BE49-F238E27FC236}">
                <a16:creationId xmlns:a16="http://schemas.microsoft.com/office/drawing/2014/main" id="{C7188E48-2DCB-4FFC-813B-03EEACCC8E52}"/>
              </a:ext>
            </a:extLst>
          </p:cNvPr>
          <p:cNvSpPr/>
          <p:nvPr/>
        </p:nvSpPr>
        <p:spPr>
          <a:xfrm>
            <a:off x="3350036" y="4340750"/>
            <a:ext cx="1828800" cy="914400"/>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Comic Sans MS" panose="030F0702030302020204" pitchFamily="66" charset="0"/>
                <a:cs typeface="Calibri" panose="020F0502020204030204" pitchFamily="34" charset="0"/>
              </a:rPr>
              <a:t>Yes</a:t>
            </a:r>
          </a:p>
        </p:txBody>
      </p:sp>
      <p:sp>
        <p:nvSpPr>
          <p:cNvPr id="11" name="Rectangle: Rounded Corners 10">
            <a:extLst>
              <a:ext uri="{FF2B5EF4-FFF2-40B4-BE49-F238E27FC236}">
                <a16:creationId xmlns:a16="http://schemas.microsoft.com/office/drawing/2014/main" id="{DBEE2504-26CA-44CE-8AB6-243E546A997B}"/>
              </a:ext>
            </a:extLst>
          </p:cNvPr>
          <p:cNvSpPr/>
          <p:nvPr/>
        </p:nvSpPr>
        <p:spPr>
          <a:xfrm>
            <a:off x="6959867" y="4340750"/>
            <a:ext cx="1828800" cy="914400"/>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Comic Sans MS" panose="030F0702030302020204" pitchFamily="66" charset="0"/>
                <a:cs typeface="Calibri" panose="020F0502020204030204" pitchFamily="34" charset="0"/>
              </a:rPr>
              <a:t>No</a:t>
            </a:r>
          </a:p>
        </p:txBody>
      </p:sp>
    </p:spTree>
    <p:custDataLst>
      <p:tags r:id="rId1"/>
    </p:custDataLst>
    <p:extLst>
      <p:ext uri="{BB962C8B-B14F-4D97-AF65-F5344CB8AC3E}">
        <p14:creationId xmlns:p14="http://schemas.microsoft.com/office/powerpoint/2010/main" val="1888544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Can you delete the parentheses?</a:t>
            </a:r>
          </a:p>
        </p:txBody>
      </p:sp>
      <p:sp>
        <p:nvSpPr>
          <p:cNvPr id="20" name="TextBox 19">
            <a:extLst>
              <a:ext uri="{FF2B5EF4-FFF2-40B4-BE49-F238E27FC236}">
                <a16:creationId xmlns:a16="http://schemas.microsoft.com/office/drawing/2014/main" id="{BFF8C4FC-66D1-4B19-A81B-3A495B4D7997}"/>
              </a:ext>
            </a:extLst>
          </p:cNvPr>
          <p:cNvSpPr txBox="1"/>
          <p:nvPr/>
        </p:nvSpPr>
        <p:spPr>
          <a:xfrm>
            <a:off x="976991" y="2827570"/>
            <a:ext cx="4984752" cy="2431563"/>
          </a:xfrm>
          <a:prstGeom prst="rect">
            <a:avLst/>
          </a:prstGeom>
          <a:noFill/>
        </p:spPr>
        <p:txBody>
          <a:bodyPr wrap="square">
            <a:spAutoFit/>
          </a:bodyPr>
          <a:lstStyle/>
          <a:p>
            <a:pPr marL="514350" marR="0">
              <a:lnSpc>
                <a:spcPct val="107000"/>
              </a:lnSpc>
              <a:spcBef>
                <a:spcPts val="0"/>
              </a:spcBef>
              <a:spcAft>
                <a:spcPts val="800"/>
              </a:spcAft>
            </a:pP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65 +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(16</a:t>
            </a:r>
            <a:r>
              <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rPr>
              <a:t> ÷ 8)</a:t>
            </a:r>
          </a:p>
          <a:p>
            <a:pPr marL="231775" marR="0" indent="182563">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65   +   2</a:t>
            </a:r>
          </a:p>
          <a:p>
            <a:pPr marL="401638"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67</a:t>
            </a: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endParaRPr lang="en-US" sz="4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273234A5-B106-444F-82F4-A99F0A106FBC}"/>
              </a:ext>
            </a:extLst>
          </p:cNvPr>
          <p:cNvSpPr/>
          <p:nvPr/>
        </p:nvSpPr>
        <p:spPr>
          <a:xfrm>
            <a:off x="-83183" y="5581707"/>
            <a:ext cx="12191999" cy="584775"/>
          </a:xfrm>
          <a:prstGeom prst="rect">
            <a:avLst/>
          </a:prstGeom>
          <a:noFill/>
        </p:spPr>
        <p:txBody>
          <a:bodyPr wrap="square" lIns="91440" tIns="45720" rIns="91440" bIns="45720">
            <a:spAutoFit/>
          </a:bodyPr>
          <a:lstStyle/>
          <a:p>
            <a:pPr algn="ctr"/>
            <a:r>
              <a:rPr lang="en-US" sz="3200" dirty="0">
                <a:ln w="22225">
                  <a:noFill/>
                  <a:prstDash val="solid"/>
                </a:ln>
                <a:solidFill>
                  <a:schemeClr val="accent1"/>
                </a:solidFill>
                <a:latin typeface="+mj-lt"/>
              </a:rPr>
              <a:t>Yes</a:t>
            </a:r>
            <a:r>
              <a:rPr lang="en-US" sz="3200" cap="none" spc="0" dirty="0">
                <a:ln w="22225">
                  <a:noFill/>
                  <a:prstDash val="solid"/>
                </a:ln>
                <a:solidFill>
                  <a:schemeClr val="accent1"/>
                </a:solidFill>
                <a:effectLst/>
                <a:latin typeface="+mj-lt"/>
              </a:rPr>
              <a:t>, parentheses can be deleted.</a:t>
            </a:r>
          </a:p>
        </p:txBody>
      </p:sp>
      <p:sp>
        <p:nvSpPr>
          <p:cNvPr id="22" name="TextBox 21">
            <a:extLst>
              <a:ext uri="{FF2B5EF4-FFF2-40B4-BE49-F238E27FC236}">
                <a16:creationId xmlns:a16="http://schemas.microsoft.com/office/drawing/2014/main" id="{1F8EECAF-2398-49F2-A9E1-591256FA9AB0}"/>
              </a:ext>
            </a:extLst>
          </p:cNvPr>
          <p:cNvSpPr txBox="1"/>
          <p:nvPr/>
        </p:nvSpPr>
        <p:spPr>
          <a:xfrm>
            <a:off x="6422385" y="2838080"/>
            <a:ext cx="4792624" cy="2431563"/>
          </a:xfrm>
          <a:prstGeom prst="rect">
            <a:avLst/>
          </a:prstGeom>
          <a:noFill/>
        </p:spPr>
        <p:txBody>
          <a:bodyPr wrap="square">
            <a:spAutoFit/>
          </a:bodyPr>
          <a:lstStyle/>
          <a:p>
            <a:pPr marL="514350">
              <a:lnSpc>
                <a:spcPct val="107000"/>
              </a:lnSpc>
              <a:spcAft>
                <a:spcPts val="800"/>
              </a:spcAft>
            </a:pP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65 +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16 ÷ 8</a:t>
            </a:r>
          </a:p>
          <a:p>
            <a:pPr marL="514350">
              <a:lnSpc>
                <a:spcPct val="107000"/>
              </a:lnSpc>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65   +   2       </a:t>
            </a:r>
          </a:p>
          <a:p>
            <a:pPr marL="514350"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67</a:t>
            </a: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endParaRPr lang="en-US" sz="4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FF1F3F0D-AD44-4188-84D4-27D5D117E75E}"/>
              </a:ext>
            </a:extLst>
          </p:cNvPr>
          <p:cNvSpPr/>
          <p:nvPr/>
        </p:nvSpPr>
        <p:spPr>
          <a:xfrm>
            <a:off x="6387166" y="1847542"/>
            <a:ext cx="1425391" cy="646331"/>
          </a:xfrm>
          <a:prstGeom prst="rect">
            <a:avLst/>
          </a:prstGeom>
          <a:noFill/>
        </p:spPr>
        <p:txBody>
          <a:bodyPr wrap="none" lIns="91440" tIns="45720" rIns="91440" bIns="45720">
            <a:spAutoFit/>
          </a:bodyPr>
          <a:lstStyle/>
          <a:p>
            <a:pPr algn="ctr"/>
            <a:r>
              <a:rPr lang="en-US" sz="3600" dirty="0">
                <a:solidFill>
                  <a:schemeClr val="accent1"/>
                </a:solidFill>
                <a:latin typeface="+mj-lt"/>
              </a:rPr>
              <a:t>+      -</a:t>
            </a:r>
          </a:p>
        </p:txBody>
      </p:sp>
      <p:sp>
        <p:nvSpPr>
          <p:cNvPr id="12" name="Rectangle 11">
            <a:extLst>
              <a:ext uri="{FF2B5EF4-FFF2-40B4-BE49-F238E27FC236}">
                <a16:creationId xmlns:a16="http://schemas.microsoft.com/office/drawing/2014/main" id="{3A8D3842-632A-457E-B24B-90CC8F9676B5}"/>
              </a:ext>
            </a:extLst>
          </p:cNvPr>
          <p:cNvSpPr/>
          <p:nvPr/>
        </p:nvSpPr>
        <p:spPr>
          <a:xfrm>
            <a:off x="5165310" y="1223743"/>
            <a:ext cx="1257075" cy="646331"/>
          </a:xfrm>
          <a:prstGeom prst="rect">
            <a:avLst/>
          </a:prstGeom>
          <a:noFill/>
        </p:spPr>
        <p:txBody>
          <a:bodyPr wrap="none" lIns="91440" tIns="45720" rIns="91440" bIns="45720">
            <a:spAutoFit/>
          </a:bodyPr>
          <a:lstStyle/>
          <a:p>
            <a:pPr algn="ctr"/>
            <a:r>
              <a:rPr lang="en-US" sz="3600" dirty="0">
                <a:solidFill>
                  <a:schemeClr val="accent1"/>
                </a:solidFill>
                <a:latin typeface="+mj-lt"/>
              </a:rPr>
              <a:t>LAW</a:t>
            </a:r>
            <a:endParaRPr lang="en-US" sz="3600" cap="none" spc="0" dirty="0">
              <a:ln w="22225">
                <a:solidFill>
                  <a:schemeClr val="accent5">
                    <a:lumMod val="50000"/>
                  </a:schemeClr>
                </a:solidFill>
                <a:prstDash val="solid"/>
              </a:ln>
              <a:solidFill>
                <a:schemeClr val="accent1"/>
              </a:solidFill>
              <a:effectLst/>
              <a:latin typeface="+mj-lt"/>
            </a:endParaRPr>
          </a:p>
        </p:txBody>
      </p:sp>
      <p:sp>
        <p:nvSpPr>
          <p:cNvPr id="13" name="Rectangle 12">
            <a:extLst>
              <a:ext uri="{FF2B5EF4-FFF2-40B4-BE49-F238E27FC236}">
                <a16:creationId xmlns:a16="http://schemas.microsoft.com/office/drawing/2014/main" id="{5A8CB629-D5B6-499A-8869-56353F6D0DE6}"/>
              </a:ext>
            </a:extLst>
          </p:cNvPr>
          <p:cNvSpPr/>
          <p:nvPr/>
        </p:nvSpPr>
        <p:spPr>
          <a:xfrm>
            <a:off x="4127386" y="1847541"/>
            <a:ext cx="797013" cy="646331"/>
          </a:xfrm>
          <a:prstGeom prst="rect">
            <a:avLst/>
          </a:prstGeom>
          <a:noFill/>
        </p:spPr>
        <p:txBody>
          <a:bodyPr wrap="none" lIns="91440" tIns="45720" rIns="91440" bIns="45720">
            <a:spAutoFit/>
          </a:bodyPr>
          <a:lstStyle/>
          <a:p>
            <a:pPr algn="ctr"/>
            <a:r>
              <a:rPr lang="en-US" sz="3600" dirty="0">
                <a:solidFill>
                  <a:schemeClr val="accent1"/>
                </a:solidFill>
                <a:latin typeface="+mj-lt"/>
              </a:rPr>
              <a:t>(  )</a:t>
            </a:r>
          </a:p>
        </p:txBody>
      </p:sp>
      <p:sp>
        <p:nvSpPr>
          <p:cNvPr id="14" name="Rectangle 13">
            <a:extLst>
              <a:ext uri="{FF2B5EF4-FFF2-40B4-BE49-F238E27FC236}">
                <a16:creationId xmlns:a16="http://schemas.microsoft.com/office/drawing/2014/main" id="{51AB9E91-906F-4C7C-960A-B1786E60E430}"/>
              </a:ext>
            </a:extLst>
          </p:cNvPr>
          <p:cNvSpPr/>
          <p:nvPr/>
        </p:nvSpPr>
        <p:spPr>
          <a:xfrm>
            <a:off x="5574877" y="1858665"/>
            <a:ext cx="437940" cy="646331"/>
          </a:xfrm>
          <a:prstGeom prst="rect">
            <a:avLst/>
          </a:prstGeom>
          <a:noFill/>
        </p:spPr>
        <p:txBody>
          <a:bodyPr wrap="none" lIns="91440" tIns="45720" rIns="91440" bIns="45720">
            <a:spAutoFit/>
          </a:bodyPr>
          <a:lstStyle/>
          <a:p>
            <a:pPr algn="ctr"/>
            <a:r>
              <a:rPr lang="en-US" sz="3600" dirty="0">
                <a:solidFill>
                  <a:schemeClr val="accent1"/>
                </a:solidFill>
                <a:latin typeface="+mj-lt"/>
              </a:rPr>
              <a:t>÷</a:t>
            </a:r>
          </a:p>
        </p:txBody>
      </p:sp>
    </p:spTree>
    <p:custDataLst>
      <p:tags r:id="rId1"/>
    </p:custDataLst>
    <p:extLst>
      <p:ext uri="{BB962C8B-B14F-4D97-AF65-F5344CB8AC3E}">
        <p14:creationId xmlns:p14="http://schemas.microsoft.com/office/powerpoint/2010/main" val="3178703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Can you delete the parentheses?</a:t>
            </a:r>
          </a:p>
        </p:txBody>
      </p:sp>
      <p:sp>
        <p:nvSpPr>
          <p:cNvPr id="13" name="TextBox 12">
            <a:extLst>
              <a:ext uri="{FF2B5EF4-FFF2-40B4-BE49-F238E27FC236}">
                <a16:creationId xmlns:a16="http://schemas.microsoft.com/office/drawing/2014/main" id="{9780516B-FD45-433A-96E8-965AE698B6CE}"/>
              </a:ext>
            </a:extLst>
          </p:cNvPr>
          <p:cNvSpPr txBox="1"/>
          <p:nvPr/>
        </p:nvSpPr>
        <p:spPr>
          <a:xfrm>
            <a:off x="4433784" y="2659559"/>
            <a:ext cx="4354883" cy="769441"/>
          </a:xfrm>
          <a:prstGeom prst="rect">
            <a:avLst/>
          </a:prstGeom>
          <a:noFill/>
        </p:spPr>
        <p:txBody>
          <a:bodyPr wrap="square" lIns="91440" tIns="45720" rIns="91440" bIns="45720">
            <a:spAutoFit/>
          </a:bodyPr>
          <a:lstStyle>
            <a:defPPr marR="0" lvl="0" algn="l" rtl="0">
              <a:lnSpc>
                <a:spcPct val="100000"/>
              </a:lnSpc>
              <a:spcBef>
                <a:spcPts val="0"/>
              </a:spcBef>
              <a:spcAft>
                <a:spcPts val="0"/>
              </a:spcAft>
            </a:defPPr>
            <a:lvl1pPr>
              <a:defRPr sz="5400">
                <a:ln w="22225">
                  <a:noFill/>
                  <a:prstDash val="solid"/>
                </a:ln>
                <a:solidFill>
                  <a:schemeClr val="tx1">
                    <a:lumMod val="65000"/>
                    <a:lumOff val="35000"/>
                  </a:schemeClr>
                </a:solidFill>
                <a:latin typeface="+mj-lt"/>
              </a:defRPr>
            </a:lvl1pPr>
          </a:lstStyle>
          <a:p>
            <a:r>
              <a:rPr lang="en-US" sz="4400" dirty="0"/>
              <a:t>24 ÷ (8 + 4) </a:t>
            </a:r>
          </a:p>
        </p:txBody>
      </p:sp>
      <p:sp>
        <p:nvSpPr>
          <p:cNvPr id="10" name="Rectangle: Rounded Corners 9">
            <a:extLst>
              <a:ext uri="{FF2B5EF4-FFF2-40B4-BE49-F238E27FC236}">
                <a16:creationId xmlns:a16="http://schemas.microsoft.com/office/drawing/2014/main" id="{7DF0BB02-FC3C-4F16-BA93-DEDFF0E0B36C}"/>
              </a:ext>
            </a:extLst>
          </p:cNvPr>
          <p:cNvSpPr/>
          <p:nvPr/>
        </p:nvSpPr>
        <p:spPr>
          <a:xfrm>
            <a:off x="3350036" y="4340750"/>
            <a:ext cx="1828800" cy="914400"/>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Comic Sans MS" panose="030F0702030302020204" pitchFamily="66" charset="0"/>
                <a:cs typeface="Calibri" panose="020F0502020204030204" pitchFamily="34" charset="0"/>
              </a:rPr>
              <a:t>Yes</a:t>
            </a:r>
          </a:p>
        </p:txBody>
      </p:sp>
      <p:sp>
        <p:nvSpPr>
          <p:cNvPr id="11" name="Rectangle: Rounded Corners 10">
            <a:extLst>
              <a:ext uri="{FF2B5EF4-FFF2-40B4-BE49-F238E27FC236}">
                <a16:creationId xmlns:a16="http://schemas.microsoft.com/office/drawing/2014/main" id="{31368C14-CB92-49CE-92E7-016CC5480030}"/>
              </a:ext>
            </a:extLst>
          </p:cNvPr>
          <p:cNvSpPr/>
          <p:nvPr/>
        </p:nvSpPr>
        <p:spPr>
          <a:xfrm>
            <a:off x="6959867" y="4340750"/>
            <a:ext cx="1828800" cy="914400"/>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Comic Sans MS" panose="030F0702030302020204" pitchFamily="66" charset="0"/>
                <a:cs typeface="Calibri" panose="020F0502020204030204" pitchFamily="34" charset="0"/>
              </a:rPr>
              <a:t>No</a:t>
            </a:r>
          </a:p>
        </p:txBody>
      </p:sp>
    </p:spTree>
    <p:custDataLst>
      <p:tags r:id="rId1"/>
    </p:custDataLst>
    <p:extLst>
      <p:ext uri="{BB962C8B-B14F-4D97-AF65-F5344CB8AC3E}">
        <p14:creationId xmlns:p14="http://schemas.microsoft.com/office/powerpoint/2010/main" val="1985728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53624" y="4438159"/>
            <a:ext cx="10143000" cy="1267670"/>
          </a:xfrm>
          <a:custGeom>
            <a:avLst/>
            <a:gdLst>
              <a:gd name="connsiteX0" fmla="*/ 0 w 10143000"/>
              <a:gd name="connsiteY0" fmla="*/ 0 h 1267670"/>
              <a:gd name="connsiteX1" fmla="*/ 473340 w 10143000"/>
              <a:gd name="connsiteY1" fmla="*/ 0 h 1267670"/>
              <a:gd name="connsiteX2" fmla="*/ 946680 w 10143000"/>
              <a:gd name="connsiteY2" fmla="*/ 0 h 1267670"/>
              <a:gd name="connsiteX3" fmla="*/ 1521450 w 10143000"/>
              <a:gd name="connsiteY3" fmla="*/ 0 h 1267670"/>
              <a:gd name="connsiteX4" fmla="*/ 2096220 w 10143000"/>
              <a:gd name="connsiteY4" fmla="*/ 0 h 1267670"/>
              <a:gd name="connsiteX5" fmla="*/ 2975280 w 10143000"/>
              <a:gd name="connsiteY5" fmla="*/ 0 h 1267670"/>
              <a:gd name="connsiteX6" fmla="*/ 3550050 w 10143000"/>
              <a:gd name="connsiteY6" fmla="*/ 0 h 1267670"/>
              <a:gd name="connsiteX7" fmla="*/ 4023390 w 10143000"/>
              <a:gd name="connsiteY7" fmla="*/ 0 h 1267670"/>
              <a:gd name="connsiteX8" fmla="*/ 4395300 w 10143000"/>
              <a:gd name="connsiteY8" fmla="*/ 0 h 1267670"/>
              <a:gd name="connsiteX9" fmla="*/ 4767210 w 10143000"/>
              <a:gd name="connsiteY9" fmla="*/ 0 h 1267670"/>
              <a:gd name="connsiteX10" fmla="*/ 5443410 w 10143000"/>
              <a:gd name="connsiteY10" fmla="*/ 0 h 1267670"/>
              <a:gd name="connsiteX11" fmla="*/ 5916750 w 10143000"/>
              <a:gd name="connsiteY11" fmla="*/ 0 h 1267670"/>
              <a:gd name="connsiteX12" fmla="*/ 6491520 w 10143000"/>
              <a:gd name="connsiteY12" fmla="*/ 0 h 1267670"/>
              <a:gd name="connsiteX13" fmla="*/ 7066290 w 10143000"/>
              <a:gd name="connsiteY13" fmla="*/ 0 h 1267670"/>
              <a:gd name="connsiteX14" fmla="*/ 7843920 w 10143000"/>
              <a:gd name="connsiteY14" fmla="*/ 0 h 1267670"/>
              <a:gd name="connsiteX15" fmla="*/ 8215830 w 10143000"/>
              <a:gd name="connsiteY15" fmla="*/ 0 h 1267670"/>
              <a:gd name="connsiteX16" fmla="*/ 8587740 w 10143000"/>
              <a:gd name="connsiteY16" fmla="*/ 0 h 1267670"/>
              <a:gd name="connsiteX17" fmla="*/ 9365370 w 10143000"/>
              <a:gd name="connsiteY17" fmla="*/ 0 h 1267670"/>
              <a:gd name="connsiteX18" fmla="*/ 10143000 w 10143000"/>
              <a:gd name="connsiteY18" fmla="*/ 0 h 1267670"/>
              <a:gd name="connsiteX19" fmla="*/ 10143000 w 10143000"/>
              <a:gd name="connsiteY19" fmla="*/ 633835 h 1267670"/>
              <a:gd name="connsiteX20" fmla="*/ 10143000 w 10143000"/>
              <a:gd name="connsiteY20" fmla="*/ 1267670 h 1267670"/>
              <a:gd name="connsiteX21" fmla="*/ 9263940 w 10143000"/>
              <a:gd name="connsiteY21" fmla="*/ 1267670 h 1267670"/>
              <a:gd name="connsiteX22" fmla="*/ 8689170 w 10143000"/>
              <a:gd name="connsiteY22" fmla="*/ 1267670 h 1267670"/>
              <a:gd name="connsiteX23" fmla="*/ 8114400 w 10143000"/>
              <a:gd name="connsiteY23" fmla="*/ 1267670 h 1267670"/>
              <a:gd name="connsiteX24" fmla="*/ 7235340 w 10143000"/>
              <a:gd name="connsiteY24" fmla="*/ 1267670 h 1267670"/>
              <a:gd name="connsiteX25" fmla="*/ 6863430 w 10143000"/>
              <a:gd name="connsiteY25" fmla="*/ 1267670 h 1267670"/>
              <a:gd name="connsiteX26" fmla="*/ 6288660 w 10143000"/>
              <a:gd name="connsiteY26" fmla="*/ 1267670 h 1267670"/>
              <a:gd name="connsiteX27" fmla="*/ 5916750 w 10143000"/>
              <a:gd name="connsiteY27" fmla="*/ 1267670 h 1267670"/>
              <a:gd name="connsiteX28" fmla="*/ 5341980 w 10143000"/>
              <a:gd name="connsiteY28" fmla="*/ 1267670 h 1267670"/>
              <a:gd name="connsiteX29" fmla="*/ 4767210 w 10143000"/>
              <a:gd name="connsiteY29" fmla="*/ 1267670 h 1267670"/>
              <a:gd name="connsiteX30" fmla="*/ 4091010 w 10143000"/>
              <a:gd name="connsiteY30" fmla="*/ 1267670 h 1267670"/>
              <a:gd name="connsiteX31" fmla="*/ 3414810 w 10143000"/>
              <a:gd name="connsiteY31" fmla="*/ 1267670 h 1267670"/>
              <a:gd name="connsiteX32" fmla="*/ 2637180 w 10143000"/>
              <a:gd name="connsiteY32" fmla="*/ 1267670 h 1267670"/>
              <a:gd name="connsiteX33" fmla="*/ 1960980 w 10143000"/>
              <a:gd name="connsiteY33" fmla="*/ 1267670 h 1267670"/>
              <a:gd name="connsiteX34" fmla="*/ 1081920 w 10143000"/>
              <a:gd name="connsiteY34" fmla="*/ 1267670 h 1267670"/>
              <a:gd name="connsiteX35" fmla="*/ 608580 w 10143000"/>
              <a:gd name="connsiteY35" fmla="*/ 1267670 h 1267670"/>
              <a:gd name="connsiteX36" fmla="*/ 0 w 10143000"/>
              <a:gd name="connsiteY36" fmla="*/ 1267670 h 1267670"/>
              <a:gd name="connsiteX37" fmla="*/ 0 w 10143000"/>
              <a:gd name="connsiteY37" fmla="*/ 621158 h 1267670"/>
              <a:gd name="connsiteX38" fmla="*/ 0 w 10143000"/>
              <a:gd name="connsiteY38" fmla="*/ 0 h 1267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143000" h="1267670" fill="none" extrusionOk="0">
                <a:moveTo>
                  <a:pt x="0" y="0"/>
                </a:moveTo>
                <a:cubicBezTo>
                  <a:pt x="125238" y="11705"/>
                  <a:pt x="355404" y="22910"/>
                  <a:pt x="473340" y="0"/>
                </a:cubicBezTo>
                <a:cubicBezTo>
                  <a:pt x="591276" y="-22910"/>
                  <a:pt x="784357" y="-11841"/>
                  <a:pt x="946680" y="0"/>
                </a:cubicBezTo>
                <a:cubicBezTo>
                  <a:pt x="1109003" y="11841"/>
                  <a:pt x="1242866" y="-23015"/>
                  <a:pt x="1521450" y="0"/>
                </a:cubicBezTo>
                <a:cubicBezTo>
                  <a:pt x="1800034" y="23015"/>
                  <a:pt x="1816130" y="11781"/>
                  <a:pt x="2096220" y="0"/>
                </a:cubicBezTo>
                <a:cubicBezTo>
                  <a:pt x="2376310" y="-11781"/>
                  <a:pt x="2674001" y="6009"/>
                  <a:pt x="2975280" y="0"/>
                </a:cubicBezTo>
                <a:cubicBezTo>
                  <a:pt x="3276559" y="-6009"/>
                  <a:pt x="3417927" y="9486"/>
                  <a:pt x="3550050" y="0"/>
                </a:cubicBezTo>
                <a:cubicBezTo>
                  <a:pt x="3682173" y="-9486"/>
                  <a:pt x="3848193" y="-14538"/>
                  <a:pt x="4023390" y="0"/>
                </a:cubicBezTo>
                <a:cubicBezTo>
                  <a:pt x="4198587" y="14538"/>
                  <a:pt x="4251242" y="2890"/>
                  <a:pt x="4395300" y="0"/>
                </a:cubicBezTo>
                <a:cubicBezTo>
                  <a:pt x="4539358" y="-2890"/>
                  <a:pt x="4692394" y="-15940"/>
                  <a:pt x="4767210" y="0"/>
                </a:cubicBezTo>
                <a:cubicBezTo>
                  <a:pt x="4842026" y="15940"/>
                  <a:pt x="5291567" y="-2113"/>
                  <a:pt x="5443410" y="0"/>
                </a:cubicBezTo>
                <a:cubicBezTo>
                  <a:pt x="5595253" y="2113"/>
                  <a:pt x="5761038" y="23364"/>
                  <a:pt x="5916750" y="0"/>
                </a:cubicBezTo>
                <a:cubicBezTo>
                  <a:pt x="6072462" y="-23364"/>
                  <a:pt x="6374460" y="26942"/>
                  <a:pt x="6491520" y="0"/>
                </a:cubicBezTo>
                <a:cubicBezTo>
                  <a:pt x="6608580" y="-26942"/>
                  <a:pt x="6925843" y="-21293"/>
                  <a:pt x="7066290" y="0"/>
                </a:cubicBezTo>
                <a:cubicBezTo>
                  <a:pt x="7206737" y="21293"/>
                  <a:pt x="7552025" y="-16955"/>
                  <a:pt x="7843920" y="0"/>
                </a:cubicBezTo>
                <a:cubicBezTo>
                  <a:pt x="8135815" y="16955"/>
                  <a:pt x="8065862" y="-6212"/>
                  <a:pt x="8215830" y="0"/>
                </a:cubicBezTo>
                <a:cubicBezTo>
                  <a:pt x="8365798" y="6212"/>
                  <a:pt x="8455160" y="15730"/>
                  <a:pt x="8587740" y="0"/>
                </a:cubicBezTo>
                <a:cubicBezTo>
                  <a:pt x="8720320" y="-15730"/>
                  <a:pt x="9025971" y="6549"/>
                  <a:pt x="9365370" y="0"/>
                </a:cubicBezTo>
                <a:cubicBezTo>
                  <a:pt x="9704769" y="-6549"/>
                  <a:pt x="9787551" y="17525"/>
                  <a:pt x="10143000" y="0"/>
                </a:cubicBezTo>
                <a:cubicBezTo>
                  <a:pt x="10163647" y="143907"/>
                  <a:pt x="10123481" y="473440"/>
                  <a:pt x="10143000" y="633835"/>
                </a:cubicBezTo>
                <a:cubicBezTo>
                  <a:pt x="10162519" y="794230"/>
                  <a:pt x="10117629" y="1001249"/>
                  <a:pt x="10143000" y="1267670"/>
                </a:cubicBezTo>
                <a:cubicBezTo>
                  <a:pt x="9808492" y="1261424"/>
                  <a:pt x="9693376" y="1292536"/>
                  <a:pt x="9263940" y="1267670"/>
                </a:cubicBezTo>
                <a:cubicBezTo>
                  <a:pt x="8834504" y="1242804"/>
                  <a:pt x="8898870" y="1273485"/>
                  <a:pt x="8689170" y="1267670"/>
                </a:cubicBezTo>
                <a:cubicBezTo>
                  <a:pt x="8479470" y="1261856"/>
                  <a:pt x="8363828" y="1256296"/>
                  <a:pt x="8114400" y="1267670"/>
                </a:cubicBezTo>
                <a:cubicBezTo>
                  <a:pt x="7864972" y="1279045"/>
                  <a:pt x="7606962" y="1279414"/>
                  <a:pt x="7235340" y="1267670"/>
                </a:cubicBezTo>
                <a:cubicBezTo>
                  <a:pt x="6863718" y="1255926"/>
                  <a:pt x="6939913" y="1270228"/>
                  <a:pt x="6863430" y="1267670"/>
                </a:cubicBezTo>
                <a:cubicBezTo>
                  <a:pt x="6786947" y="1265113"/>
                  <a:pt x="6542836" y="1258620"/>
                  <a:pt x="6288660" y="1267670"/>
                </a:cubicBezTo>
                <a:cubicBezTo>
                  <a:pt x="6034484" y="1276721"/>
                  <a:pt x="6101255" y="1283771"/>
                  <a:pt x="5916750" y="1267670"/>
                </a:cubicBezTo>
                <a:cubicBezTo>
                  <a:pt x="5732245" y="1251570"/>
                  <a:pt x="5518082" y="1282235"/>
                  <a:pt x="5341980" y="1267670"/>
                </a:cubicBezTo>
                <a:cubicBezTo>
                  <a:pt x="5165878" y="1253106"/>
                  <a:pt x="4912054" y="1258507"/>
                  <a:pt x="4767210" y="1267670"/>
                </a:cubicBezTo>
                <a:cubicBezTo>
                  <a:pt x="4622366" y="1276834"/>
                  <a:pt x="4362791" y="1253171"/>
                  <a:pt x="4091010" y="1267670"/>
                </a:cubicBezTo>
                <a:cubicBezTo>
                  <a:pt x="3819229" y="1282169"/>
                  <a:pt x="3658371" y="1290735"/>
                  <a:pt x="3414810" y="1267670"/>
                </a:cubicBezTo>
                <a:cubicBezTo>
                  <a:pt x="3171249" y="1244605"/>
                  <a:pt x="2834471" y="1261383"/>
                  <a:pt x="2637180" y="1267670"/>
                </a:cubicBezTo>
                <a:cubicBezTo>
                  <a:pt x="2439889" y="1273958"/>
                  <a:pt x="2181257" y="1296315"/>
                  <a:pt x="1960980" y="1267670"/>
                </a:cubicBezTo>
                <a:cubicBezTo>
                  <a:pt x="1740703" y="1239025"/>
                  <a:pt x="1455475" y="1238539"/>
                  <a:pt x="1081920" y="1267670"/>
                </a:cubicBezTo>
                <a:cubicBezTo>
                  <a:pt x="708365" y="1296801"/>
                  <a:pt x="734896" y="1274376"/>
                  <a:pt x="608580" y="1267670"/>
                </a:cubicBezTo>
                <a:cubicBezTo>
                  <a:pt x="482264" y="1260964"/>
                  <a:pt x="200783" y="1278771"/>
                  <a:pt x="0" y="1267670"/>
                </a:cubicBezTo>
                <a:cubicBezTo>
                  <a:pt x="-21949" y="1005987"/>
                  <a:pt x="-27661" y="781378"/>
                  <a:pt x="0" y="621158"/>
                </a:cubicBezTo>
                <a:cubicBezTo>
                  <a:pt x="27661" y="460938"/>
                  <a:pt x="29346" y="225693"/>
                  <a:pt x="0" y="0"/>
                </a:cubicBezTo>
                <a:close/>
              </a:path>
              <a:path w="10143000" h="1267670" stroke="0" extrusionOk="0">
                <a:moveTo>
                  <a:pt x="0" y="0"/>
                </a:moveTo>
                <a:cubicBezTo>
                  <a:pt x="262845" y="-15446"/>
                  <a:pt x="413800" y="-27540"/>
                  <a:pt x="574770" y="0"/>
                </a:cubicBezTo>
                <a:cubicBezTo>
                  <a:pt x="735740" y="27540"/>
                  <a:pt x="1108794" y="6935"/>
                  <a:pt x="1250970" y="0"/>
                </a:cubicBezTo>
                <a:cubicBezTo>
                  <a:pt x="1393146" y="-6935"/>
                  <a:pt x="1523820" y="3459"/>
                  <a:pt x="1622880" y="0"/>
                </a:cubicBezTo>
                <a:cubicBezTo>
                  <a:pt x="1721940" y="-3459"/>
                  <a:pt x="1898190" y="-15585"/>
                  <a:pt x="1994790" y="0"/>
                </a:cubicBezTo>
                <a:cubicBezTo>
                  <a:pt x="2091390" y="15585"/>
                  <a:pt x="2384639" y="-7320"/>
                  <a:pt x="2670990" y="0"/>
                </a:cubicBezTo>
                <a:cubicBezTo>
                  <a:pt x="2957341" y="7320"/>
                  <a:pt x="3091583" y="21649"/>
                  <a:pt x="3448620" y="0"/>
                </a:cubicBezTo>
                <a:cubicBezTo>
                  <a:pt x="3805657" y="-21649"/>
                  <a:pt x="3822217" y="-15923"/>
                  <a:pt x="4124820" y="0"/>
                </a:cubicBezTo>
                <a:cubicBezTo>
                  <a:pt x="4427423" y="15923"/>
                  <a:pt x="4364586" y="598"/>
                  <a:pt x="4496730" y="0"/>
                </a:cubicBezTo>
                <a:cubicBezTo>
                  <a:pt x="4628874" y="-598"/>
                  <a:pt x="4754943" y="10195"/>
                  <a:pt x="4868640" y="0"/>
                </a:cubicBezTo>
                <a:cubicBezTo>
                  <a:pt x="4982337" y="-10195"/>
                  <a:pt x="5280028" y="-499"/>
                  <a:pt x="5443410" y="0"/>
                </a:cubicBezTo>
                <a:cubicBezTo>
                  <a:pt x="5606792" y="499"/>
                  <a:pt x="5913458" y="12340"/>
                  <a:pt x="6322470" y="0"/>
                </a:cubicBezTo>
                <a:cubicBezTo>
                  <a:pt x="6731482" y="-12340"/>
                  <a:pt x="6687719" y="-1907"/>
                  <a:pt x="6897240" y="0"/>
                </a:cubicBezTo>
                <a:cubicBezTo>
                  <a:pt x="7106761" y="1907"/>
                  <a:pt x="7215091" y="6232"/>
                  <a:pt x="7370580" y="0"/>
                </a:cubicBezTo>
                <a:cubicBezTo>
                  <a:pt x="7526069" y="-6232"/>
                  <a:pt x="8011540" y="-3082"/>
                  <a:pt x="8249640" y="0"/>
                </a:cubicBezTo>
                <a:cubicBezTo>
                  <a:pt x="8487740" y="3082"/>
                  <a:pt x="8654128" y="-16246"/>
                  <a:pt x="8925840" y="0"/>
                </a:cubicBezTo>
                <a:cubicBezTo>
                  <a:pt x="9197552" y="16246"/>
                  <a:pt x="9351456" y="23757"/>
                  <a:pt x="9500610" y="0"/>
                </a:cubicBezTo>
                <a:cubicBezTo>
                  <a:pt x="9649764" y="-23757"/>
                  <a:pt x="9972617" y="12797"/>
                  <a:pt x="10143000" y="0"/>
                </a:cubicBezTo>
                <a:cubicBezTo>
                  <a:pt x="10172450" y="220378"/>
                  <a:pt x="10160492" y="438959"/>
                  <a:pt x="10143000" y="659188"/>
                </a:cubicBezTo>
                <a:cubicBezTo>
                  <a:pt x="10125508" y="879417"/>
                  <a:pt x="10115667" y="1127057"/>
                  <a:pt x="10143000" y="1267670"/>
                </a:cubicBezTo>
                <a:cubicBezTo>
                  <a:pt x="9904079" y="1231993"/>
                  <a:pt x="9490197" y="1225675"/>
                  <a:pt x="9263940" y="1267670"/>
                </a:cubicBezTo>
                <a:cubicBezTo>
                  <a:pt x="9037683" y="1309665"/>
                  <a:pt x="8804548" y="1244148"/>
                  <a:pt x="8689170" y="1267670"/>
                </a:cubicBezTo>
                <a:cubicBezTo>
                  <a:pt x="8573792" y="1291193"/>
                  <a:pt x="8018661" y="1311554"/>
                  <a:pt x="7810110" y="1267670"/>
                </a:cubicBezTo>
                <a:cubicBezTo>
                  <a:pt x="7601559" y="1223786"/>
                  <a:pt x="7580974" y="1264058"/>
                  <a:pt x="7438200" y="1267670"/>
                </a:cubicBezTo>
                <a:cubicBezTo>
                  <a:pt x="7295426" y="1271283"/>
                  <a:pt x="6823012" y="1299464"/>
                  <a:pt x="6660570" y="1267670"/>
                </a:cubicBezTo>
                <a:cubicBezTo>
                  <a:pt x="6498128" y="1235877"/>
                  <a:pt x="6299688" y="1264372"/>
                  <a:pt x="6085800" y="1267670"/>
                </a:cubicBezTo>
                <a:cubicBezTo>
                  <a:pt x="5871912" y="1270969"/>
                  <a:pt x="5861311" y="1265805"/>
                  <a:pt x="5713890" y="1267670"/>
                </a:cubicBezTo>
                <a:cubicBezTo>
                  <a:pt x="5566469" y="1269536"/>
                  <a:pt x="5323749" y="1237858"/>
                  <a:pt x="4936260" y="1267670"/>
                </a:cubicBezTo>
                <a:cubicBezTo>
                  <a:pt x="4548771" y="1297483"/>
                  <a:pt x="4484227" y="1246881"/>
                  <a:pt x="4260060" y="1267670"/>
                </a:cubicBezTo>
                <a:cubicBezTo>
                  <a:pt x="4035893" y="1288459"/>
                  <a:pt x="3618474" y="1311475"/>
                  <a:pt x="3381000" y="1267670"/>
                </a:cubicBezTo>
                <a:cubicBezTo>
                  <a:pt x="3143526" y="1223865"/>
                  <a:pt x="3107659" y="1276962"/>
                  <a:pt x="3009090" y="1267670"/>
                </a:cubicBezTo>
                <a:cubicBezTo>
                  <a:pt x="2910521" y="1258379"/>
                  <a:pt x="2543156" y="1264732"/>
                  <a:pt x="2332890" y="1267670"/>
                </a:cubicBezTo>
                <a:cubicBezTo>
                  <a:pt x="2122624" y="1270608"/>
                  <a:pt x="1995802" y="1275800"/>
                  <a:pt x="1758120" y="1267670"/>
                </a:cubicBezTo>
                <a:cubicBezTo>
                  <a:pt x="1520438" y="1259541"/>
                  <a:pt x="1158681" y="1235951"/>
                  <a:pt x="879060" y="1267670"/>
                </a:cubicBezTo>
                <a:cubicBezTo>
                  <a:pt x="599439" y="1299389"/>
                  <a:pt x="188131" y="1226732"/>
                  <a:pt x="0" y="1267670"/>
                </a:cubicBezTo>
                <a:cubicBezTo>
                  <a:pt x="22817" y="988165"/>
                  <a:pt x="9817" y="952177"/>
                  <a:pt x="0" y="659188"/>
                </a:cubicBezTo>
                <a:cubicBezTo>
                  <a:pt x="-9817" y="366199"/>
                  <a:pt x="7181" y="197887"/>
                  <a:pt x="0" y="0"/>
                </a:cubicBezTo>
                <a:close/>
              </a:path>
            </a:pathLst>
          </a:custGeom>
          <a:solidFill>
            <a:srgbClr val="DAF3F6"/>
          </a:solidFill>
          <a:ln>
            <a:noFill/>
            <a:extLst>
              <a:ext uri="{C807C97D-BFC1-408E-A445-0C87EB9F89A2}">
                <ask:lineSketchStyleProps xmlns:ask="http://schemas.microsoft.com/office/drawing/2018/sketchyshapes" sd="1894357731">
                  <a:prstGeom prst="rect">
                    <a:avLst/>
                  </a:prstGeom>
                  <ask:type>
                    <ask:lineSketchFreehand/>
                  </ask:type>
                </ask:lineSketchStyleProps>
              </a:ext>
            </a:extLst>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Math review</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36868" y="1036948"/>
            <a:ext cx="5717519" cy="3211693"/>
          </a:xfrm>
          <a:prstGeom prst="rect">
            <a:avLst/>
          </a:prstGeom>
        </p:spPr>
      </p:pic>
    </p:spTree>
    <p:custDataLst>
      <p:tags r:id="rId1"/>
    </p:custDataLst>
    <p:extLst>
      <p:ext uri="{BB962C8B-B14F-4D97-AF65-F5344CB8AC3E}">
        <p14:creationId xmlns:p14="http://schemas.microsoft.com/office/powerpoint/2010/main" val="959718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Can you delete the parentheses?</a:t>
            </a:r>
          </a:p>
        </p:txBody>
      </p:sp>
      <p:sp>
        <p:nvSpPr>
          <p:cNvPr id="20" name="TextBox 19">
            <a:extLst>
              <a:ext uri="{FF2B5EF4-FFF2-40B4-BE49-F238E27FC236}">
                <a16:creationId xmlns:a16="http://schemas.microsoft.com/office/drawing/2014/main" id="{BFF8C4FC-66D1-4B19-A81B-3A495B4D7997}"/>
              </a:ext>
            </a:extLst>
          </p:cNvPr>
          <p:cNvSpPr txBox="1"/>
          <p:nvPr/>
        </p:nvSpPr>
        <p:spPr>
          <a:xfrm>
            <a:off x="1437633" y="2827165"/>
            <a:ext cx="4984752" cy="2431563"/>
          </a:xfrm>
          <a:prstGeom prst="rect">
            <a:avLst/>
          </a:prstGeom>
          <a:noFill/>
        </p:spPr>
        <p:txBody>
          <a:bodyPr wrap="square">
            <a:spAutoFit/>
          </a:bodyPr>
          <a:lstStyle/>
          <a:p>
            <a:pPr marL="514350">
              <a:lnSpc>
                <a:spcPct val="107000"/>
              </a:lnSpc>
              <a:spcAft>
                <a:spcPts val="800"/>
              </a:spcAft>
            </a:pP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24 </a:t>
            </a:r>
            <a:r>
              <a:rPr lang="en-US" sz="4400" dirty="0">
                <a:solidFill>
                  <a:schemeClr val="tx1">
                    <a:lumMod val="65000"/>
                    <a:lumOff val="35000"/>
                  </a:schemeClr>
                </a:solidFill>
                <a:ea typeface="Calibri" panose="020F0502020204030204" pitchFamily="34" charset="0"/>
                <a:cs typeface="Calibri" panose="020F0502020204030204" pitchFamily="34" charset="0"/>
              </a:rPr>
              <a:t>÷</a:t>
            </a: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a:t>
            </a:r>
            <a:r>
              <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rPr>
              <a:t>8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a:t>
            </a:r>
            <a:r>
              <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rPr>
              <a:t>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4)</a:t>
            </a:r>
            <a:endPar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endParaRPr>
          </a:p>
          <a:p>
            <a:pPr marL="401638"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24   ÷   12</a:t>
            </a:r>
          </a:p>
          <a:p>
            <a:pPr marL="401638" marR="0">
              <a:lnSpc>
                <a:spcPct val="107000"/>
              </a:lnSpc>
              <a:spcBef>
                <a:spcPts val="0"/>
              </a:spcBef>
              <a:spcAft>
                <a:spcPts val="800"/>
              </a:spcAft>
              <a:tabLst>
                <a:tab pos="682625" algn="l"/>
              </a:tabLs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2</a:t>
            </a:r>
            <a:endParaRPr lang="en-US" sz="4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273234A5-B106-444F-82F4-A99F0A106FBC}"/>
              </a:ext>
            </a:extLst>
          </p:cNvPr>
          <p:cNvSpPr/>
          <p:nvPr/>
        </p:nvSpPr>
        <p:spPr>
          <a:xfrm>
            <a:off x="12814" y="5580898"/>
            <a:ext cx="12191999" cy="584775"/>
          </a:xfrm>
          <a:prstGeom prst="rect">
            <a:avLst/>
          </a:prstGeom>
          <a:noFill/>
        </p:spPr>
        <p:txBody>
          <a:bodyPr wrap="square" lIns="91440" tIns="45720" rIns="91440" bIns="45720">
            <a:spAutoFit/>
          </a:bodyPr>
          <a:lstStyle/>
          <a:p>
            <a:pPr algn="ctr"/>
            <a:r>
              <a:rPr lang="en-US" sz="3200" cap="none" spc="0" dirty="0">
                <a:ln w="22225">
                  <a:noFill/>
                  <a:prstDash val="solid"/>
                </a:ln>
                <a:solidFill>
                  <a:schemeClr val="accent1"/>
                </a:solidFill>
                <a:effectLst/>
                <a:latin typeface="+mj-lt"/>
              </a:rPr>
              <a:t>No, parentheses can’t be deleted.</a:t>
            </a:r>
          </a:p>
        </p:txBody>
      </p:sp>
      <p:sp>
        <p:nvSpPr>
          <p:cNvPr id="22" name="TextBox 21">
            <a:extLst>
              <a:ext uri="{FF2B5EF4-FFF2-40B4-BE49-F238E27FC236}">
                <a16:creationId xmlns:a16="http://schemas.microsoft.com/office/drawing/2014/main" id="{1F8EECAF-2398-49F2-A9E1-591256FA9AB0}"/>
              </a:ext>
            </a:extLst>
          </p:cNvPr>
          <p:cNvSpPr txBox="1"/>
          <p:nvPr/>
        </p:nvSpPr>
        <p:spPr>
          <a:xfrm>
            <a:off x="6684011" y="2827165"/>
            <a:ext cx="4070356" cy="2431563"/>
          </a:xfrm>
          <a:prstGeom prst="rect">
            <a:avLst/>
          </a:prstGeom>
          <a:noFill/>
        </p:spPr>
        <p:txBody>
          <a:bodyPr wrap="square">
            <a:spAutoFit/>
          </a:bodyPr>
          <a:lstStyle/>
          <a:p>
            <a:pPr marL="463550">
              <a:lnSpc>
                <a:spcPct val="107000"/>
              </a:lnSpc>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24 ÷ 8</a:t>
            </a: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+ 4</a:t>
            </a:r>
          </a:p>
          <a:p>
            <a:pPr marL="341313" marR="0" indent="122238">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3   +  4       </a:t>
            </a:r>
          </a:p>
          <a:p>
            <a:pPr marL="514350" marR="0" indent="-5080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7</a:t>
            </a: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endParaRPr lang="en-US" sz="4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0E589C4D-3F02-4698-B677-052B037DD548}"/>
              </a:ext>
            </a:extLst>
          </p:cNvPr>
          <p:cNvSpPr/>
          <p:nvPr/>
        </p:nvSpPr>
        <p:spPr>
          <a:xfrm>
            <a:off x="6456095" y="1847542"/>
            <a:ext cx="1287533" cy="646331"/>
          </a:xfrm>
          <a:prstGeom prst="rect">
            <a:avLst/>
          </a:prstGeom>
          <a:noFill/>
        </p:spPr>
        <p:txBody>
          <a:bodyPr wrap="none" lIns="91440" tIns="45720" rIns="91440" bIns="45720">
            <a:spAutoFit/>
          </a:bodyPr>
          <a:lstStyle/>
          <a:p>
            <a:pPr algn="ctr"/>
            <a:r>
              <a:rPr lang="en-US" sz="3600" dirty="0">
                <a:solidFill>
                  <a:schemeClr val="accent1"/>
                </a:solidFill>
                <a:latin typeface="+mj-lt"/>
              </a:rPr>
              <a:t>+     -</a:t>
            </a:r>
          </a:p>
        </p:txBody>
      </p:sp>
      <p:sp>
        <p:nvSpPr>
          <p:cNvPr id="12" name="Rectangle 11">
            <a:extLst>
              <a:ext uri="{FF2B5EF4-FFF2-40B4-BE49-F238E27FC236}">
                <a16:creationId xmlns:a16="http://schemas.microsoft.com/office/drawing/2014/main" id="{AFBB825E-62E8-4C97-9C6C-EAF54C402924}"/>
              </a:ext>
            </a:extLst>
          </p:cNvPr>
          <p:cNvSpPr/>
          <p:nvPr/>
        </p:nvSpPr>
        <p:spPr>
          <a:xfrm>
            <a:off x="5165310" y="1223743"/>
            <a:ext cx="1257075" cy="646331"/>
          </a:xfrm>
          <a:prstGeom prst="rect">
            <a:avLst/>
          </a:prstGeom>
          <a:noFill/>
        </p:spPr>
        <p:txBody>
          <a:bodyPr wrap="none" lIns="91440" tIns="45720" rIns="91440" bIns="45720">
            <a:spAutoFit/>
          </a:bodyPr>
          <a:lstStyle/>
          <a:p>
            <a:pPr algn="ctr"/>
            <a:r>
              <a:rPr lang="en-US" sz="3600" dirty="0">
                <a:solidFill>
                  <a:schemeClr val="accent1"/>
                </a:solidFill>
                <a:latin typeface="+mj-lt"/>
              </a:rPr>
              <a:t>LAW</a:t>
            </a:r>
            <a:endParaRPr lang="en-US" sz="3600" cap="none" spc="0" dirty="0">
              <a:ln w="22225">
                <a:solidFill>
                  <a:schemeClr val="accent5">
                    <a:lumMod val="50000"/>
                  </a:schemeClr>
                </a:solidFill>
                <a:prstDash val="solid"/>
              </a:ln>
              <a:solidFill>
                <a:schemeClr val="accent1"/>
              </a:solidFill>
              <a:effectLst/>
              <a:latin typeface="+mj-lt"/>
            </a:endParaRPr>
          </a:p>
        </p:txBody>
      </p:sp>
      <p:sp>
        <p:nvSpPr>
          <p:cNvPr id="13" name="Rectangle 12">
            <a:extLst>
              <a:ext uri="{FF2B5EF4-FFF2-40B4-BE49-F238E27FC236}">
                <a16:creationId xmlns:a16="http://schemas.microsoft.com/office/drawing/2014/main" id="{14053F88-D35E-4A1B-B4A8-6B9201D0155E}"/>
              </a:ext>
            </a:extLst>
          </p:cNvPr>
          <p:cNvSpPr/>
          <p:nvPr/>
        </p:nvSpPr>
        <p:spPr>
          <a:xfrm>
            <a:off x="4127386" y="1847541"/>
            <a:ext cx="797013" cy="646331"/>
          </a:xfrm>
          <a:prstGeom prst="rect">
            <a:avLst/>
          </a:prstGeom>
          <a:noFill/>
        </p:spPr>
        <p:txBody>
          <a:bodyPr wrap="none" lIns="91440" tIns="45720" rIns="91440" bIns="45720">
            <a:spAutoFit/>
          </a:bodyPr>
          <a:lstStyle/>
          <a:p>
            <a:pPr algn="ctr"/>
            <a:r>
              <a:rPr lang="en-US" sz="3600" dirty="0">
                <a:solidFill>
                  <a:schemeClr val="accent1"/>
                </a:solidFill>
                <a:latin typeface="+mj-lt"/>
              </a:rPr>
              <a:t>(  )</a:t>
            </a:r>
          </a:p>
        </p:txBody>
      </p:sp>
      <p:sp>
        <p:nvSpPr>
          <p:cNvPr id="14" name="Rectangle 13">
            <a:extLst>
              <a:ext uri="{FF2B5EF4-FFF2-40B4-BE49-F238E27FC236}">
                <a16:creationId xmlns:a16="http://schemas.microsoft.com/office/drawing/2014/main" id="{CB13DBA0-2D8F-40E8-9E5E-2A6E7B28C63C}"/>
              </a:ext>
            </a:extLst>
          </p:cNvPr>
          <p:cNvSpPr/>
          <p:nvPr/>
        </p:nvSpPr>
        <p:spPr>
          <a:xfrm>
            <a:off x="5574877" y="1858665"/>
            <a:ext cx="437940" cy="646331"/>
          </a:xfrm>
          <a:prstGeom prst="rect">
            <a:avLst/>
          </a:prstGeom>
          <a:noFill/>
        </p:spPr>
        <p:txBody>
          <a:bodyPr wrap="none" lIns="91440" tIns="45720" rIns="91440" bIns="45720">
            <a:spAutoFit/>
          </a:bodyPr>
          <a:lstStyle/>
          <a:p>
            <a:pPr algn="ctr"/>
            <a:r>
              <a:rPr lang="en-US" sz="3600" dirty="0">
                <a:solidFill>
                  <a:schemeClr val="accent1"/>
                </a:solidFill>
                <a:latin typeface="+mj-lt"/>
              </a:rPr>
              <a:t>÷</a:t>
            </a:r>
          </a:p>
        </p:txBody>
      </p:sp>
    </p:spTree>
    <p:custDataLst>
      <p:tags r:id="rId1"/>
    </p:custDataLst>
    <p:extLst>
      <p:ext uri="{BB962C8B-B14F-4D97-AF65-F5344CB8AC3E}">
        <p14:creationId xmlns:p14="http://schemas.microsoft.com/office/powerpoint/2010/main" val="531214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Can you delete the parentheses?</a:t>
            </a:r>
          </a:p>
        </p:txBody>
      </p:sp>
      <p:sp>
        <p:nvSpPr>
          <p:cNvPr id="14" name="TextBox 13">
            <a:extLst>
              <a:ext uri="{FF2B5EF4-FFF2-40B4-BE49-F238E27FC236}">
                <a16:creationId xmlns:a16="http://schemas.microsoft.com/office/drawing/2014/main" id="{9780516B-FD45-433A-96E8-965AE698B6CE}"/>
              </a:ext>
            </a:extLst>
          </p:cNvPr>
          <p:cNvSpPr txBox="1"/>
          <p:nvPr/>
        </p:nvSpPr>
        <p:spPr>
          <a:xfrm>
            <a:off x="4344096" y="2659559"/>
            <a:ext cx="4444571" cy="769441"/>
          </a:xfrm>
          <a:prstGeom prst="rect">
            <a:avLst/>
          </a:prstGeom>
          <a:noFill/>
        </p:spPr>
        <p:txBody>
          <a:bodyPr wrap="square" lIns="91440" tIns="45720" rIns="91440" bIns="45720">
            <a:spAutoFit/>
          </a:bodyPr>
          <a:lstStyle>
            <a:defPPr marR="0" lvl="0" algn="l" rtl="0">
              <a:lnSpc>
                <a:spcPct val="100000"/>
              </a:lnSpc>
              <a:spcBef>
                <a:spcPts val="0"/>
              </a:spcBef>
              <a:spcAft>
                <a:spcPts val="0"/>
              </a:spcAft>
            </a:defPPr>
            <a:lvl1pPr>
              <a:defRPr sz="5400">
                <a:ln w="22225">
                  <a:noFill/>
                  <a:prstDash val="solid"/>
                </a:ln>
                <a:solidFill>
                  <a:schemeClr val="tx1">
                    <a:lumMod val="65000"/>
                    <a:lumOff val="35000"/>
                  </a:schemeClr>
                </a:solidFill>
                <a:latin typeface="+mj-lt"/>
              </a:defRPr>
            </a:lvl1pPr>
          </a:lstStyle>
          <a:p>
            <a:r>
              <a:rPr lang="en-US" sz="4400" dirty="0"/>
              <a:t>38 - (49 ÷ 7) </a:t>
            </a:r>
          </a:p>
        </p:txBody>
      </p:sp>
      <p:sp>
        <p:nvSpPr>
          <p:cNvPr id="7" name="Rectangle: Rounded Corners 6">
            <a:extLst>
              <a:ext uri="{FF2B5EF4-FFF2-40B4-BE49-F238E27FC236}">
                <a16:creationId xmlns:a16="http://schemas.microsoft.com/office/drawing/2014/main" id="{24F57663-3FC1-4B7E-885E-8683079D3ED3}"/>
              </a:ext>
            </a:extLst>
          </p:cNvPr>
          <p:cNvSpPr/>
          <p:nvPr/>
        </p:nvSpPr>
        <p:spPr>
          <a:xfrm>
            <a:off x="3350036" y="4340750"/>
            <a:ext cx="1828800" cy="914400"/>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Comic Sans MS" panose="030F0702030302020204" pitchFamily="66" charset="0"/>
                <a:cs typeface="Calibri" panose="020F0502020204030204" pitchFamily="34" charset="0"/>
              </a:rPr>
              <a:t>Yes</a:t>
            </a:r>
          </a:p>
        </p:txBody>
      </p:sp>
      <p:sp>
        <p:nvSpPr>
          <p:cNvPr id="10" name="Rectangle: Rounded Corners 9">
            <a:extLst>
              <a:ext uri="{FF2B5EF4-FFF2-40B4-BE49-F238E27FC236}">
                <a16:creationId xmlns:a16="http://schemas.microsoft.com/office/drawing/2014/main" id="{1B800A13-6E80-440B-B8F7-76907CEE4969}"/>
              </a:ext>
            </a:extLst>
          </p:cNvPr>
          <p:cNvSpPr/>
          <p:nvPr/>
        </p:nvSpPr>
        <p:spPr>
          <a:xfrm>
            <a:off x="6959867" y="4340750"/>
            <a:ext cx="1828800" cy="914400"/>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Comic Sans MS" panose="030F0702030302020204" pitchFamily="66" charset="0"/>
                <a:cs typeface="Calibri" panose="020F0502020204030204" pitchFamily="34" charset="0"/>
              </a:rPr>
              <a:t>No</a:t>
            </a:r>
          </a:p>
        </p:txBody>
      </p:sp>
    </p:spTree>
    <p:custDataLst>
      <p:tags r:id="rId1"/>
    </p:custDataLst>
    <p:extLst>
      <p:ext uri="{BB962C8B-B14F-4D97-AF65-F5344CB8AC3E}">
        <p14:creationId xmlns:p14="http://schemas.microsoft.com/office/powerpoint/2010/main" val="1254553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Can you delete the parentheses?</a:t>
            </a:r>
          </a:p>
        </p:txBody>
      </p:sp>
      <p:sp>
        <p:nvSpPr>
          <p:cNvPr id="20" name="TextBox 19">
            <a:extLst>
              <a:ext uri="{FF2B5EF4-FFF2-40B4-BE49-F238E27FC236}">
                <a16:creationId xmlns:a16="http://schemas.microsoft.com/office/drawing/2014/main" id="{BFF8C4FC-66D1-4B19-A81B-3A495B4D7997}"/>
              </a:ext>
            </a:extLst>
          </p:cNvPr>
          <p:cNvSpPr txBox="1"/>
          <p:nvPr/>
        </p:nvSpPr>
        <p:spPr>
          <a:xfrm>
            <a:off x="1124061" y="2816042"/>
            <a:ext cx="4984752" cy="2431563"/>
          </a:xfrm>
          <a:prstGeom prst="rect">
            <a:avLst/>
          </a:prstGeom>
          <a:noFill/>
        </p:spPr>
        <p:txBody>
          <a:bodyPr wrap="square">
            <a:spAutoFit/>
          </a:bodyPr>
          <a:lstStyle/>
          <a:p>
            <a:pPr marL="514350" marR="0">
              <a:lnSpc>
                <a:spcPct val="107000"/>
              </a:lnSpc>
              <a:spcBef>
                <a:spcPts val="0"/>
              </a:spcBef>
              <a:spcAft>
                <a:spcPts val="800"/>
              </a:spcAft>
            </a:pP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38 -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(49</a:t>
            </a:r>
            <a:r>
              <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rPr>
              <a:t> ÷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7</a:t>
            </a:r>
            <a:r>
              <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rPr>
              <a:t>)</a:t>
            </a:r>
          </a:p>
          <a:p>
            <a:pPr marL="231775" marR="0" indent="182563">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38   -    7</a:t>
            </a:r>
          </a:p>
          <a:p>
            <a:pPr marL="401638"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31</a:t>
            </a:r>
            <a:endParaRPr lang="en-US" sz="4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273234A5-B106-444F-82F4-A99F0A106FBC}"/>
              </a:ext>
            </a:extLst>
          </p:cNvPr>
          <p:cNvSpPr/>
          <p:nvPr/>
        </p:nvSpPr>
        <p:spPr>
          <a:xfrm>
            <a:off x="12814" y="5580900"/>
            <a:ext cx="12191999" cy="584775"/>
          </a:xfrm>
          <a:prstGeom prst="rect">
            <a:avLst/>
          </a:prstGeom>
          <a:noFill/>
        </p:spPr>
        <p:txBody>
          <a:bodyPr wrap="square" lIns="91440" tIns="45720" rIns="91440" bIns="45720">
            <a:spAutoFit/>
          </a:bodyPr>
          <a:lstStyle/>
          <a:p>
            <a:pPr algn="ctr"/>
            <a:r>
              <a:rPr lang="en-US" sz="3200" dirty="0">
                <a:ln w="22225">
                  <a:noFill/>
                  <a:prstDash val="solid"/>
                </a:ln>
                <a:solidFill>
                  <a:schemeClr val="accent1"/>
                </a:solidFill>
                <a:latin typeface="+mj-lt"/>
              </a:rPr>
              <a:t>Yes</a:t>
            </a:r>
            <a:r>
              <a:rPr lang="en-US" sz="3200" cap="none" spc="0" dirty="0">
                <a:ln w="22225">
                  <a:noFill/>
                  <a:prstDash val="solid"/>
                </a:ln>
                <a:solidFill>
                  <a:schemeClr val="accent1"/>
                </a:solidFill>
                <a:effectLst/>
                <a:latin typeface="+mj-lt"/>
              </a:rPr>
              <a:t>, parentheses can be deleted.</a:t>
            </a:r>
          </a:p>
        </p:txBody>
      </p:sp>
      <p:sp>
        <p:nvSpPr>
          <p:cNvPr id="22" name="TextBox 21">
            <a:extLst>
              <a:ext uri="{FF2B5EF4-FFF2-40B4-BE49-F238E27FC236}">
                <a16:creationId xmlns:a16="http://schemas.microsoft.com/office/drawing/2014/main" id="{1F8EECAF-2398-49F2-A9E1-591256FA9AB0}"/>
              </a:ext>
            </a:extLst>
          </p:cNvPr>
          <p:cNvSpPr txBox="1"/>
          <p:nvPr/>
        </p:nvSpPr>
        <p:spPr>
          <a:xfrm>
            <a:off x="6422385" y="2816042"/>
            <a:ext cx="4287656" cy="2431563"/>
          </a:xfrm>
          <a:prstGeom prst="rect">
            <a:avLst/>
          </a:prstGeom>
          <a:noFill/>
        </p:spPr>
        <p:txBody>
          <a:bodyPr wrap="square">
            <a:spAutoFit/>
          </a:bodyPr>
          <a:lstStyle/>
          <a:p>
            <a:pPr marL="514350">
              <a:lnSpc>
                <a:spcPct val="107000"/>
              </a:lnSpc>
              <a:spcAft>
                <a:spcPts val="800"/>
              </a:spcAft>
            </a:pP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38 -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49 ÷ 7</a:t>
            </a:r>
          </a:p>
          <a:p>
            <a:pPr marL="573088"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38   -   7       </a:t>
            </a:r>
          </a:p>
          <a:p>
            <a:pPr marL="514350" marR="0" indent="58738">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31</a:t>
            </a: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endParaRPr lang="en-US" sz="4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8B8291CB-23C6-4999-B29D-6D871B7B2125}"/>
              </a:ext>
            </a:extLst>
          </p:cNvPr>
          <p:cNvSpPr/>
          <p:nvPr/>
        </p:nvSpPr>
        <p:spPr>
          <a:xfrm>
            <a:off x="6456095" y="1847542"/>
            <a:ext cx="1287533" cy="646331"/>
          </a:xfrm>
          <a:prstGeom prst="rect">
            <a:avLst/>
          </a:prstGeom>
          <a:noFill/>
        </p:spPr>
        <p:txBody>
          <a:bodyPr wrap="none" lIns="91440" tIns="45720" rIns="91440" bIns="45720">
            <a:spAutoFit/>
          </a:bodyPr>
          <a:lstStyle/>
          <a:p>
            <a:pPr algn="ctr"/>
            <a:r>
              <a:rPr lang="en-US" sz="3600" dirty="0">
                <a:solidFill>
                  <a:schemeClr val="accent1"/>
                </a:solidFill>
                <a:latin typeface="+mj-lt"/>
              </a:rPr>
              <a:t>+     -</a:t>
            </a:r>
          </a:p>
        </p:txBody>
      </p:sp>
      <p:sp>
        <p:nvSpPr>
          <p:cNvPr id="12" name="Rectangle 11">
            <a:extLst>
              <a:ext uri="{FF2B5EF4-FFF2-40B4-BE49-F238E27FC236}">
                <a16:creationId xmlns:a16="http://schemas.microsoft.com/office/drawing/2014/main" id="{14F8503F-AC62-4AB3-8037-4F90D6DA046E}"/>
              </a:ext>
            </a:extLst>
          </p:cNvPr>
          <p:cNvSpPr/>
          <p:nvPr/>
        </p:nvSpPr>
        <p:spPr>
          <a:xfrm>
            <a:off x="5165310" y="1223743"/>
            <a:ext cx="1257075" cy="646331"/>
          </a:xfrm>
          <a:prstGeom prst="rect">
            <a:avLst/>
          </a:prstGeom>
          <a:noFill/>
        </p:spPr>
        <p:txBody>
          <a:bodyPr wrap="none" lIns="91440" tIns="45720" rIns="91440" bIns="45720">
            <a:spAutoFit/>
          </a:bodyPr>
          <a:lstStyle/>
          <a:p>
            <a:pPr algn="ctr"/>
            <a:r>
              <a:rPr lang="en-US" sz="3600" dirty="0">
                <a:solidFill>
                  <a:schemeClr val="accent1"/>
                </a:solidFill>
                <a:latin typeface="+mj-lt"/>
              </a:rPr>
              <a:t>LAW</a:t>
            </a:r>
            <a:endParaRPr lang="en-US" sz="3600" cap="none" spc="0" dirty="0">
              <a:ln w="22225">
                <a:solidFill>
                  <a:schemeClr val="accent5">
                    <a:lumMod val="50000"/>
                  </a:schemeClr>
                </a:solidFill>
                <a:prstDash val="solid"/>
              </a:ln>
              <a:solidFill>
                <a:schemeClr val="accent1"/>
              </a:solidFill>
              <a:effectLst/>
              <a:latin typeface="+mj-lt"/>
            </a:endParaRPr>
          </a:p>
        </p:txBody>
      </p:sp>
      <p:sp>
        <p:nvSpPr>
          <p:cNvPr id="13" name="Rectangle 12">
            <a:extLst>
              <a:ext uri="{FF2B5EF4-FFF2-40B4-BE49-F238E27FC236}">
                <a16:creationId xmlns:a16="http://schemas.microsoft.com/office/drawing/2014/main" id="{3E33C008-BBD4-4EE3-8A24-0009632D4697}"/>
              </a:ext>
            </a:extLst>
          </p:cNvPr>
          <p:cNvSpPr/>
          <p:nvPr/>
        </p:nvSpPr>
        <p:spPr>
          <a:xfrm>
            <a:off x="4127386" y="1847541"/>
            <a:ext cx="797013" cy="646331"/>
          </a:xfrm>
          <a:prstGeom prst="rect">
            <a:avLst/>
          </a:prstGeom>
          <a:noFill/>
        </p:spPr>
        <p:txBody>
          <a:bodyPr wrap="none" lIns="91440" tIns="45720" rIns="91440" bIns="45720">
            <a:spAutoFit/>
          </a:bodyPr>
          <a:lstStyle/>
          <a:p>
            <a:pPr algn="ctr"/>
            <a:r>
              <a:rPr lang="en-US" sz="3600" dirty="0">
                <a:solidFill>
                  <a:schemeClr val="accent1"/>
                </a:solidFill>
                <a:latin typeface="+mj-lt"/>
              </a:rPr>
              <a:t>(  )</a:t>
            </a:r>
          </a:p>
        </p:txBody>
      </p:sp>
      <p:sp>
        <p:nvSpPr>
          <p:cNvPr id="14" name="Rectangle 13">
            <a:extLst>
              <a:ext uri="{FF2B5EF4-FFF2-40B4-BE49-F238E27FC236}">
                <a16:creationId xmlns:a16="http://schemas.microsoft.com/office/drawing/2014/main" id="{CEF7D503-15A5-4586-8349-F75CB0A962A2}"/>
              </a:ext>
            </a:extLst>
          </p:cNvPr>
          <p:cNvSpPr/>
          <p:nvPr/>
        </p:nvSpPr>
        <p:spPr>
          <a:xfrm>
            <a:off x="5574877" y="1858665"/>
            <a:ext cx="437940" cy="646331"/>
          </a:xfrm>
          <a:prstGeom prst="rect">
            <a:avLst/>
          </a:prstGeom>
          <a:noFill/>
        </p:spPr>
        <p:txBody>
          <a:bodyPr wrap="none" lIns="91440" tIns="45720" rIns="91440" bIns="45720">
            <a:spAutoFit/>
          </a:bodyPr>
          <a:lstStyle/>
          <a:p>
            <a:pPr algn="ctr"/>
            <a:r>
              <a:rPr lang="en-US" sz="3600" dirty="0">
                <a:solidFill>
                  <a:schemeClr val="accent1"/>
                </a:solidFill>
                <a:latin typeface="+mj-lt"/>
              </a:rPr>
              <a:t>÷</a:t>
            </a:r>
          </a:p>
        </p:txBody>
      </p:sp>
    </p:spTree>
    <p:custDataLst>
      <p:tags r:id="rId1"/>
    </p:custDataLst>
    <p:extLst>
      <p:ext uri="{BB962C8B-B14F-4D97-AF65-F5344CB8AC3E}">
        <p14:creationId xmlns:p14="http://schemas.microsoft.com/office/powerpoint/2010/main" val="1632337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Can you delete the parentheses?</a:t>
            </a:r>
          </a:p>
        </p:txBody>
      </p:sp>
      <p:sp>
        <p:nvSpPr>
          <p:cNvPr id="13" name="TextBox 12">
            <a:extLst>
              <a:ext uri="{FF2B5EF4-FFF2-40B4-BE49-F238E27FC236}">
                <a16:creationId xmlns:a16="http://schemas.microsoft.com/office/drawing/2014/main" id="{9780516B-FD45-433A-96E8-965AE698B6CE}"/>
              </a:ext>
            </a:extLst>
          </p:cNvPr>
          <p:cNvSpPr txBox="1"/>
          <p:nvPr/>
        </p:nvSpPr>
        <p:spPr>
          <a:xfrm>
            <a:off x="4354256" y="2659559"/>
            <a:ext cx="4434411" cy="769441"/>
          </a:xfrm>
          <a:prstGeom prst="rect">
            <a:avLst/>
          </a:prstGeom>
          <a:noFill/>
        </p:spPr>
        <p:txBody>
          <a:bodyPr wrap="square" lIns="91440" tIns="45720" rIns="91440" bIns="45720">
            <a:spAutoFit/>
          </a:bodyPr>
          <a:lstStyle>
            <a:defPPr marR="0" lvl="0" algn="l" rtl="0">
              <a:lnSpc>
                <a:spcPct val="100000"/>
              </a:lnSpc>
              <a:spcBef>
                <a:spcPts val="0"/>
              </a:spcBef>
              <a:spcAft>
                <a:spcPts val="0"/>
              </a:spcAft>
            </a:defPPr>
            <a:lvl1pPr>
              <a:defRPr sz="5400">
                <a:ln w="22225">
                  <a:noFill/>
                  <a:prstDash val="solid"/>
                </a:ln>
                <a:solidFill>
                  <a:schemeClr val="tx1">
                    <a:lumMod val="65000"/>
                    <a:lumOff val="35000"/>
                  </a:schemeClr>
                </a:solidFill>
                <a:latin typeface="+mj-lt"/>
              </a:defRPr>
            </a:lvl1pPr>
          </a:lstStyle>
          <a:p>
            <a:r>
              <a:rPr lang="en-US" sz="4400" dirty="0"/>
              <a:t>(24 + 48) ÷ 8 </a:t>
            </a:r>
          </a:p>
        </p:txBody>
      </p:sp>
      <p:sp>
        <p:nvSpPr>
          <p:cNvPr id="10" name="Rectangle: Rounded Corners 9">
            <a:extLst>
              <a:ext uri="{FF2B5EF4-FFF2-40B4-BE49-F238E27FC236}">
                <a16:creationId xmlns:a16="http://schemas.microsoft.com/office/drawing/2014/main" id="{AD8A4DD6-2888-49BA-87DC-C3F4FE56EA91}"/>
              </a:ext>
            </a:extLst>
          </p:cNvPr>
          <p:cNvSpPr/>
          <p:nvPr/>
        </p:nvSpPr>
        <p:spPr>
          <a:xfrm>
            <a:off x="3350036" y="4340750"/>
            <a:ext cx="1828800" cy="914400"/>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Comic Sans MS" panose="030F0702030302020204" pitchFamily="66" charset="0"/>
                <a:cs typeface="Calibri" panose="020F0502020204030204" pitchFamily="34" charset="0"/>
              </a:rPr>
              <a:t>Yes</a:t>
            </a:r>
          </a:p>
        </p:txBody>
      </p:sp>
      <p:sp>
        <p:nvSpPr>
          <p:cNvPr id="11" name="Rectangle: Rounded Corners 10">
            <a:extLst>
              <a:ext uri="{FF2B5EF4-FFF2-40B4-BE49-F238E27FC236}">
                <a16:creationId xmlns:a16="http://schemas.microsoft.com/office/drawing/2014/main" id="{6E9DE87F-8845-4A5A-8D90-CC31904140C0}"/>
              </a:ext>
            </a:extLst>
          </p:cNvPr>
          <p:cNvSpPr/>
          <p:nvPr/>
        </p:nvSpPr>
        <p:spPr>
          <a:xfrm>
            <a:off x="6959867" y="4340750"/>
            <a:ext cx="1828800" cy="914400"/>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Comic Sans MS" panose="030F0702030302020204" pitchFamily="66" charset="0"/>
                <a:cs typeface="Calibri" panose="020F0502020204030204" pitchFamily="34" charset="0"/>
              </a:rPr>
              <a:t>No</a:t>
            </a:r>
          </a:p>
        </p:txBody>
      </p:sp>
    </p:spTree>
    <p:custDataLst>
      <p:tags r:id="rId1"/>
    </p:custDataLst>
    <p:extLst>
      <p:ext uri="{BB962C8B-B14F-4D97-AF65-F5344CB8AC3E}">
        <p14:creationId xmlns:p14="http://schemas.microsoft.com/office/powerpoint/2010/main" val="2591722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Can you delete the parentheses?</a:t>
            </a:r>
          </a:p>
        </p:txBody>
      </p:sp>
      <p:sp>
        <p:nvSpPr>
          <p:cNvPr id="20" name="TextBox 19">
            <a:extLst>
              <a:ext uri="{FF2B5EF4-FFF2-40B4-BE49-F238E27FC236}">
                <a16:creationId xmlns:a16="http://schemas.microsoft.com/office/drawing/2014/main" id="{BFF8C4FC-66D1-4B19-A81B-3A495B4D7997}"/>
              </a:ext>
            </a:extLst>
          </p:cNvPr>
          <p:cNvSpPr txBox="1"/>
          <p:nvPr/>
        </p:nvSpPr>
        <p:spPr>
          <a:xfrm>
            <a:off x="1028065" y="2966076"/>
            <a:ext cx="4984752" cy="2431563"/>
          </a:xfrm>
          <a:prstGeom prst="rect">
            <a:avLst/>
          </a:prstGeom>
          <a:noFill/>
        </p:spPr>
        <p:txBody>
          <a:bodyPr wrap="square">
            <a:spAutoFit/>
          </a:bodyPr>
          <a:lstStyle/>
          <a:p>
            <a:pPr marL="514350" marR="0">
              <a:lnSpc>
                <a:spcPct val="107000"/>
              </a:lnSpc>
              <a:spcBef>
                <a:spcPts val="0"/>
              </a:spcBef>
              <a:spcAft>
                <a:spcPts val="800"/>
              </a:spcAft>
            </a:pP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r>
              <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rPr>
              <a:t>(24 +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4</a:t>
            </a:r>
            <a:r>
              <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rPr>
              <a:t>8)</a:t>
            </a: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 8</a:t>
            </a:r>
          </a:p>
          <a:p>
            <a:pPr marL="401638"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72   ÷    8</a:t>
            </a:r>
          </a:p>
          <a:p>
            <a:pPr marL="401638"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9</a:t>
            </a: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endParaRPr lang="en-US" sz="4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273234A5-B106-444F-82F4-A99F0A106FBC}"/>
              </a:ext>
            </a:extLst>
          </p:cNvPr>
          <p:cNvSpPr/>
          <p:nvPr/>
        </p:nvSpPr>
        <p:spPr>
          <a:xfrm>
            <a:off x="12814" y="5580895"/>
            <a:ext cx="12191999" cy="584775"/>
          </a:xfrm>
          <a:prstGeom prst="rect">
            <a:avLst/>
          </a:prstGeom>
          <a:noFill/>
        </p:spPr>
        <p:txBody>
          <a:bodyPr wrap="square" lIns="91440" tIns="45720" rIns="91440" bIns="45720">
            <a:spAutoFit/>
          </a:bodyPr>
          <a:lstStyle/>
          <a:p>
            <a:pPr algn="ctr"/>
            <a:r>
              <a:rPr lang="en-US" sz="3200" cap="none" spc="0" dirty="0">
                <a:ln w="22225">
                  <a:noFill/>
                  <a:prstDash val="solid"/>
                </a:ln>
                <a:solidFill>
                  <a:schemeClr val="accent1"/>
                </a:solidFill>
                <a:effectLst/>
                <a:latin typeface="+mj-lt"/>
              </a:rPr>
              <a:t>No, parentheses can’t be deleted.</a:t>
            </a:r>
          </a:p>
        </p:txBody>
      </p:sp>
      <p:sp>
        <p:nvSpPr>
          <p:cNvPr id="22" name="TextBox 21">
            <a:extLst>
              <a:ext uri="{FF2B5EF4-FFF2-40B4-BE49-F238E27FC236}">
                <a16:creationId xmlns:a16="http://schemas.microsoft.com/office/drawing/2014/main" id="{1F8EECAF-2398-49F2-A9E1-591256FA9AB0}"/>
              </a:ext>
            </a:extLst>
          </p:cNvPr>
          <p:cNvSpPr txBox="1"/>
          <p:nvPr/>
        </p:nvSpPr>
        <p:spPr>
          <a:xfrm>
            <a:off x="6418235" y="2966076"/>
            <a:ext cx="4533652" cy="2431563"/>
          </a:xfrm>
          <a:prstGeom prst="rect">
            <a:avLst/>
          </a:prstGeom>
          <a:noFill/>
        </p:spPr>
        <p:txBody>
          <a:bodyPr wrap="square">
            <a:spAutoFit/>
          </a:bodyPr>
          <a:lstStyle/>
          <a:p>
            <a:pPr marL="463550" marR="0">
              <a:lnSpc>
                <a:spcPct val="107000"/>
              </a:lnSpc>
              <a:spcBef>
                <a:spcPts val="0"/>
              </a:spcBef>
              <a:spcAft>
                <a:spcPts val="800"/>
              </a:spcAft>
            </a:pP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24 </a:t>
            </a: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a:t>
            </a:r>
            <a:r>
              <a:rPr lang="en-US" sz="4400" dirty="0">
                <a:solidFill>
                  <a:schemeClr val="tx1">
                    <a:lumMod val="65000"/>
                    <a:lumOff val="35000"/>
                  </a:schemeClr>
                </a:solidFill>
                <a:effectLst/>
                <a:latin typeface="+mn-lt"/>
                <a:ea typeface="Calibri" panose="020F0502020204030204" pitchFamily="34" charset="0"/>
                <a:cs typeface="Calibri" panose="020F0502020204030204" pitchFamily="34" charset="0"/>
              </a:rPr>
              <a:t>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4</a:t>
            </a:r>
            <a:r>
              <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rPr>
              <a:t>8 ÷ </a:t>
            </a:r>
            <a:r>
              <a:rPr lang="en-US" sz="4400" u="sng" dirty="0">
                <a:solidFill>
                  <a:schemeClr val="tx1">
                    <a:lumMod val="65000"/>
                    <a:lumOff val="35000"/>
                  </a:schemeClr>
                </a:solidFill>
                <a:latin typeface="+mn-lt"/>
                <a:ea typeface="Calibri" panose="020F0502020204030204" pitchFamily="34" charset="0"/>
                <a:cs typeface="Calibri" panose="020F0502020204030204" pitchFamily="34" charset="0"/>
              </a:rPr>
              <a:t>8</a:t>
            </a:r>
            <a:endParaRPr lang="en-US" sz="4400" u="sng" dirty="0">
              <a:solidFill>
                <a:schemeClr val="tx1">
                  <a:lumMod val="65000"/>
                  <a:lumOff val="35000"/>
                </a:schemeClr>
              </a:solidFill>
              <a:effectLst/>
              <a:latin typeface="+mn-lt"/>
              <a:ea typeface="Calibri" panose="020F0502020204030204" pitchFamily="34" charset="0"/>
              <a:cs typeface="Calibri" panose="020F0502020204030204" pitchFamily="34" charset="0"/>
            </a:endParaRPr>
          </a:p>
          <a:p>
            <a:pPr marL="514350"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24   +   6       </a:t>
            </a:r>
          </a:p>
          <a:p>
            <a:pPr marL="514350" marR="0">
              <a:lnSpc>
                <a:spcPct val="107000"/>
              </a:lnSpc>
              <a:spcBef>
                <a:spcPts val="0"/>
              </a:spcBef>
              <a:spcAft>
                <a:spcPts val="800"/>
              </a:spcAft>
            </a:pPr>
            <a:r>
              <a:rPr lang="en-US" sz="4400" dirty="0">
                <a:solidFill>
                  <a:schemeClr val="tx1">
                    <a:lumMod val="65000"/>
                    <a:lumOff val="35000"/>
                  </a:schemeClr>
                </a:solidFill>
                <a:latin typeface="+mn-lt"/>
                <a:ea typeface="Calibri" panose="020F0502020204030204" pitchFamily="34" charset="0"/>
                <a:cs typeface="Calibri" panose="020F0502020204030204" pitchFamily="34" charset="0"/>
              </a:rPr>
              <a:t>= 30</a:t>
            </a:r>
            <a:endParaRPr lang="en-US" sz="4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C7D9365B-47F1-4AA1-A078-0B2A05436769}"/>
              </a:ext>
            </a:extLst>
          </p:cNvPr>
          <p:cNvSpPr/>
          <p:nvPr/>
        </p:nvSpPr>
        <p:spPr>
          <a:xfrm>
            <a:off x="6456095" y="1847542"/>
            <a:ext cx="1287533" cy="646331"/>
          </a:xfrm>
          <a:prstGeom prst="rect">
            <a:avLst/>
          </a:prstGeom>
          <a:noFill/>
        </p:spPr>
        <p:txBody>
          <a:bodyPr wrap="none" lIns="91440" tIns="45720" rIns="91440" bIns="45720">
            <a:spAutoFit/>
          </a:bodyPr>
          <a:lstStyle/>
          <a:p>
            <a:pPr algn="ctr"/>
            <a:r>
              <a:rPr lang="en-US" sz="3600" dirty="0">
                <a:solidFill>
                  <a:schemeClr val="accent1"/>
                </a:solidFill>
                <a:latin typeface="+mj-lt"/>
              </a:rPr>
              <a:t>+     -</a:t>
            </a:r>
          </a:p>
        </p:txBody>
      </p:sp>
      <p:sp>
        <p:nvSpPr>
          <p:cNvPr id="12" name="Rectangle 11">
            <a:extLst>
              <a:ext uri="{FF2B5EF4-FFF2-40B4-BE49-F238E27FC236}">
                <a16:creationId xmlns:a16="http://schemas.microsoft.com/office/drawing/2014/main" id="{1A14CB83-D189-42CD-BA1D-FB6D64B616CB}"/>
              </a:ext>
            </a:extLst>
          </p:cNvPr>
          <p:cNvSpPr/>
          <p:nvPr/>
        </p:nvSpPr>
        <p:spPr>
          <a:xfrm>
            <a:off x="5165310" y="1223743"/>
            <a:ext cx="1257075" cy="646331"/>
          </a:xfrm>
          <a:prstGeom prst="rect">
            <a:avLst/>
          </a:prstGeom>
          <a:noFill/>
        </p:spPr>
        <p:txBody>
          <a:bodyPr wrap="none" lIns="91440" tIns="45720" rIns="91440" bIns="45720">
            <a:spAutoFit/>
          </a:bodyPr>
          <a:lstStyle/>
          <a:p>
            <a:pPr algn="ctr"/>
            <a:r>
              <a:rPr lang="en-US" sz="3600" dirty="0">
                <a:solidFill>
                  <a:schemeClr val="accent1"/>
                </a:solidFill>
                <a:latin typeface="+mj-lt"/>
              </a:rPr>
              <a:t>LAW</a:t>
            </a:r>
            <a:endParaRPr lang="en-US" sz="3600" cap="none" spc="0" dirty="0">
              <a:ln w="22225">
                <a:solidFill>
                  <a:schemeClr val="accent5">
                    <a:lumMod val="50000"/>
                  </a:schemeClr>
                </a:solidFill>
                <a:prstDash val="solid"/>
              </a:ln>
              <a:solidFill>
                <a:schemeClr val="accent1"/>
              </a:solidFill>
              <a:effectLst/>
              <a:latin typeface="+mj-lt"/>
            </a:endParaRPr>
          </a:p>
        </p:txBody>
      </p:sp>
      <p:sp>
        <p:nvSpPr>
          <p:cNvPr id="13" name="Rectangle 12">
            <a:extLst>
              <a:ext uri="{FF2B5EF4-FFF2-40B4-BE49-F238E27FC236}">
                <a16:creationId xmlns:a16="http://schemas.microsoft.com/office/drawing/2014/main" id="{F5083340-C637-473A-9E22-8459A392F69E}"/>
              </a:ext>
            </a:extLst>
          </p:cNvPr>
          <p:cNvSpPr/>
          <p:nvPr/>
        </p:nvSpPr>
        <p:spPr>
          <a:xfrm>
            <a:off x="4127386" y="1847541"/>
            <a:ext cx="797013" cy="646331"/>
          </a:xfrm>
          <a:prstGeom prst="rect">
            <a:avLst/>
          </a:prstGeom>
          <a:noFill/>
        </p:spPr>
        <p:txBody>
          <a:bodyPr wrap="none" lIns="91440" tIns="45720" rIns="91440" bIns="45720">
            <a:spAutoFit/>
          </a:bodyPr>
          <a:lstStyle/>
          <a:p>
            <a:pPr algn="ctr"/>
            <a:r>
              <a:rPr lang="en-US" sz="3600" dirty="0">
                <a:solidFill>
                  <a:schemeClr val="accent1"/>
                </a:solidFill>
                <a:latin typeface="+mj-lt"/>
              </a:rPr>
              <a:t>(  )</a:t>
            </a:r>
          </a:p>
        </p:txBody>
      </p:sp>
      <p:sp>
        <p:nvSpPr>
          <p:cNvPr id="14" name="Rectangle 13">
            <a:extLst>
              <a:ext uri="{FF2B5EF4-FFF2-40B4-BE49-F238E27FC236}">
                <a16:creationId xmlns:a16="http://schemas.microsoft.com/office/drawing/2014/main" id="{0662389E-3E5E-424B-9563-856FF9FDB6E6}"/>
              </a:ext>
            </a:extLst>
          </p:cNvPr>
          <p:cNvSpPr/>
          <p:nvPr/>
        </p:nvSpPr>
        <p:spPr>
          <a:xfrm>
            <a:off x="5574877" y="1858665"/>
            <a:ext cx="437940" cy="646331"/>
          </a:xfrm>
          <a:prstGeom prst="rect">
            <a:avLst/>
          </a:prstGeom>
          <a:noFill/>
        </p:spPr>
        <p:txBody>
          <a:bodyPr wrap="none" lIns="91440" tIns="45720" rIns="91440" bIns="45720">
            <a:spAutoFit/>
          </a:bodyPr>
          <a:lstStyle/>
          <a:p>
            <a:pPr algn="ctr"/>
            <a:r>
              <a:rPr lang="en-US" sz="3600" dirty="0">
                <a:solidFill>
                  <a:schemeClr val="accent1"/>
                </a:solidFill>
                <a:latin typeface="+mj-lt"/>
              </a:rPr>
              <a:t>÷</a:t>
            </a:r>
          </a:p>
        </p:txBody>
      </p:sp>
    </p:spTree>
    <p:custDataLst>
      <p:tags r:id="rId1"/>
    </p:custDataLst>
    <p:extLst>
      <p:ext uri="{BB962C8B-B14F-4D97-AF65-F5344CB8AC3E}">
        <p14:creationId xmlns:p14="http://schemas.microsoft.com/office/powerpoint/2010/main" val="2253135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97;gb06ce43697_0_0">
            <a:extLst>
              <a:ext uri="{FF2B5EF4-FFF2-40B4-BE49-F238E27FC236}">
                <a16:creationId xmlns:a16="http://schemas.microsoft.com/office/drawing/2014/main" id="{D711D315-E2A7-F627-DEC3-054DB750ABFE}"/>
              </a:ext>
            </a:extLst>
          </p:cNvPr>
          <p:cNvSpPr txBox="1">
            <a:spLocks/>
          </p:cNvSpPr>
          <p:nvPr/>
        </p:nvSpPr>
        <p:spPr>
          <a:xfrm>
            <a:off x="1024500" y="4655669"/>
            <a:ext cx="10143000" cy="1267670"/>
          </a:xfrm>
          <a:custGeom>
            <a:avLst/>
            <a:gdLst>
              <a:gd name="connsiteX0" fmla="*/ 0 w 10143000"/>
              <a:gd name="connsiteY0" fmla="*/ 0 h 1267670"/>
              <a:gd name="connsiteX1" fmla="*/ 473340 w 10143000"/>
              <a:gd name="connsiteY1" fmla="*/ 0 h 1267670"/>
              <a:gd name="connsiteX2" fmla="*/ 1250970 w 10143000"/>
              <a:gd name="connsiteY2" fmla="*/ 0 h 1267670"/>
              <a:gd name="connsiteX3" fmla="*/ 1927170 w 10143000"/>
              <a:gd name="connsiteY3" fmla="*/ 0 h 1267670"/>
              <a:gd name="connsiteX4" fmla="*/ 2400510 w 10143000"/>
              <a:gd name="connsiteY4" fmla="*/ 0 h 1267670"/>
              <a:gd name="connsiteX5" fmla="*/ 3279570 w 10143000"/>
              <a:gd name="connsiteY5" fmla="*/ 0 h 1267670"/>
              <a:gd name="connsiteX6" fmla="*/ 4057200 w 10143000"/>
              <a:gd name="connsiteY6" fmla="*/ 0 h 1267670"/>
              <a:gd name="connsiteX7" fmla="*/ 4936260 w 10143000"/>
              <a:gd name="connsiteY7" fmla="*/ 0 h 1267670"/>
              <a:gd name="connsiteX8" fmla="*/ 5713890 w 10143000"/>
              <a:gd name="connsiteY8" fmla="*/ 0 h 1267670"/>
              <a:gd name="connsiteX9" fmla="*/ 6390090 w 10143000"/>
              <a:gd name="connsiteY9" fmla="*/ 0 h 1267670"/>
              <a:gd name="connsiteX10" fmla="*/ 7269150 w 10143000"/>
              <a:gd name="connsiteY10" fmla="*/ 0 h 1267670"/>
              <a:gd name="connsiteX11" fmla="*/ 8148210 w 10143000"/>
              <a:gd name="connsiteY11" fmla="*/ 0 h 1267670"/>
              <a:gd name="connsiteX12" fmla="*/ 8621550 w 10143000"/>
              <a:gd name="connsiteY12" fmla="*/ 0 h 1267670"/>
              <a:gd name="connsiteX13" fmla="*/ 9500610 w 10143000"/>
              <a:gd name="connsiteY13" fmla="*/ 0 h 1267670"/>
              <a:gd name="connsiteX14" fmla="*/ 10143000 w 10143000"/>
              <a:gd name="connsiteY14" fmla="*/ 0 h 1267670"/>
              <a:gd name="connsiteX15" fmla="*/ 10143000 w 10143000"/>
              <a:gd name="connsiteY15" fmla="*/ 608482 h 1267670"/>
              <a:gd name="connsiteX16" fmla="*/ 10143000 w 10143000"/>
              <a:gd name="connsiteY16" fmla="*/ 1267670 h 1267670"/>
              <a:gd name="connsiteX17" fmla="*/ 9568230 w 10143000"/>
              <a:gd name="connsiteY17" fmla="*/ 1267670 h 1267670"/>
              <a:gd name="connsiteX18" fmla="*/ 8892030 w 10143000"/>
              <a:gd name="connsiteY18" fmla="*/ 1267670 h 1267670"/>
              <a:gd name="connsiteX19" fmla="*/ 8215830 w 10143000"/>
              <a:gd name="connsiteY19" fmla="*/ 1267670 h 1267670"/>
              <a:gd name="connsiteX20" fmla="*/ 7742490 w 10143000"/>
              <a:gd name="connsiteY20" fmla="*/ 1267670 h 1267670"/>
              <a:gd name="connsiteX21" fmla="*/ 7066290 w 10143000"/>
              <a:gd name="connsiteY21" fmla="*/ 1267670 h 1267670"/>
              <a:gd name="connsiteX22" fmla="*/ 6592950 w 10143000"/>
              <a:gd name="connsiteY22" fmla="*/ 1267670 h 1267670"/>
              <a:gd name="connsiteX23" fmla="*/ 5713890 w 10143000"/>
              <a:gd name="connsiteY23" fmla="*/ 1267670 h 1267670"/>
              <a:gd name="connsiteX24" fmla="*/ 5139120 w 10143000"/>
              <a:gd name="connsiteY24" fmla="*/ 1267670 h 1267670"/>
              <a:gd name="connsiteX25" fmla="*/ 4564350 w 10143000"/>
              <a:gd name="connsiteY25" fmla="*/ 1267670 h 1267670"/>
              <a:gd name="connsiteX26" fmla="*/ 3989580 w 10143000"/>
              <a:gd name="connsiteY26" fmla="*/ 1267670 h 1267670"/>
              <a:gd name="connsiteX27" fmla="*/ 3313380 w 10143000"/>
              <a:gd name="connsiteY27" fmla="*/ 1267670 h 1267670"/>
              <a:gd name="connsiteX28" fmla="*/ 2738610 w 10143000"/>
              <a:gd name="connsiteY28" fmla="*/ 1267670 h 1267670"/>
              <a:gd name="connsiteX29" fmla="*/ 2366700 w 10143000"/>
              <a:gd name="connsiteY29" fmla="*/ 1267670 h 1267670"/>
              <a:gd name="connsiteX30" fmla="*/ 1589070 w 10143000"/>
              <a:gd name="connsiteY30" fmla="*/ 1267670 h 1267670"/>
              <a:gd name="connsiteX31" fmla="*/ 1014300 w 10143000"/>
              <a:gd name="connsiteY31" fmla="*/ 1267670 h 1267670"/>
              <a:gd name="connsiteX32" fmla="*/ 0 w 10143000"/>
              <a:gd name="connsiteY32" fmla="*/ 1267670 h 1267670"/>
              <a:gd name="connsiteX33" fmla="*/ 0 w 10143000"/>
              <a:gd name="connsiteY33" fmla="*/ 671865 h 1267670"/>
              <a:gd name="connsiteX34" fmla="*/ 0 w 10143000"/>
              <a:gd name="connsiteY34" fmla="*/ 0 h 1267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143000" h="1267670" fill="none" extrusionOk="0">
                <a:moveTo>
                  <a:pt x="0" y="0"/>
                </a:moveTo>
                <a:cubicBezTo>
                  <a:pt x="188578" y="-8184"/>
                  <a:pt x="254438" y="-9994"/>
                  <a:pt x="473340" y="0"/>
                </a:cubicBezTo>
                <a:cubicBezTo>
                  <a:pt x="692242" y="9994"/>
                  <a:pt x="1020979" y="30915"/>
                  <a:pt x="1250970" y="0"/>
                </a:cubicBezTo>
                <a:cubicBezTo>
                  <a:pt x="1480961" y="-30915"/>
                  <a:pt x="1598511" y="23059"/>
                  <a:pt x="1927170" y="0"/>
                </a:cubicBezTo>
                <a:cubicBezTo>
                  <a:pt x="2255829" y="-23059"/>
                  <a:pt x="2214535" y="-2495"/>
                  <a:pt x="2400510" y="0"/>
                </a:cubicBezTo>
                <a:cubicBezTo>
                  <a:pt x="2586485" y="2495"/>
                  <a:pt x="3055119" y="-3621"/>
                  <a:pt x="3279570" y="0"/>
                </a:cubicBezTo>
                <a:cubicBezTo>
                  <a:pt x="3504021" y="3621"/>
                  <a:pt x="3734711" y="-9699"/>
                  <a:pt x="4057200" y="0"/>
                </a:cubicBezTo>
                <a:cubicBezTo>
                  <a:pt x="4379689" y="9699"/>
                  <a:pt x="4566903" y="1546"/>
                  <a:pt x="4936260" y="0"/>
                </a:cubicBezTo>
                <a:cubicBezTo>
                  <a:pt x="5305617" y="-1546"/>
                  <a:pt x="5520850" y="26361"/>
                  <a:pt x="5713890" y="0"/>
                </a:cubicBezTo>
                <a:cubicBezTo>
                  <a:pt x="5906930" y="-26361"/>
                  <a:pt x="6227794" y="27558"/>
                  <a:pt x="6390090" y="0"/>
                </a:cubicBezTo>
                <a:cubicBezTo>
                  <a:pt x="6552386" y="-27558"/>
                  <a:pt x="7070703" y="-8487"/>
                  <a:pt x="7269150" y="0"/>
                </a:cubicBezTo>
                <a:cubicBezTo>
                  <a:pt x="7467597" y="8487"/>
                  <a:pt x="7784602" y="31225"/>
                  <a:pt x="8148210" y="0"/>
                </a:cubicBezTo>
                <a:cubicBezTo>
                  <a:pt x="8511818" y="-31225"/>
                  <a:pt x="8472730" y="-1907"/>
                  <a:pt x="8621550" y="0"/>
                </a:cubicBezTo>
                <a:cubicBezTo>
                  <a:pt x="8770370" y="1907"/>
                  <a:pt x="9213257" y="-28858"/>
                  <a:pt x="9500610" y="0"/>
                </a:cubicBezTo>
                <a:cubicBezTo>
                  <a:pt x="9787963" y="28858"/>
                  <a:pt x="9933558" y="29564"/>
                  <a:pt x="10143000" y="0"/>
                </a:cubicBezTo>
                <a:cubicBezTo>
                  <a:pt x="10118092" y="222879"/>
                  <a:pt x="10132313" y="458093"/>
                  <a:pt x="10143000" y="608482"/>
                </a:cubicBezTo>
                <a:cubicBezTo>
                  <a:pt x="10153687" y="758871"/>
                  <a:pt x="10131734" y="986495"/>
                  <a:pt x="10143000" y="1267670"/>
                </a:cubicBezTo>
                <a:cubicBezTo>
                  <a:pt x="10005865" y="1245137"/>
                  <a:pt x="9690186" y="1276403"/>
                  <a:pt x="9568230" y="1267670"/>
                </a:cubicBezTo>
                <a:cubicBezTo>
                  <a:pt x="9446274" y="1258938"/>
                  <a:pt x="9214848" y="1280724"/>
                  <a:pt x="8892030" y="1267670"/>
                </a:cubicBezTo>
                <a:cubicBezTo>
                  <a:pt x="8569212" y="1254616"/>
                  <a:pt x="8365288" y="1271891"/>
                  <a:pt x="8215830" y="1267670"/>
                </a:cubicBezTo>
                <a:cubicBezTo>
                  <a:pt x="8066372" y="1263449"/>
                  <a:pt x="7864606" y="1285491"/>
                  <a:pt x="7742490" y="1267670"/>
                </a:cubicBezTo>
                <a:cubicBezTo>
                  <a:pt x="7620374" y="1249849"/>
                  <a:pt x="7234188" y="1247305"/>
                  <a:pt x="7066290" y="1267670"/>
                </a:cubicBezTo>
                <a:cubicBezTo>
                  <a:pt x="6898392" y="1288035"/>
                  <a:pt x="6795325" y="1252189"/>
                  <a:pt x="6592950" y="1267670"/>
                </a:cubicBezTo>
                <a:cubicBezTo>
                  <a:pt x="6390575" y="1283151"/>
                  <a:pt x="6010896" y="1304699"/>
                  <a:pt x="5713890" y="1267670"/>
                </a:cubicBezTo>
                <a:cubicBezTo>
                  <a:pt x="5416884" y="1230641"/>
                  <a:pt x="5343136" y="1259672"/>
                  <a:pt x="5139120" y="1267670"/>
                </a:cubicBezTo>
                <a:cubicBezTo>
                  <a:pt x="4935104" y="1275669"/>
                  <a:pt x="4728917" y="1286988"/>
                  <a:pt x="4564350" y="1267670"/>
                </a:cubicBezTo>
                <a:cubicBezTo>
                  <a:pt x="4399783" y="1248353"/>
                  <a:pt x="4239801" y="1284959"/>
                  <a:pt x="3989580" y="1267670"/>
                </a:cubicBezTo>
                <a:cubicBezTo>
                  <a:pt x="3739359" y="1250382"/>
                  <a:pt x="3512644" y="1287006"/>
                  <a:pt x="3313380" y="1267670"/>
                </a:cubicBezTo>
                <a:cubicBezTo>
                  <a:pt x="3114116" y="1248334"/>
                  <a:pt x="2990594" y="1264238"/>
                  <a:pt x="2738610" y="1267670"/>
                </a:cubicBezTo>
                <a:cubicBezTo>
                  <a:pt x="2486626" y="1271103"/>
                  <a:pt x="2476689" y="1283450"/>
                  <a:pt x="2366700" y="1267670"/>
                </a:cubicBezTo>
                <a:cubicBezTo>
                  <a:pt x="2256711" y="1251891"/>
                  <a:pt x="1960919" y="1293998"/>
                  <a:pt x="1589070" y="1267670"/>
                </a:cubicBezTo>
                <a:cubicBezTo>
                  <a:pt x="1217221" y="1241343"/>
                  <a:pt x="1205566" y="1251354"/>
                  <a:pt x="1014300" y="1267670"/>
                </a:cubicBezTo>
                <a:cubicBezTo>
                  <a:pt x="823034" y="1283987"/>
                  <a:pt x="461043" y="1274745"/>
                  <a:pt x="0" y="1267670"/>
                </a:cubicBezTo>
                <a:cubicBezTo>
                  <a:pt x="21291" y="1039052"/>
                  <a:pt x="-12885" y="890272"/>
                  <a:pt x="0" y="671865"/>
                </a:cubicBezTo>
                <a:cubicBezTo>
                  <a:pt x="12885" y="453459"/>
                  <a:pt x="3580" y="322413"/>
                  <a:pt x="0" y="0"/>
                </a:cubicBezTo>
                <a:close/>
              </a:path>
              <a:path w="10143000" h="1267670" stroke="0" extrusionOk="0">
                <a:moveTo>
                  <a:pt x="0" y="0"/>
                </a:moveTo>
                <a:cubicBezTo>
                  <a:pt x="187237" y="23393"/>
                  <a:pt x="420861" y="-17082"/>
                  <a:pt x="574770" y="0"/>
                </a:cubicBezTo>
                <a:cubicBezTo>
                  <a:pt x="728679" y="17082"/>
                  <a:pt x="885396" y="-17768"/>
                  <a:pt x="1048110" y="0"/>
                </a:cubicBezTo>
                <a:cubicBezTo>
                  <a:pt x="1210824" y="17768"/>
                  <a:pt x="1289044" y="15384"/>
                  <a:pt x="1521450" y="0"/>
                </a:cubicBezTo>
                <a:cubicBezTo>
                  <a:pt x="1753856" y="-15384"/>
                  <a:pt x="1828816" y="-24508"/>
                  <a:pt x="2096220" y="0"/>
                </a:cubicBezTo>
                <a:cubicBezTo>
                  <a:pt x="2363624" y="24508"/>
                  <a:pt x="2468280" y="-18808"/>
                  <a:pt x="2670990" y="0"/>
                </a:cubicBezTo>
                <a:cubicBezTo>
                  <a:pt x="2873700" y="18808"/>
                  <a:pt x="3156127" y="34040"/>
                  <a:pt x="3550050" y="0"/>
                </a:cubicBezTo>
                <a:cubicBezTo>
                  <a:pt x="3943973" y="-34040"/>
                  <a:pt x="3973655" y="22933"/>
                  <a:pt x="4226250" y="0"/>
                </a:cubicBezTo>
                <a:cubicBezTo>
                  <a:pt x="4478845" y="-22933"/>
                  <a:pt x="4832978" y="35740"/>
                  <a:pt x="5003880" y="0"/>
                </a:cubicBezTo>
                <a:cubicBezTo>
                  <a:pt x="5174782" y="-35740"/>
                  <a:pt x="5435730" y="5307"/>
                  <a:pt x="5680080" y="0"/>
                </a:cubicBezTo>
                <a:cubicBezTo>
                  <a:pt x="5924430" y="-5307"/>
                  <a:pt x="6055618" y="18637"/>
                  <a:pt x="6254850" y="0"/>
                </a:cubicBezTo>
                <a:cubicBezTo>
                  <a:pt x="6454082" y="-18637"/>
                  <a:pt x="6619612" y="-22873"/>
                  <a:pt x="6829620" y="0"/>
                </a:cubicBezTo>
                <a:cubicBezTo>
                  <a:pt x="7039628" y="22873"/>
                  <a:pt x="7301248" y="-239"/>
                  <a:pt x="7505820" y="0"/>
                </a:cubicBezTo>
                <a:cubicBezTo>
                  <a:pt x="7710392" y="239"/>
                  <a:pt x="7765275" y="-13015"/>
                  <a:pt x="7979160" y="0"/>
                </a:cubicBezTo>
                <a:cubicBezTo>
                  <a:pt x="8193045" y="13015"/>
                  <a:pt x="8597310" y="-14593"/>
                  <a:pt x="8756790" y="0"/>
                </a:cubicBezTo>
                <a:cubicBezTo>
                  <a:pt x="8916270" y="14593"/>
                  <a:pt x="9049487" y="-2255"/>
                  <a:pt x="9128700" y="0"/>
                </a:cubicBezTo>
                <a:cubicBezTo>
                  <a:pt x="9207913" y="2255"/>
                  <a:pt x="9705309" y="-13670"/>
                  <a:pt x="10143000" y="0"/>
                </a:cubicBezTo>
                <a:cubicBezTo>
                  <a:pt x="10124366" y="272577"/>
                  <a:pt x="10159723" y="319867"/>
                  <a:pt x="10143000" y="621158"/>
                </a:cubicBezTo>
                <a:cubicBezTo>
                  <a:pt x="10126277" y="922449"/>
                  <a:pt x="10173044" y="1090667"/>
                  <a:pt x="10143000" y="1267670"/>
                </a:cubicBezTo>
                <a:cubicBezTo>
                  <a:pt x="9967087" y="1248153"/>
                  <a:pt x="9609683" y="1253063"/>
                  <a:pt x="9365370" y="1267670"/>
                </a:cubicBezTo>
                <a:cubicBezTo>
                  <a:pt x="9121057" y="1282278"/>
                  <a:pt x="9005509" y="1292213"/>
                  <a:pt x="8790600" y="1267670"/>
                </a:cubicBezTo>
                <a:cubicBezTo>
                  <a:pt x="8575691" y="1243128"/>
                  <a:pt x="8210256" y="1226759"/>
                  <a:pt x="7911540" y="1267670"/>
                </a:cubicBezTo>
                <a:cubicBezTo>
                  <a:pt x="7612824" y="1308581"/>
                  <a:pt x="7436447" y="1232728"/>
                  <a:pt x="7032480" y="1267670"/>
                </a:cubicBezTo>
                <a:cubicBezTo>
                  <a:pt x="6628513" y="1302612"/>
                  <a:pt x="6720817" y="1263215"/>
                  <a:pt x="6559140" y="1267670"/>
                </a:cubicBezTo>
                <a:cubicBezTo>
                  <a:pt x="6397463" y="1272125"/>
                  <a:pt x="5903043" y="1285373"/>
                  <a:pt x="5680080" y="1267670"/>
                </a:cubicBezTo>
                <a:cubicBezTo>
                  <a:pt x="5457117" y="1249967"/>
                  <a:pt x="5317029" y="1270476"/>
                  <a:pt x="5206740" y="1267670"/>
                </a:cubicBezTo>
                <a:cubicBezTo>
                  <a:pt x="5096451" y="1264864"/>
                  <a:pt x="4905245" y="1263549"/>
                  <a:pt x="4733400" y="1267670"/>
                </a:cubicBezTo>
                <a:cubicBezTo>
                  <a:pt x="4561555" y="1271791"/>
                  <a:pt x="4365715" y="1251829"/>
                  <a:pt x="4158630" y="1267670"/>
                </a:cubicBezTo>
                <a:cubicBezTo>
                  <a:pt x="3951545" y="1283512"/>
                  <a:pt x="3814237" y="1250157"/>
                  <a:pt x="3685290" y="1267670"/>
                </a:cubicBezTo>
                <a:cubicBezTo>
                  <a:pt x="3556343" y="1285183"/>
                  <a:pt x="3314421" y="1259120"/>
                  <a:pt x="3110520" y="1267670"/>
                </a:cubicBezTo>
                <a:cubicBezTo>
                  <a:pt x="2906619" y="1276221"/>
                  <a:pt x="2771413" y="1261203"/>
                  <a:pt x="2535750" y="1267670"/>
                </a:cubicBezTo>
                <a:cubicBezTo>
                  <a:pt x="2300087" y="1274138"/>
                  <a:pt x="1909017" y="1230104"/>
                  <a:pt x="1656690" y="1267670"/>
                </a:cubicBezTo>
                <a:cubicBezTo>
                  <a:pt x="1404363" y="1305236"/>
                  <a:pt x="1310725" y="1289372"/>
                  <a:pt x="980490" y="1267670"/>
                </a:cubicBezTo>
                <a:cubicBezTo>
                  <a:pt x="650255" y="1245968"/>
                  <a:pt x="204218" y="1225651"/>
                  <a:pt x="0" y="1267670"/>
                </a:cubicBezTo>
                <a:cubicBezTo>
                  <a:pt x="27277" y="973192"/>
                  <a:pt x="-24376" y="936667"/>
                  <a:pt x="0" y="633835"/>
                </a:cubicBezTo>
                <a:cubicBezTo>
                  <a:pt x="24376" y="331004"/>
                  <a:pt x="19756" y="310383"/>
                  <a:pt x="0" y="0"/>
                </a:cubicBezTo>
                <a:close/>
              </a:path>
            </a:pathLst>
          </a:custGeom>
          <a:solidFill>
            <a:srgbClr val="DAF3F6"/>
          </a:solidFill>
          <a:ln>
            <a:noFill/>
            <a:extLst>
              <a:ext uri="{C807C97D-BFC1-408E-A445-0C87EB9F89A2}">
                <ask:lineSketchStyleProps xmlns:ask="http://schemas.microsoft.com/office/drawing/2018/sketchyshapes" sd="855099791">
                  <a:prstGeom prst="rect">
                    <a:avLst/>
                  </a:prstGeom>
                  <ask:type>
                    <ask:lineSketchFreehand/>
                  </ask:type>
                </ask:lineSketchStyleProps>
              </a:ext>
            </a:extLst>
          </a:ln>
          <a:effectLst/>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mj-lt"/>
              </a:rPr>
              <a:t>Common formative assessment</a:t>
            </a:r>
          </a:p>
        </p:txBody>
      </p:sp>
      <p:grpSp>
        <p:nvGrpSpPr>
          <p:cNvPr id="5" name="Group 4">
            <a:extLst>
              <a:ext uri="{FF2B5EF4-FFF2-40B4-BE49-F238E27FC236}">
                <a16:creationId xmlns:a16="http://schemas.microsoft.com/office/drawing/2014/main" id="{AB09FEA8-2DA8-2743-F732-ED6890ED1F92}"/>
              </a:ext>
            </a:extLst>
          </p:cNvPr>
          <p:cNvGrpSpPr/>
          <p:nvPr/>
        </p:nvGrpSpPr>
        <p:grpSpPr>
          <a:xfrm>
            <a:off x="4452101" y="1099685"/>
            <a:ext cx="3287797" cy="3341373"/>
            <a:chOff x="4198069" y="1281644"/>
            <a:chExt cx="3287797" cy="3341373"/>
          </a:xfrm>
        </p:grpSpPr>
        <p:sp>
          <p:nvSpPr>
            <p:cNvPr id="14" name="Freeform: Shape 13">
              <a:extLst>
                <a:ext uri="{FF2B5EF4-FFF2-40B4-BE49-F238E27FC236}">
                  <a16:creationId xmlns:a16="http://schemas.microsoft.com/office/drawing/2014/main" id="{6037121D-43A0-D312-6C74-45923841E80F}"/>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E68E93C3-35C8-CD5E-8F1C-2C98671E4B72}"/>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61C5A571-616B-74CF-94F7-FE253323193C}"/>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C25C7563-703D-77E1-191D-C2E142FAF023}"/>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C3A6F106-5B42-33FF-C9C7-2D2F29E42210}"/>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7823A179-1CD8-917A-1BCC-32E67DF46B65}"/>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88A6AB2-4F8B-C409-90C4-721F73E750F8}"/>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71103D8-F25C-22DF-4758-5EA2F7C50A09}"/>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491400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insert parentheses to make this equality true.</a:t>
            </a:r>
            <a:endParaRPr lang="en-GB" sz="3200" dirty="0">
              <a:sym typeface="Comic Sans MS"/>
            </a:endParaRPr>
          </a:p>
        </p:txBody>
      </p:sp>
      <p:sp>
        <p:nvSpPr>
          <p:cNvPr id="8" name="TextBox 7">
            <a:extLst>
              <a:ext uri="{FF2B5EF4-FFF2-40B4-BE49-F238E27FC236}">
                <a16:creationId xmlns:a16="http://schemas.microsoft.com/office/drawing/2014/main" id="{69F524E3-4C96-4AC1-9A95-BB0F00C19AB5}"/>
              </a:ext>
            </a:extLst>
          </p:cNvPr>
          <p:cNvSpPr txBox="1"/>
          <p:nvPr/>
        </p:nvSpPr>
        <p:spPr>
          <a:xfrm>
            <a:off x="2892956" y="3429000"/>
            <a:ext cx="6403693" cy="993029"/>
          </a:xfrm>
          <a:prstGeom prst="rect">
            <a:avLst/>
          </a:prstGeom>
          <a:noFill/>
        </p:spPr>
        <p:txBody>
          <a:bodyPr wrap="square">
            <a:spAutoFit/>
          </a:bodyPr>
          <a:lstStyle/>
          <a:p>
            <a:pPr marL="514350" marR="0">
              <a:lnSpc>
                <a:spcPct val="150000"/>
              </a:lnSpc>
              <a:spcBef>
                <a:spcPts val="0"/>
              </a:spcBef>
              <a:spcAft>
                <a:spcPts val="800"/>
              </a:spcAft>
              <a:tabLst>
                <a:tab pos="4572000" algn="l"/>
              </a:tabLst>
            </a:pPr>
            <a:r>
              <a:rPr lang="en-US" sz="4400" dirty="0">
                <a:solidFill>
                  <a:schemeClr val="tx1">
                    <a:lumMod val="65000"/>
                    <a:lumOff val="35000"/>
                  </a:schemeClr>
                </a:solidFill>
                <a:latin typeface="+mj-lt"/>
              </a:rPr>
              <a:t>25.4  +  4.6  ÷  6  =  5</a:t>
            </a:r>
          </a:p>
        </p:txBody>
      </p:sp>
      <p:sp>
        <p:nvSpPr>
          <p:cNvPr id="11" name="Rectangle 10">
            <a:extLst>
              <a:ext uri="{FF2B5EF4-FFF2-40B4-BE49-F238E27FC236}">
                <a16:creationId xmlns:a16="http://schemas.microsoft.com/office/drawing/2014/main" id="{38FF2616-419A-4286-A905-EE9EF0A1BA97}"/>
              </a:ext>
            </a:extLst>
          </p:cNvPr>
          <p:cNvSpPr/>
          <p:nvPr/>
        </p:nvSpPr>
        <p:spPr>
          <a:xfrm>
            <a:off x="5627366" y="2154519"/>
            <a:ext cx="934872" cy="769441"/>
          </a:xfrm>
          <a:prstGeom prst="rect">
            <a:avLst/>
          </a:prstGeom>
          <a:noFill/>
        </p:spPr>
        <p:txBody>
          <a:bodyPr wrap="none" lIns="91440" tIns="45720" rIns="91440" bIns="45720">
            <a:spAutoFit/>
          </a:bodyPr>
          <a:lstStyle/>
          <a:p>
            <a:pPr algn="ctr"/>
            <a:r>
              <a:rPr lang="en-US" sz="4400" dirty="0">
                <a:solidFill>
                  <a:schemeClr val="accent1"/>
                </a:solidFill>
                <a:latin typeface="+mj-lt"/>
              </a:rPr>
              <a:t>(  )</a:t>
            </a:r>
          </a:p>
        </p:txBody>
      </p:sp>
      <p:sp>
        <p:nvSpPr>
          <p:cNvPr id="2" name="TextBox 1">
            <a:extLst>
              <a:ext uri="{FF2B5EF4-FFF2-40B4-BE49-F238E27FC236}">
                <a16:creationId xmlns:a16="http://schemas.microsoft.com/office/drawing/2014/main" id="{3670B0AA-59F8-14FF-D609-46E2D40465E9}"/>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 Check your understanding</a:t>
            </a:r>
          </a:p>
        </p:txBody>
      </p:sp>
    </p:spTree>
    <p:custDataLst>
      <p:tags r:id="rId1"/>
    </p:custDataLst>
    <p:extLst>
      <p:ext uri="{BB962C8B-B14F-4D97-AF65-F5344CB8AC3E}">
        <p14:creationId xmlns:p14="http://schemas.microsoft.com/office/powerpoint/2010/main" val="22432439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insert parentheses to make this equality true.</a:t>
            </a:r>
            <a:endParaRPr lang="en-GB" sz="3200" dirty="0">
              <a:sym typeface="Comic Sans MS"/>
            </a:endParaRPr>
          </a:p>
        </p:txBody>
      </p:sp>
      <p:sp>
        <p:nvSpPr>
          <p:cNvPr id="8" name="TextBox 7">
            <a:extLst>
              <a:ext uri="{FF2B5EF4-FFF2-40B4-BE49-F238E27FC236}">
                <a16:creationId xmlns:a16="http://schemas.microsoft.com/office/drawing/2014/main" id="{69F524E3-4C96-4AC1-9A95-BB0F00C19AB5}"/>
              </a:ext>
            </a:extLst>
          </p:cNvPr>
          <p:cNvSpPr txBox="1"/>
          <p:nvPr/>
        </p:nvSpPr>
        <p:spPr>
          <a:xfrm>
            <a:off x="2747556" y="3429000"/>
            <a:ext cx="6696887" cy="993029"/>
          </a:xfrm>
          <a:prstGeom prst="rect">
            <a:avLst/>
          </a:prstGeom>
          <a:noFill/>
        </p:spPr>
        <p:txBody>
          <a:bodyPr wrap="square">
            <a:spAutoFit/>
          </a:bodyPr>
          <a:lstStyle/>
          <a:p>
            <a:pPr marL="514350" marR="0">
              <a:lnSpc>
                <a:spcPct val="150000"/>
              </a:lnSpc>
              <a:spcBef>
                <a:spcPts val="0"/>
              </a:spcBef>
              <a:spcAft>
                <a:spcPts val="800"/>
              </a:spcAft>
              <a:tabLst>
                <a:tab pos="4572000" algn="l"/>
              </a:tabLst>
            </a:pPr>
            <a:r>
              <a:rPr lang="en-US" sz="4400" dirty="0">
                <a:solidFill>
                  <a:schemeClr val="accent1"/>
                </a:solidFill>
                <a:latin typeface="+mj-lt"/>
              </a:rPr>
              <a:t>(</a:t>
            </a:r>
            <a:r>
              <a:rPr lang="en-US" sz="4400" dirty="0">
                <a:solidFill>
                  <a:schemeClr val="tx1">
                    <a:lumMod val="65000"/>
                    <a:lumOff val="35000"/>
                  </a:schemeClr>
                </a:solidFill>
                <a:latin typeface="+mj-lt"/>
              </a:rPr>
              <a:t>25.4  +  4.6</a:t>
            </a:r>
            <a:r>
              <a:rPr lang="en-US" sz="4400" dirty="0">
                <a:solidFill>
                  <a:schemeClr val="accent1"/>
                </a:solidFill>
                <a:latin typeface="+mj-lt"/>
              </a:rPr>
              <a:t>)</a:t>
            </a:r>
            <a:r>
              <a:rPr lang="en-US" sz="4400" dirty="0">
                <a:solidFill>
                  <a:schemeClr val="tx1">
                    <a:lumMod val="65000"/>
                    <a:lumOff val="35000"/>
                  </a:schemeClr>
                </a:solidFill>
                <a:latin typeface="+mj-lt"/>
              </a:rPr>
              <a:t>  ÷  6  =  5</a:t>
            </a:r>
          </a:p>
        </p:txBody>
      </p:sp>
    </p:spTree>
    <p:custDataLst>
      <p:tags r:id="rId1"/>
    </p:custDataLst>
    <p:extLst>
      <p:ext uri="{BB962C8B-B14F-4D97-AF65-F5344CB8AC3E}">
        <p14:creationId xmlns:p14="http://schemas.microsoft.com/office/powerpoint/2010/main" val="38283919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9F524E3-4C96-4AC1-9A95-BB0F00C19AB5}"/>
                  </a:ext>
                </a:extLst>
              </p:cNvPr>
              <p:cNvSpPr txBox="1"/>
              <p:nvPr/>
            </p:nvSpPr>
            <p:spPr>
              <a:xfrm>
                <a:off x="2201361" y="3429000"/>
                <a:ext cx="7786881" cy="995722"/>
              </a:xfrm>
              <a:prstGeom prst="rect">
                <a:avLst/>
              </a:prstGeom>
              <a:noFill/>
            </p:spPr>
            <p:txBody>
              <a:bodyPr wrap="square">
                <a:spAutoFit/>
              </a:bodyPr>
              <a:lstStyle>
                <a:defPPr marR="0" lvl="0" algn="l" rtl="0">
                  <a:lnSpc>
                    <a:spcPct val="100000"/>
                  </a:lnSpc>
                  <a:spcBef>
                    <a:spcPts val="0"/>
                  </a:spcBef>
                  <a:spcAft>
                    <a:spcPts val="0"/>
                  </a:spcAft>
                </a:defPPr>
                <a:lvl1pPr marL="514350">
                  <a:lnSpc>
                    <a:spcPct val="150000"/>
                  </a:lnSpc>
                  <a:spcAft>
                    <a:spcPts val="800"/>
                  </a:spcAft>
                  <a:tabLst>
                    <a:tab pos="4572000" algn="l"/>
                  </a:tabLst>
                  <a:defRPr sz="5400">
                    <a:solidFill>
                      <a:schemeClr val="tx1">
                        <a:lumMod val="65000"/>
                        <a:lumOff val="35000"/>
                      </a:schemeClr>
                    </a:solidFill>
                    <a:latin typeface="+mj-lt"/>
                  </a:defRPr>
                </a:lvl1pPr>
              </a:lstStyle>
              <a:p>
                <a:r>
                  <a:rPr lang="en-US" sz="4400" dirty="0"/>
                  <a:t>16.38  –  1.5  </a:t>
                </a:r>
                <a14:m>
                  <m:oMath xmlns:m="http://schemas.openxmlformats.org/officeDocument/2006/math">
                    <m:r>
                      <a:rPr lang="en-US" sz="4400" i="1" dirty="0" smtClean="0">
                        <a:latin typeface="Cambria Math" panose="02040503050406030204" pitchFamily="18" charset="0"/>
                        <a:ea typeface="Cambria Math" panose="02040503050406030204" pitchFamily="18" charset="0"/>
                      </a:rPr>
                      <m:t>×</m:t>
                    </m:r>
                  </m:oMath>
                </a14:m>
                <a:r>
                  <a:rPr lang="en-US" sz="4400" dirty="0"/>
                  <a:t>  4  =  10.38</a:t>
                </a:r>
              </a:p>
            </p:txBody>
          </p:sp>
        </mc:Choice>
        <mc:Fallback xmlns="">
          <p:sp>
            <p:nvSpPr>
              <p:cNvPr id="8" name="TextBox 7">
                <a:extLst>
                  <a:ext uri="{FF2B5EF4-FFF2-40B4-BE49-F238E27FC236}">
                    <a16:creationId xmlns:a16="http://schemas.microsoft.com/office/drawing/2014/main" id="{69F524E3-4C96-4AC1-9A95-BB0F00C19AB5}"/>
                  </a:ext>
                </a:extLst>
              </p:cNvPr>
              <p:cNvSpPr txBox="1">
                <a:spLocks noRot="1" noChangeAspect="1" noMove="1" noResize="1" noEditPoints="1" noAdjustHandles="1" noChangeArrowheads="1" noChangeShapeType="1" noTextEdit="1"/>
              </p:cNvSpPr>
              <p:nvPr/>
            </p:nvSpPr>
            <p:spPr>
              <a:xfrm>
                <a:off x="2201361" y="3429000"/>
                <a:ext cx="7786881" cy="995722"/>
              </a:xfrm>
              <a:prstGeom prst="rect">
                <a:avLst/>
              </a:prstGeom>
              <a:blipFill>
                <a:blip r:embed="rId4"/>
                <a:stretch>
                  <a:fillRect b="-28221"/>
                </a:stretch>
              </a:blipFill>
            </p:spPr>
            <p:txBody>
              <a:bodyPr/>
              <a:lstStyle/>
              <a:p>
                <a:r>
                  <a:rPr lang="en-US">
                    <a:noFill/>
                  </a:rPr>
                  <a:t> </a:t>
                </a:r>
              </a:p>
            </p:txBody>
          </p:sp>
        </mc:Fallback>
      </mc:AlternateContent>
      <p:sp>
        <p:nvSpPr>
          <p:cNvPr id="11"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insert parentheses to make this equality true.</a:t>
            </a:r>
            <a:endParaRPr lang="en-GB" sz="3200" dirty="0">
              <a:sym typeface="Comic Sans MS"/>
            </a:endParaRPr>
          </a:p>
        </p:txBody>
      </p:sp>
      <p:sp>
        <p:nvSpPr>
          <p:cNvPr id="6" name="Rectangle 5">
            <a:extLst>
              <a:ext uri="{FF2B5EF4-FFF2-40B4-BE49-F238E27FC236}">
                <a16:creationId xmlns:a16="http://schemas.microsoft.com/office/drawing/2014/main" id="{52AC9DAA-A6BB-4A13-86CA-1E8391CBF8D4}"/>
              </a:ext>
            </a:extLst>
          </p:cNvPr>
          <p:cNvSpPr/>
          <p:nvPr/>
        </p:nvSpPr>
        <p:spPr>
          <a:xfrm>
            <a:off x="5627366" y="2174839"/>
            <a:ext cx="934872" cy="769441"/>
          </a:xfrm>
          <a:prstGeom prst="rect">
            <a:avLst/>
          </a:prstGeom>
          <a:noFill/>
        </p:spPr>
        <p:txBody>
          <a:bodyPr wrap="none" lIns="91440" tIns="45720" rIns="91440" bIns="45720">
            <a:spAutoFit/>
          </a:bodyPr>
          <a:lstStyle/>
          <a:p>
            <a:pPr algn="ctr"/>
            <a:r>
              <a:rPr lang="en-US" sz="4400" dirty="0">
                <a:solidFill>
                  <a:schemeClr val="accent1"/>
                </a:solidFill>
                <a:latin typeface="+mj-lt"/>
              </a:rPr>
              <a:t>(  )</a:t>
            </a:r>
          </a:p>
        </p:txBody>
      </p:sp>
    </p:spTree>
    <p:custDataLst>
      <p:tags r:id="rId1"/>
    </p:custDataLst>
    <p:extLst>
      <p:ext uri="{BB962C8B-B14F-4D97-AF65-F5344CB8AC3E}">
        <p14:creationId xmlns:p14="http://schemas.microsoft.com/office/powerpoint/2010/main" val="25816957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9F524E3-4C96-4AC1-9A95-BB0F00C19AB5}"/>
                  </a:ext>
                </a:extLst>
              </p:cNvPr>
              <p:cNvSpPr txBox="1"/>
              <p:nvPr/>
            </p:nvSpPr>
            <p:spPr>
              <a:xfrm>
                <a:off x="2209974" y="3429000"/>
                <a:ext cx="7769655" cy="995722"/>
              </a:xfrm>
              <a:prstGeom prst="rect">
                <a:avLst/>
              </a:prstGeom>
              <a:noFill/>
            </p:spPr>
            <p:txBody>
              <a:bodyPr wrap="square">
                <a:spAutoFit/>
              </a:bodyPr>
              <a:lstStyle>
                <a:defPPr marR="0" lvl="0" algn="l" rtl="0">
                  <a:lnSpc>
                    <a:spcPct val="100000"/>
                  </a:lnSpc>
                  <a:spcBef>
                    <a:spcPts val="0"/>
                  </a:spcBef>
                  <a:spcAft>
                    <a:spcPts val="0"/>
                  </a:spcAft>
                </a:defPPr>
                <a:lvl1pPr marL="514350">
                  <a:lnSpc>
                    <a:spcPct val="150000"/>
                  </a:lnSpc>
                  <a:spcAft>
                    <a:spcPts val="800"/>
                  </a:spcAft>
                  <a:tabLst>
                    <a:tab pos="4572000" algn="l"/>
                  </a:tabLst>
                  <a:defRPr sz="5400">
                    <a:solidFill>
                      <a:schemeClr val="tx1">
                        <a:lumMod val="65000"/>
                        <a:lumOff val="35000"/>
                      </a:schemeClr>
                    </a:solidFill>
                    <a:latin typeface="+mj-lt"/>
                  </a:defRPr>
                </a:lvl1pPr>
              </a:lstStyle>
              <a:p>
                <a:r>
                  <a:rPr lang="en-US" sz="4400" dirty="0"/>
                  <a:t>16.38  –  1.5 </a:t>
                </a:r>
                <a14:m>
                  <m:oMath xmlns:m="http://schemas.openxmlformats.org/officeDocument/2006/math">
                    <m:r>
                      <a:rPr lang="en-US" sz="4400" i="1" dirty="0" smtClean="0">
                        <a:latin typeface="Cambria Math" panose="02040503050406030204" pitchFamily="18" charset="0"/>
                        <a:ea typeface="Cambria Math" panose="02040503050406030204" pitchFamily="18" charset="0"/>
                      </a:rPr>
                      <m:t>×</m:t>
                    </m:r>
                  </m:oMath>
                </a14:m>
                <a:r>
                  <a:rPr lang="en-US" sz="4400" dirty="0"/>
                  <a:t>  4  =  10.38</a:t>
                </a:r>
              </a:p>
            </p:txBody>
          </p:sp>
        </mc:Choice>
        <mc:Fallback xmlns="">
          <p:sp>
            <p:nvSpPr>
              <p:cNvPr id="8" name="TextBox 7">
                <a:extLst>
                  <a:ext uri="{FF2B5EF4-FFF2-40B4-BE49-F238E27FC236}">
                    <a16:creationId xmlns:a16="http://schemas.microsoft.com/office/drawing/2014/main" id="{69F524E3-4C96-4AC1-9A95-BB0F00C19AB5}"/>
                  </a:ext>
                </a:extLst>
              </p:cNvPr>
              <p:cNvSpPr txBox="1">
                <a:spLocks noRot="1" noChangeAspect="1" noMove="1" noResize="1" noEditPoints="1" noAdjustHandles="1" noChangeArrowheads="1" noChangeShapeType="1" noTextEdit="1"/>
              </p:cNvSpPr>
              <p:nvPr/>
            </p:nvSpPr>
            <p:spPr>
              <a:xfrm>
                <a:off x="2209974" y="3429000"/>
                <a:ext cx="7769655" cy="995722"/>
              </a:xfrm>
              <a:prstGeom prst="rect">
                <a:avLst/>
              </a:prstGeom>
              <a:blipFill>
                <a:blip r:embed="rId4"/>
                <a:stretch>
                  <a:fillRect b="-28221"/>
                </a:stretch>
              </a:blipFill>
            </p:spPr>
            <p:txBody>
              <a:bodyPr/>
              <a:lstStyle/>
              <a:p>
                <a:r>
                  <a:rPr lang="en-US">
                    <a:noFill/>
                  </a:rPr>
                  <a:t> </a:t>
                </a:r>
              </a:p>
            </p:txBody>
          </p:sp>
        </mc:Fallback>
      </mc:AlternateContent>
      <p:sp>
        <p:nvSpPr>
          <p:cNvPr id="11"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insert parentheses to make this equality true.</a:t>
            </a:r>
            <a:endParaRPr lang="en-GB" sz="3200" dirty="0">
              <a:sym typeface="Comic Sans MS"/>
            </a:endParaRPr>
          </a:p>
        </p:txBody>
      </p:sp>
      <p:sp>
        <p:nvSpPr>
          <p:cNvPr id="6" name="Rectangle 5">
            <a:extLst>
              <a:ext uri="{FF2B5EF4-FFF2-40B4-BE49-F238E27FC236}">
                <a16:creationId xmlns:a16="http://schemas.microsoft.com/office/drawing/2014/main" id="{273234A5-B106-444F-82F4-A99F0A106FBC}"/>
              </a:ext>
            </a:extLst>
          </p:cNvPr>
          <p:cNvSpPr/>
          <p:nvPr/>
        </p:nvSpPr>
        <p:spPr>
          <a:xfrm>
            <a:off x="12814" y="5590711"/>
            <a:ext cx="12191999" cy="584775"/>
          </a:xfrm>
          <a:prstGeom prst="rect">
            <a:avLst/>
          </a:prstGeom>
          <a:noFill/>
        </p:spPr>
        <p:txBody>
          <a:bodyPr wrap="square" lIns="91440" tIns="45720" rIns="91440" bIns="45720">
            <a:spAutoFit/>
          </a:bodyPr>
          <a:lstStyle/>
          <a:p>
            <a:pPr algn="ctr"/>
            <a:r>
              <a:rPr lang="en-US" sz="3200" dirty="0">
                <a:ln w="22225">
                  <a:noFill/>
                  <a:prstDash val="solid"/>
                </a:ln>
                <a:solidFill>
                  <a:schemeClr val="accent1"/>
                </a:solidFill>
                <a:latin typeface="+mj-lt"/>
              </a:rPr>
              <a:t>No need to insert parentheses</a:t>
            </a:r>
            <a:endParaRPr lang="en-US" sz="3200" cap="none" spc="0" dirty="0">
              <a:ln w="22225">
                <a:noFill/>
                <a:prstDash val="solid"/>
              </a:ln>
              <a:solidFill>
                <a:schemeClr val="accent1"/>
              </a:solidFill>
              <a:effectLst/>
              <a:latin typeface="+mj-lt"/>
            </a:endParaRPr>
          </a:p>
        </p:txBody>
      </p:sp>
      <p:sp>
        <p:nvSpPr>
          <p:cNvPr id="7" name="Rectangle 6">
            <a:extLst>
              <a:ext uri="{FF2B5EF4-FFF2-40B4-BE49-F238E27FC236}">
                <a16:creationId xmlns:a16="http://schemas.microsoft.com/office/drawing/2014/main" id="{9311BCCE-BFD8-471F-BAF4-A37A4E8747F8}"/>
              </a:ext>
            </a:extLst>
          </p:cNvPr>
          <p:cNvSpPr/>
          <p:nvPr/>
        </p:nvSpPr>
        <p:spPr>
          <a:xfrm>
            <a:off x="5627366" y="2154519"/>
            <a:ext cx="934872" cy="769441"/>
          </a:xfrm>
          <a:prstGeom prst="rect">
            <a:avLst/>
          </a:prstGeom>
          <a:noFill/>
        </p:spPr>
        <p:txBody>
          <a:bodyPr wrap="none" lIns="91440" tIns="45720" rIns="91440" bIns="45720">
            <a:spAutoFit/>
          </a:bodyPr>
          <a:lstStyle/>
          <a:p>
            <a:pPr algn="ctr"/>
            <a:r>
              <a:rPr lang="en-US" sz="4400" dirty="0">
                <a:solidFill>
                  <a:schemeClr val="accent1"/>
                </a:solidFill>
                <a:latin typeface="+mj-lt"/>
              </a:rPr>
              <a:t>(  )</a:t>
            </a:r>
          </a:p>
        </p:txBody>
      </p:sp>
    </p:spTree>
    <p:custDataLst>
      <p:tags r:id="rId1"/>
    </p:custDataLst>
    <p:extLst>
      <p:ext uri="{BB962C8B-B14F-4D97-AF65-F5344CB8AC3E}">
        <p14:creationId xmlns:p14="http://schemas.microsoft.com/office/powerpoint/2010/main" val="3484135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3804621" y="4509552"/>
            <a:ext cx="6221506" cy="307777"/>
          </a:xfrm>
          <a:prstGeom prst="rect">
            <a:avLst/>
          </a:prstGeom>
          <a:noFill/>
        </p:spPr>
        <p:txBody>
          <a:bodyPr wrap="square">
            <a:spAutoFit/>
          </a:bodyPr>
          <a:lstStyle/>
          <a:p>
            <a:r>
              <a:rPr lang="en-GB" b="0" i="0">
                <a:solidFill>
                  <a:srgbClr val="000000"/>
                </a:solidFill>
                <a:effectLst/>
                <a:latin typeface="Times New Roman" panose="02020603050405020304" pitchFamily="18" charset="0"/>
              </a:rPr>
              <a:t> </a:t>
            </a:r>
            <a:endParaRPr lang="en-GB"/>
          </a:p>
        </p:txBody>
      </p:sp>
      <p:sp>
        <p:nvSpPr>
          <p:cNvPr id="2" name="Google Shape;222;p10">
            <a:extLst>
              <a:ext uri="{FF2B5EF4-FFF2-40B4-BE49-F238E27FC236}">
                <a16:creationId xmlns:a16="http://schemas.microsoft.com/office/drawing/2014/main" id="{DC991007-511B-419F-ACA6-10423654E0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Order of operations</a:t>
            </a:r>
            <a:endParaRPr lang="en-GB" sz="3200" dirty="0">
              <a:solidFill>
                <a:schemeClr val="bg1"/>
              </a:solidFill>
              <a:sym typeface="Comic Sans MS"/>
            </a:endParaRPr>
          </a:p>
        </p:txBody>
      </p:sp>
      <p:pic>
        <p:nvPicPr>
          <p:cNvPr id="6" name="Math_G6_Ch01.SLO2_SEL_activity">
            <a:hlinkClick r:id="" action="ppaction://media"/>
            <a:extLst>
              <a:ext uri="{FF2B5EF4-FFF2-40B4-BE49-F238E27FC236}">
                <a16:creationId xmlns:a16="http://schemas.microsoft.com/office/drawing/2014/main" id="{74410316-6331-431A-A00F-787317DC9FE9}"/>
              </a:ext>
            </a:extLst>
          </p:cNvPr>
          <p:cNvPicPr>
            <a:picLocks noChangeAspect="1"/>
          </p:cNvPicPr>
          <p:nvPr>
            <a:videoFile r:link="rId3"/>
            <p:extLst>
              <p:ext uri="{DAA4B4D4-6D71-4841-9C94-3DE7FCFB9230}">
                <p14:media xmlns:p14="http://schemas.microsoft.com/office/powerpoint/2010/main" r:embed="rId2"/>
              </p:ext>
            </p:extLst>
          </p:nvPr>
        </p:nvPicPr>
        <p:blipFill>
          <a:blip r:embed="rId6"/>
          <a:stretch>
            <a:fillRect/>
          </a:stretch>
        </p:blipFill>
        <p:spPr>
          <a:xfrm>
            <a:off x="1082936" y="1157036"/>
            <a:ext cx="10026127" cy="5639696"/>
          </a:xfrm>
          <a:prstGeom prst="rect">
            <a:avLst/>
          </a:prstGeom>
        </p:spPr>
      </p:pic>
      <p:sp>
        <p:nvSpPr>
          <p:cNvPr id="3" name="TextBox 2">
            <a:extLst>
              <a:ext uri="{FF2B5EF4-FFF2-40B4-BE49-F238E27FC236}">
                <a16:creationId xmlns:a16="http://schemas.microsoft.com/office/drawing/2014/main" id="{CC4CF2BD-5F0F-5A63-F459-BC17E1C61919}"/>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 Social-Emotional Learning</a:t>
            </a:r>
          </a:p>
        </p:txBody>
      </p:sp>
    </p:spTree>
    <p:custDataLst>
      <p:tags r:id="rId1"/>
    </p:custDataLst>
    <p:extLst>
      <p:ext uri="{BB962C8B-B14F-4D97-AF65-F5344CB8AC3E}">
        <p14:creationId xmlns:p14="http://schemas.microsoft.com/office/powerpoint/2010/main" val="1102807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68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9F524E3-4C96-4AC1-9A95-BB0F00C19AB5}"/>
              </a:ext>
            </a:extLst>
          </p:cNvPr>
          <p:cNvSpPr txBox="1"/>
          <p:nvPr/>
        </p:nvSpPr>
        <p:spPr>
          <a:xfrm>
            <a:off x="2741568" y="3429000"/>
            <a:ext cx="6706467" cy="993029"/>
          </a:xfrm>
          <a:prstGeom prst="rect">
            <a:avLst/>
          </a:prstGeom>
          <a:noFill/>
        </p:spPr>
        <p:txBody>
          <a:bodyPr wrap="square">
            <a:spAutoFit/>
          </a:bodyPr>
          <a:lstStyle>
            <a:defPPr marR="0" lvl="0" algn="l" rtl="0">
              <a:lnSpc>
                <a:spcPct val="100000"/>
              </a:lnSpc>
              <a:spcBef>
                <a:spcPts val="0"/>
              </a:spcBef>
              <a:spcAft>
                <a:spcPts val="0"/>
              </a:spcAft>
              <a:defRPr/>
            </a:defPPr>
            <a:lvl1pPr marL="514350">
              <a:lnSpc>
                <a:spcPct val="150000"/>
              </a:lnSpc>
              <a:spcAft>
                <a:spcPts val="800"/>
              </a:spcAft>
              <a:tabLst>
                <a:tab pos="4572000" algn="l"/>
              </a:tabLst>
              <a:defRPr sz="5400">
                <a:solidFill>
                  <a:schemeClr val="tx1">
                    <a:lumMod val="65000"/>
                    <a:lumOff val="35000"/>
                  </a:schemeClr>
                </a:solidFill>
                <a:latin typeface="+mj-lt"/>
              </a:defRPr>
            </a:lvl1pPr>
          </a:lstStyle>
          <a:p>
            <a:r>
              <a:rPr lang="en-US" sz="4400" dirty="0"/>
              <a:t>81  ÷  27  +  2.7  =  5.7</a:t>
            </a:r>
          </a:p>
        </p:txBody>
      </p:sp>
      <p:sp>
        <p:nvSpPr>
          <p:cNvPr id="10"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insert parentheses to make this equality true.</a:t>
            </a:r>
            <a:endParaRPr lang="en-GB" sz="3200" dirty="0">
              <a:sym typeface="Comic Sans MS"/>
            </a:endParaRPr>
          </a:p>
        </p:txBody>
      </p:sp>
      <p:sp>
        <p:nvSpPr>
          <p:cNvPr id="6" name="Rectangle 5">
            <a:extLst>
              <a:ext uri="{FF2B5EF4-FFF2-40B4-BE49-F238E27FC236}">
                <a16:creationId xmlns:a16="http://schemas.microsoft.com/office/drawing/2014/main" id="{5CF91BCD-A226-42E0-A4A7-3E2A13988E8C}"/>
              </a:ext>
            </a:extLst>
          </p:cNvPr>
          <p:cNvSpPr/>
          <p:nvPr/>
        </p:nvSpPr>
        <p:spPr>
          <a:xfrm>
            <a:off x="5627366" y="2154519"/>
            <a:ext cx="934872" cy="769441"/>
          </a:xfrm>
          <a:prstGeom prst="rect">
            <a:avLst/>
          </a:prstGeom>
          <a:noFill/>
        </p:spPr>
        <p:txBody>
          <a:bodyPr wrap="none" lIns="91440" tIns="45720" rIns="91440" bIns="45720">
            <a:spAutoFit/>
          </a:bodyPr>
          <a:lstStyle/>
          <a:p>
            <a:pPr algn="ctr"/>
            <a:r>
              <a:rPr lang="en-US" sz="4400" dirty="0">
                <a:solidFill>
                  <a:schemeClr val="accent1"/>
                </a:solidFill>
                <a:latin typeface="+mj-lt"/>
              </a:rPr>
              <a:t>(  )</a:t>
            </a:r>
          </a:p>
        </p:txBody>
      </p:sp>
    </p:spTree>
    <p:custDataLst>
      <p:tags r:id="rId1"/>
    </p:custDataLst>
    <p:extLst>
      <p:ext uri="{BB962C8B-B14F-4D97-AF65-F5344CB8AC3E}">
        <p14:creationId xmlns:p14="http://schemas.microsoft.com/office/powerpoint/2010/main" val="9637746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insert parentheses to make this equality true.</a:t>
            </a:r>
            <a:endParaRPr lang="en-GB" sz="3200" dirty="0">
              <a:sym typeface="Comic Sans MS"/>
            </a:endParaRPr>
          </a:p>
        </p:txBody>
      </p:sp>
      <p:sp>
        <p:nvSpPr>
          <p:cNvPr id="6" name="Rectangle 5">
            <a:extLst>
              <a:ext uri="{FF2B5EF4-FFF2-40B4-BE49-F238E27FC236}">
                <a16:creationId xmlns:a16="http://schemas.microsoft.com/office/drawing/2014/main" id="{273234A5-B106-444F-82F4-A99F0A106FBC}"/>
              </a:ext>
            </a:extLst>
          </p:cNvPr>
          <p:cNvSpPr/>
          <p:nvPr/>
        </p:nvSpPr>
        <p:spPr>
          <a:xfrm>
            <a:off x="12814" y="5590711"/>
            <a:ext cx="12191999" cy="584775"/>
          </a:xfrm>
          <a:prstGeom prst="rect">
            <a:avLst/>
          </a:prstGeom>
          <a:noFill/>
        </p:spPr>
        <p:txBody>
          <a:bodyPr wrap="square" lIns="91440" tIns="45720" rIns="91440" bIns="45720">
            <a:spAutoFit/>
          </a:bodyPr>
          <a:lstStyle/>
          <a:p>
            <a:pPr algn="ctr"/>
            <a:r>
              <a:rPr lang="en-US" sz="3200" dirty="0">
                <a:ln w="22225">
                  <a:noFill/>
                  <a:prstDash val="solid"/>
                </a:ln>
                <a:solidFill>
                  <a:schemeClr val="accent1"/>
                </a:solidFill>
                <a:latin typeface="+mj-lt"/>
              </a:rPr>
              <a:t>No need to insert parentheses</a:t>
            </a:r>
            <a:endParaRPr lang="en-US" sz="3200" cap="none" spc="0" dirty="0">
              <a:ln w="22225">
                <a:noFill/>
                <a:prstDash val="solid"/>
              </a:ln>
              <a:solidFill>
                <a:schemeClr val="accent1"/>
              </a:solidFill>
              <a:effectLst/>
              <a:latin typeface="+mj-lt"/>
            </a:endParaRPr>
          </a:p>
        </p:txBody>
      </p:sp>
      <p:sp>
        <p:nvSpPr>
          <p:cNvPr id="7" name="Rectangle 6">
            <a:extLst>
              <a:ext uri="{FF2B5EF4-FFF2-40B4-BE49-F238E27FC236}">
                <a16:creationId xmlns:a16="http://schemas.microsoft.com/office/drawing/2014/main" id="{592F6798-BB9F-4DFD-BE9A-51BB40B950AF}"/>
              </a:ext>
            </a:extLst>
          </p:cNvPr>
          <p:cNvSpPr/>
          <p:nvPr/>
        </p:nvSpPr>
        <p:spPr>
          <a:xfrm>
            <a:off x="5627366" y="2154519"/>
            <a:ext cx="934872" cy="769441"/>
          </a:xfrm>
          <a:prstGeom prst="rect">
            <a:avLst/>
          </a:prstGeom>
          <a:noFill/>
        </p:spPr>
        <p:txBody>
          <a:bodyPr wrap="none" lIns="91440" tIns="45720" rIns="91440" bIns="45720">
            <a:spAutoFit/>
          </a:bodyPr>
          <a:lstStyle/>
          <a:p>
            <a:pPr algn="ctr"/>
            <a:r>
              <a:rPr lang="en-US" sz="4400" dirty="0">
                <a:solidFill>
                  <a:schemeClr val="accent1"/>
                </a:solidFill>
                <a:latin typeface="+mj-lt"/>
              </a:rPr>
              <a:t>(  )</a:t>
            </a:r>
          </a:p>
        </p:txBody>
      </p:sp>
      <p:sp>
        <p:nvSpPr>
          <p:cNvPr id="11" name="TextBox 10">
            <a:extLst>
              <a:ext uri="{FF2B5EF4-FFF2-40B4-BE49-F238E27FC236}">
                <a16:creationId xmlns:a16="http://schemas.microsoft.com/office/drawing/2014/main" id="{F58EADAC-7FDD-47EE-B91A-74E29E7D9716}"/>
              </a:ext>
            </a:extLst>
          </p:cNvPr>
          <p:cNvSpPr txBox="1"/>
          <p:nvPr/>
        </p:nvSpPr>
        <p:spPr>
          <a:xfrm>
            <a:off x="2741568" y="3429000"/>
            <a:ext cx="6706467" cy="993029"/>
          </a:xfrm>
          <a:prstGeom prst="rect">
            <a:avLst/>
          </a:prstGeom>
          <a:noFill/>
        </p:spPr>
        <p:txBody>
          <a:bodyPr wrap="square">
            <a:spAutoFit/>
          </a:bodyPr>
          <a:lstStyle>
            <a:defPPr marR="0" lvl="0" algn="l" rtl="0">
              <a:lnSpc>
                <a:spcPct val="100000"/>
              </a:lnSpc>
              <a:spcBef>
                <a:spcPts val="0"/>
              </a:spcBef>
              <a:spcAft>
                <a:spcPts val="0"/>
              </a:spcAft>
              <a:defRPr/>
            </a:defPPr>
            <a:lvl1pPr marL="514350">
              <a:lnSpc>
                <a:spcPct val="150000"/>
              </a:lnSpc>
              <a:spcAft>
                <a:spcPts val="800"/>
              </a:spcAft>
              <a:tabLst>
                <a:tab pos="4572000" algn="l"/>
              </a:tabLst>
              <a:defRPr sz="5400">
                <a:solidFill>
                  <a:schemeClr val="tx1">
                    <a:lumMod val="65000"/>
                    <a:lumOff val="35000"/>
                  </a:schemeClr>
                </a:solidFill>
                <a:latin typeface="+mj-lt"/>
              </a:defRPr>
            </a:lvl1pPr>
          </a:lstStyle>
          <a:p>
            <a:r>
              <a:rPr lang="en-US" sz="4400" dirty="0"/>
              <a:t>81  ÷  27  +  2.7  =  5.7</a:t>
            </a:r>
          </a:p>
        </p:txBody>
      </p:sp>
    </p:spTree>
    <p:custDataLst>
      <p:tags r:id="rId1"/>
    </p:custDataLst>
    <p:extLst>
      <p:ext uri="{BB962C8B-B14F-4D97-AF65-F5344CB8AC3E}">
        <p14:creationId xmlns:p14="http://schemas.microsoft.com/office/powerpoint/2010/main" val="799798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9F524E3-4C96-4AC1-9A95-BB0F00C19AB5}"/>
              </a:ext>
            </a:extLst>
          </p:cNvPr>
          <p:cNvSpPr txBox="1"/>
          <p:nvPr/>
        </p:nvSpPr>
        <p:spPr>
          <a:xfrm>
            <a:off x="2694546" y="3429000"/>
            <a:ext cx="6800511" cy="993029"/>
          </a:xfrm>
          <a:prstGeom prst="rect">
            <a:avLst/>
          </a:prstGeom>
          <a:noFill/>
        </p:spPr>
        <p:txBody>
          <a:bodyPr wrap="square">
            <a:spAutoFit/>
          </a:bodyPr>
          <a:lstStyle>
            <a:defPPr marR="0" lvl="0" algn="l" rtl="0">
              <a:lnSpc>
                <a:spcPct val="100000"/>
              </a:lnSpc>
              <a:spcBef>
                <a:spcPts val="0"/>
              </a:spcBef>
              <a:spcAft>
                <a:spcPts val="0"/>
              </a:spcAft>
              <a:defRPr/>
            </a:defPPr>
            <a:lvl1pPr marL="514350">
              <a:lnSpc>
                <a:spcPct val="150000"/>
              </a:lnSpc>
              <a:spcAft>
                <a:spcPts val="800"/>
              </a:spcAft>
              <a:tabLst>
                <a:tab pos="4572000" algn="l"/>
              </a:tabLst>
              <a:defRPr sz="5400">
                <a:solidFill>
                  <a:schemeClr val="tx1">
                    <a:lumMod val="65000"/>
                    <a:lumOff val="35000"/>
                  </a:schemeClr>
                </a:solidFill>
                <a:latin typeface="+mj-lt"/>
              </a:defRPr>
            </a:lvl1pPr>
          </a:lstStyle>
          <a:p>
            <a:r>
              <a:rPr lang="en-US" sz="4400" dirty="0"/>
              <a:t>215  +  205  ÷  35  =  12</a:t>
            </a:r>
          </a:p>
        </p:txBody>
      </p:sp>
      <p:sp>
        <p:nvSpPr>
          <p:cNvPr id="16"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insert parentheses to make this equality true.</a:t>
            </a:r>
            <a:endParaRPr lang="en-GB" sz="3200" dirty="0">
              <a:sym typeface="Comic Sans MS"/>
            </a:endParaRPr>
          </a:p>
        </p:txBody>
      </p:sp>
      <p:sp>
        <p:nvSpPr>
          <p:cNvPr id="6" name="Rectangle 5">
            <a:extLst>
              <a:ext uri="{FF2B5EF4-FFF2-40B4-BE49-F238E27FC236}">
                <a16:creationId xmlns:a16="http://schemas.microsoft.com/office/drawing/2014/main" id="{69AA217C-48BB-4A66-AB43-3F2372A02947}"/>
              </a:ext>
            </a:extLst>
          </p:cNvPr>
          <p:cNvSpPr/>
          <p:nvPr/>
        </p:nvSpPr>
        <p:spPr>
          <a:xfrm>
            <a:off x="5627366" y="2154519"/>
            <a:ext cx="934872" cy="769441"/>
          </a:xfrm>
          <a:prstGeom prst="rect">
            <a:avLst/>
          </a:prstGeom>
          <a:noFill/>
        </p:spPr>
        <p:txBody>
          <a:bodyPr wrap="none" lIns="91440" tIns="45720" rIns="91440" bIns="45720">
            <a:spAutoFit/>
          </a:bodyPr>
          <a:lstStyle/>
          <a:p>
            <a:pPr algn="ctr"/>
            <a:r>
              <a:rPr lang="en-US" sz="4400" dirty="0">
                <a:solidFill>
                  <a:schemeClr val="accent1"/>
                </a:solidFill>
                <a:latin typeface="+mj-lt"/>
              </a:rPr>
              <a:t>(  )</a:t>
            </a:r>
          </a:p>
        </p:txBody>
      </p:sp>
    </p:spTree>
    <p:custDataLst>
      <p:tags r:id="rId1"/>
    </p:custDataLst>
    <p:extLst>
      <p:ext uri="{BB962C8B-B14F-4D97-AF65-F5344CB8AC3E}">
        <p14:creationId xmlns:p14="http://schemas.microsoft.com/office/powerpoint/2010/main" val="20381862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9F524E3-4C96-4AC1-9A95-BB0F00C19AB5}"/>
              </a:ext>
            </a:extLst>
          </p:cNvPr>
          <p:cNvSpPr txBox="1"/>
          <p:nvPr/>
        </p:nvSpPr>
        <p:spPr>
          <a:xfrm>
            <a:off x="2242068" y="3429000"/>
            <a:ext cx="7707863" cy="993029"/>
          </a:xfrm>
          <a:prstGeom prst="rect">
            <a:avLst/>
          </a:prstGeom>
          <a:noFill/>
        </p:spPr>
        <p:txBody>
          <a:bodyPr wrap="square">
            <a:spAutoFit/>
          </a:bodyPr>
          <a:lstStyle>
            <a:defPPr marR="0" lvl="0" algn="l" rtl="0">
              <a:lnSpc>
                <a:spcPct val="100000"/>
              </a:lnSpc>
              <a:spcBef>
                <a:spcPts val="0"/>
              </a:spcBef>
              <a:spcAft>
                <a:spcPts val="0"/>
              </a:spcAft>
              <a:defRPr/>
            </a:defPPr>
            <a:lvl1pPr marL="514350">
              <a:lnSpc>
                <a:spcPct val="150000"/>
              </a:lnSpc>
              <a:spcAft>
                <a:spcPts val="800"/>
              </a:spcAft>
              <a:tabLst>
                <a:tab pos="4572000" algn="l"/>
              </a:tabLst>
              <a:defRPr sz="5400">
                <a:solidFill>
                  <a:schemeClr val="tx1">
                    <a:lumMod val="65000"/>
                    <a:lumOff val="35000"/>
                  </a:schemeClr>
                </a:solidFill>
                <a:latin typeface="+mj-lt"/>
              </a:defRPr>
            </a:lvl1pPr>
          </a:lstStyle>
          <a:p>
            <a:r>
              <a:rPr lang="en-US" sz="4400" dirty="0">
                <a:solidFill>
                  <a:schemeClr val="accent1"/>
                </a:solidFill>
              </a:rPr>
              <a:t>(</a:t>
            </a:r>
            <a:r>
              <a:rPr lang="en-US" sz="4400" dirty="0"/>
              <a:t>215  +  205</a:t>
            </a:r>
            <a:r>
              <a:rPr lang="en-US" sz="4400" dirty="0">
                <a:solidFill>
                  <a:schemeClr val="accent1"/>
                </a:solidFill>
              </a:rPr>
              <a:t>)</a:t>
            </a:r>
            <a:r>
              <a:rPr lang="en-US" sz="4400" dirty="0"/>
              <a:t>  ÷  35  =  12</a:t>
            </a:r>
          </a:p>
        </p:txBody>
      </p:sp>
      <p:sp>
        <p:nvSpPr>
          <p:cNvPr id="16"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insert parentheses to make this equality true.</a:t>
            </a:r>
            <a:endParaRPr lang="en-GB" sz="3200" dirty="0">
              <a:sym typeface="Comic Sans MS"/>
            </a:endParaRPr>
          </a:p>
        </p:txBody>
      </p:sp>
    </p:spTree>
    <p:custDataLst>
      <p:tags r:id="rId1"/>
    </p:custDataLst>
    <p:extLst>
      <p:ext uri="{BB962C8B-B14F-4D97-AF65-F5344CB8AC3E}">
        <p14:creationId xmlns:p14="http://schemas.microsoft.com/office/powerpoint/2010/main" val="29587968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9F524E3-4C96-4AC1-9A95-BB0F00C19AB5}"/>
                  </a:ext>
                </a:extLst>
              </p:cNvPr>
              <p:cNvSpPr txBox="1"/>
              <p:nvPr/>
            </p:nvSpPr>
            <p:spPr>
              <a:xfrm>
                <a:off x="3305519" y="3429000"/>
                <a:ext cx="5578566" cy="995722"/>
              </a:xfrm>
              <a:prstGeom prst="rect">
                <a:avLst/>
              </a:prstGeom>
              <a:noFill/>
            </p:spPr>
            <p:txBody>
              <a:bodyPr wrap="square">
                <a:spAutoFit/>
              </a:bodyPr>
              <a:lstStyle>
                <a:defPPr marR="0" lvl="0" algn="l" rtl="0">
                  <a:lnSpc>
                    <a:spcPct val="100000"/>
                  </a:lnSpc>
                  <a:spcBef>
                    <a:spcPts val="0"/>
                  </a:spcBef>
                  <a:spcAft>
                    <a:spcPts val="0"/>
                  </a:spcAft>
                  <a:defRPr/>
                </a:defPPr>
                <a:lvl1pPr marL="514350">
                  <a:lnSpc>
                    <a:spcPct val="150000"/>
                  </a:lnSpc>
                  <a:spcAft>
                    <a:spcPts val="800"/>
                  </a:spcAft>
                  <a:tabLst>
                    <a:tab pos="4572000" algn="l"/>
                  </a:tabLst>
                  <a:defRPr sz="5400">
                    <a:solidFill>
                      <a:schemeClr val="tx1">
                        <a:lumMod val="65000"/>
                        <a:lumOff val="35000"/>
                      </a:schemeClr>
                    </a:solidFill>
                    <a:latin typeface="+mj-lt"/>
                  </a:defRPr>
                </a:lvl1pPr>
              </a:lstStyle>
              <a:p>
                <a:r>
                  <a:rPr lang="en-US" sz="4400" dirty="0"/>
                  <a:t>4 </a:t>
                </a:r>
                <a14:m>
                  <m:oMath xmlns:m="http://schemas.openxmlformats.org/officeDocument/2006/math">
                    <m:r>
                      <a:rPr lang="en-US" sz="4400" i="1" dirty="0" smtClean="0">
                        <a:latin typeface="Cambria Math" panose="02040503050406030204" pitchFamily="18" charset="0"/>
                        <a:ea typeface="Cambria Math" panose="02040503050406030204" pitchFamily="18" charset="0"/>
                      </a:rPr>
                      <m:t>×</m:t>
                    </m:r>
                  </m:oMath>
                </a14:m>
                <a:r>
                  <a:rPr lang="en-US" sz="4400" dirty="0"/>
                  <a:t>  25  –  25  = 0</a:t>
                </a:r>
              </a:p>
            </p:txBody>
          </p:sp>
        </mc:Choice>
        <mc:Fallback xmlns="">
          <p:sp>
            <p:nvSpPr>
              <p:cNvPr id="8" name="TextBox 7">
                <a:extLst>
                  <a:ext uri="{FF2B5EF4-FFF2-40B4-BE49-F238E27FC236}">
                    <a16:creationId xmlns:a16="http://schemas.microsoft.com/office/drawing/2014/main" id="{69F524E3-4C96-4AC1-9A95-BB0F00C19AB5}"/>
                  </a:ext>
                </a:extLst>
              </p:cNvPr>
              <p:cNvSpPr txBox="1">
                <a:spLocks noRot="1" noChangeAspect="1" noMove="1" noResize="1" noEditPoints="1" noAdjustHandles="1" noChangeArrowheads="1" noChangeShapeType="1" noTextEdit="1"/>
              </p:cNvSpPr>
              <p:nvPr/>
            </p:nvSpPr>
            <p:spPr>
              <a:xfrm>
                <a:off x="3305519" y="3429000"/>
                <a:ext cx="5578566" cy="995722"/>
              </a:xfrm>
              <a:prstGeom prst="rect">
                <a:avLst/>
              </a:prstGeom>
              <a:blipFill>
                <a:blip r:embed="rId4"/>
                <a:stretch>
                  <a:fillRect r="-219" b="-28221"/>
                </a:stretch>
              </a:blipFill>
            </p:spPr>
            <p:txBody>
              <a:bodyPr/>
              <a:lstStyle/>
              <a:p>
                <a:r>
                  <a:rPr lang="en-US">
                    <a:noFill/>
                  </a:rPr>
                  <a:t> </a:t>
                </a:r>
              </a:p>
            </p:txBody>
          </p:sp>
        </mc:Fallback>
      </mc:AlternateContent>
      <p:sp>
        <p:nvSpPr>
          <p:cNvPr id="11"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insert parentheses to make this equality true.</a:t>
            </a:r>
            <a:endParaRPr lang="en-GB" sz="3200" dirty="0">
              <a:sym typeface="Comic Sans MS"/>
            </a:endParaRPr>
          </a:p>
        </p:txBody>
      </p:sp>
      <p:sp>
        <p:nvSpPr>
          <p:cNvPr id="6" name="Rectangle 5">
            <a:extLst>
              <a:ext uri="{FF2B5EF4-FFF2-40B4-BE49-F238E27FC236}">
                <a16:creationId xmlns:a16="http://schemas.microsoft.com/office/drawing/2014/main" id="{26528333-EF60-45C8-AC3C-A88235B89EDC}"/>
              </a:ext>
            </a:extLst>
          </p:cNvPr>
          <p:cNvSpPr/>
          <p:nvPr/>
        </p:nvSpPr>
        <p:spPr>
          <a:xfrm>
            <a:off x="5627366" y="2154519"/>
            <a:ext cx="934872" cy="769441"/>
          </a:xfrm>
          <a:prstGeom prst="rect">
            <a:avLst/>
          </a:prstGeom>
          <a:noFill/>
        </p:spPr>
        <p:txBody>
          <a:bodyPr wrap="none" lIns="91440" tIns="45720" rIns="91440" bIns="45720">
            <a:spAutoFit/>
          </a:bodyPr>
          <a:lstStyle/>
          <a:p>
            <a:pPr algn="ctr"/>
            <a:r>
              <a:rPr lang="en-US" sz="4400" dirty="0">
                <a:solidFill>
                  <a:schemeClr val="accent1"/>
                </a:solidFill>
                <a:latin typeface="+mj-lt"/>
              </a:rPr>
              <a:t>(  )</a:t>
            </a:r>
          </a:p>
        </p:txBody>
      </p:sp>
    </p:spTree>
    <p:custDataLst>
      <p:tags r:id="rId1"/>
    </p:custDataLst>
    <p:extLst>
      <p:ext uri="{BB962C8B-B14F-4D97-AF65-F5344CB8AC3E}">
        <p14:creationId xmlns:p14="http://schemas.microsoft.com/office/powerpoint/2010/main" val="8944327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9F524E3-4C96-4AC1-9A95-BB0F00C19AB5}"/>
                  </a:ext>
                </a:extLst>
              </p:cNvPr>
              <p:cNvSpPr txBox="1"/>
              <p:nvPr/>
            </p:nvSpPr>
            <p:spPr>
              <a:xfrm>
                <a:off x="3113677" y="3429000"/>
                <a:ext cx="5964646" cy="995722"/>
              </a:xfrm>
              <a:prstGeom prst="rect">
                <a:avLst/>
              </a:prstGeom>
              <a:noFill/>
            </p:spPr>
            <p:txBody>
              <a:bodyPr wrap="square">
                <a:spAutoFit/>
              </a:bodyPr>
              <a:lstStyle>
                <a:defPPr marR="0" lvl="0" algn="l" rtl="0">
                  <a:lnSpc>
                    <a:spcPct val="100000"/>
                  </a:lnSpc>
                  <a:spcBef>
                    <a:spcPts val="0"/>
                  </a:spcBef>
                  <a:spcAft>
                    <a:spcPts val="0"/>
                  </a:spcAft>
                  <a:defRPr/>
                </a:defPPr>
                <a:lvl1pPr marL="514350">
                  <a:lnSpc>
                    <a:spcPct val="150000"/>
                  </a:lnSpc>
                  <a:spcAft>
                    <a:spcPts val="800"/>
                  </a:spcAft>
                  <a:tabLst>
                    <a:tab pos="4572000" algn="l"/>
                  </a:tabLst>
                  <a:defRPr sz="5400">
                    <a:solidFill>
                      <a:schemeClr val="tx1">
                        <a:lumMod val="65000"/>
                        <a:lumOff val="35000"/>
                      </a:schemeClr>
                    </a:solidFill>
                    <a:latin typeface="+mj-lt"/>
                  </a:defRPr>
                </a:lvl1pPr>
              </a:lstStyle>
              <a:p>
                <a:r>
                  <a:rPr lang="en-US" sz="4400" dirty="0"/>
                  <a:t>4 </a:t>
                </a:r>
                <a14:m>
                  <m:oMath xmlns:m="http://schemas.openxmlformats.org/officeDocument/2006/math">
                    <m:r>
                      <a:rPr lang="en-US" sz="4400" i="1" dirty="0" smtClean="0">
                        <a:latin typeface="Cambria Math" panose="02040503050406030204" pitchFamily="18" charset="0"/>
                        <a:ea typeface="Cambria Math" panose="02040503050406030204" pitchFamily="18" charset="0"/>
                      </a:rPr>
                      <m:t>×</m:t>
                    </m:r>
                  </m:oMath>
                </a14:m>
                <a:r>
                  <a:rPr lang="en-US" sz="4400" dirty="0"/>
                  <a:t> </a:t>
                </a:r>
                <a:r>
                  <a:rPr lang="en-US" sz="4400" dirty="0">
                    <a:solidFill>
                      <a:srgbClr val="FF0000"/>
                    </a:solidFill>
                  </a:rPr>
                  <a:t> </a:t>
                </a:r>
                <a:r>
                  <a:rPr lang="en-US" sz="4400" dirty="0">
                    <a:solidFill>
                      <a:schemeClr val="accent1"/>
                    </a:solidFill>
                  </a:rPr>
                  <a:t>(</a:t>
                </a:r>
                <a:r>
                  <a:rPr lang="en-US" sz="4400" dirty="0"/>
                  <a:t>25  –  25</a:t>
                </a:r>
                <a:r>
                  <a:rPr lang="en-US" sz="4400" dirty="0">
                    <a:solidFill>
                      <a:schemeClr val="accent1"/>
                    </a:solidFill>
                  </a:rPr>
                  <a:t>)</a:t>
                </a:r>
                <a:r>
                  <a:rPr lang="en-US" sz="4400" dirty="0"/>
                  <a:t>  = 0</a:t>
                </a:r>
              </a:p>
            </p:txBody>
          </p:sp>
        </mc:Choice>
        <mc:Fallback xmlns="">
          <p:sp>
            <p:nvSpPr>
              <p:cNvPr id="8" name="TextBox 7">
                <a:extLst>
                  <a:ext uri="{FF2B5EF4-FFF2-40B4-BE49-F238E27FC236}">
                    <a16:creationId xmlns:a16="http://schemas.microsoft.com/office/drawing/2014/main" id="{69F524E3-4C96-4AC1-9A95-BB0F00C19AB5}"/>
                  </a:ext>
                </a:extLst>
              </p:cNvPr>
              <p:cNvSpPr txBox="1">
                <a:spLocks noRot="1" noChangeAspect="1" noMove="1" noResize="1" noEditPoints="1" noAdjustHandles="1" noChangeArrowheads="1" noChangeShapeType="1" noTextEdit="1"/>
              </p:cNvSpPr>
              <p:nvPr/>
            </p:nvSpPr>
            <p:spPr>
              <a:xfrm>
                <a:off x="3113677" y="3429000"/>
                <a:ext cx="5964646" cy="995722"/>
              </a:xfrm>
              <a:prstGeom prst="rect">
                <a:avLst/>
              </a:prstGeom>
              <a:blipFill>
                <a:blip r:embed="rId4"/>
                <a:stretch>
                  <a:fillRect r="-511" b="-28221"/>
                </a:stretch>
              </a:blipFill>
            </p:spPr>
            <p:txBody>
              <a:bodyPr/>
              <a:lstStyle/>
              <a:p>
                <a:r>
                  <a:rPr lang="en-US">
                    <a:noFill/>
                  </a:rPr>
                  <a:t> </a:t>
                </a:r>
              </a:p>
            </p:txBody>
          </p:sp>
        </mc:Fallback>
      </mc:AlternateContent>
      <p:sp>
        <p:nvSpPr>
          <p:cNvPr id="11"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insert parentheses to make this equality true.</a:t>
            </a:r>
            <a:endParaRPr lang="en-GB" sz="3200" dirty="0">
              <a:sym typeface="Comic Sans MS"/>
            </a:endParaRPr>
          </a:p>
        </p:txBody>
      </p:sp>
    </p:spTree>
    <p:custDataLst>
      <p:tags r:id="rId1"/>
    </p:custDataLst>
    <p:extLst>
      <p:ext uri="{BB962C8B-B14F-4D97-AF65-F5344CB8AC3E}">
        <p14:creationId xmlns:p14="http://schemas.microsoft.com/office/powerpoint/2010/main" val="8967990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9F524E3-4C96-4AC1-9A95-BB0F00C19AB5}"/>
                  </a:ext>
                </a:extLst>
              </p:cNvPr>
              <p:cNvSpPr txBox="1"/>
              <p:nvPr/>
            </p:nvSpPr>
            <p:spPr>
              <a:xfrm>
                <a:off x="3148402" y="3429000"/>
                <a:ext cx="5892799" cy="995722"/>
              </a:xfrm>
              <a:prstGeom prst="rect">
                <a:avLst/>
              </a:prstGeom>
              <a:noFill/>
            </p:spPr>
            <p:txBody>
              <a:bodyPr wrap="square">
                <a:spAutoFit/>
              </a:bodyPr>
              <a:lstStyle>
                <a:defPPr marR="0" lvl="0" algn="l" rtl="0">
                  <a:lnSpc>
                    <a:spcPct val="100000"/>
                  </a:lnSpc>
                  <a:spcBef>
                    <a:spcPts val="0"/>
                  </a:spcBef>
                  <a:spcAft>
                    <a:spcPts val="0"/>
                  </a:spcAft>
                  <a:defRPr/>
                </a:defPPr>
                <a:lvl1pPr marL="514350">
                  <a:lnSpc>
                    <a:spcPct val="150000"/>
                  </a:lnSpc>
                  <a:spcAft>
                    <a:spcPts val="800"/>
                  </a:spcAft>
                  <a:tabLst>
                    <a:tab pos="4572000" algn="l"/>
                  </a:tabLst>
                  <a:defRPr sz="5400">
                    <a:solidFill>
                      <a:schemeClr val="tx1">
                        <a:lumMod val="65000"/>
                        <a:lumOff val="35000"/>
                      </a:schemeClr>
                    </a:solidFill>
                    <a:latin typeface="+mj-lt"/>
                  </a:defRPr>
                </a:lvl1pPr>
              </a:lstStyle>
              <a:p>
                <a:r>
                  <a:rPr lang="en-US" sz="4400" dirty="0"/>
                  <a:t>14  +  16 </a:t>
                </a:r>
                <a14:m>
                  <m:oMath xmlns:m="http://schemas.openxmlformats.org/officeDocument/2006/math">
                    <m:r>
                      <a:rPr lang="en-US" sz="4400" i="1" dirty="0" smtClean="0">
                        <a:latin typeface="Cambria Math" panose="02040503050406030204" pitchFamily="18" charset="0"/>
                        <a:ea typeface="Cambria Math" panose="02040503050406030204" pitchFamily="18" charset="0"/>
                      </a:rPr>
                      <m:t>×</m:t>
                    </m:r>
                  </m:oMath>
                </a14:m>
                <a:r>
                  <a:rPr lang="en-US" sz="4400" dirty="0"/>
                  <a:t>  4  = 120</a:t>
                </a:r>
              </a:p>
            </p:txBody>
          </p:sp>
        </mc:Choice>
        <mc:Fallback xmlns="">
          <p:sp>
            <p:nvSpPr>
              <p:cNvPr id="8" name="TextBox 7">
                <a:extLst>
                  <a:ext uri="{FF2B5EF4-FFF2-40B4-BE49-F238E27FC236}">
                    <a16:creationId xmlns:a16="http://schemas.microsoft.com/office/drawing/2014/main" id="{69F524E3-4C96-4AC1-9A95-BB0F00C19AB5}"/>
                  </a:ext>
                </a:extLst>
              </p:cNvPr>
              <p:cNvSpPr txBox="1">
                <a:spLocks noRot="1" noChangeAspect="1" noMove="1" noResize="1" noEditPoints="1" noAdjustHandles="1" noChangeArrowheads="1" noChangeShapeType="1" noTextEdit="1"/>
              </p:cNvSpPr>
              <p:nvPr/>
            </p:nvSpPr>
            <p:spPr>
              <a:xfrm>
                <a:off x="3148402" y="3429000"/>
                <a:ext cx="5892799" cy="995722"/>
              </a:xfrm>
              <a:prstGeom prst="rect">
                <a:avLst/>
              </a:prstGeom>
              <a:blipFill>
                <a:blip r:embed="rId4"/>
                <a:stretch>
                  <a:fillRect r="-2172" b="-28221"/>
                </a:stretch>
              </a:blipFill>
            </p:spPr>
            <p:txBody>
              <a:bodyPr/>
              <a:lstStyle/>
              <a:p>
                <a:r>
                  <a:rPr lang="en-US">
                    <a:noFill/>
                  </a:rPr>
                  <a:t> </a:t>
                </a:r>
              </a:p>
            </p:txBody>
          </p:sp>
        </mc:Fallback>
      </mc:AlternateContent>
      <p:sp>
        <p:nvSpPr>
          <p:cNvPr id="11"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insert parentheses to make this equality true.</a:t>
            </a:r>
            <a:endParaRPr lang="en-GB" sz="3200" dirty="0">
              <a:sym typeface="Comic Sans MS"/>
            </a:endParaRPr>
          </a:p>
        </p:txBody>
      </p:sp>
      <p:sp>
        <p:nvSpPr>
          <p:cNvPr id="6" name="Rectangle 5">
            <a:extLst>
              <a:ext uri="{FF2B5EF4-FFF2-40B4-BE49-F238E27FC236}">
                <a16:creationId xmlns:a16="http://schemas.microsoft.com/office/drawing/2014/main" id="{4BB866B9-330D-4601-A6A1-34E1FFEDF3FE}"/>
              </a:ext>
            </a:extLst>
          </p:cNvPr>
          <p:cNvSpPr/>
          <p:nvPr/>
        </p:nvSpPr>
        <p:spPr>
          <a:xfrm>
            <a:off x="5627366" y="2154519"/>
            <a:ext cx="934872" cy="769441"/>
          </a:xfrm>
          <a:prstGeom prst="rect">
            <a:avLst/>
          </a:prstGeom>
          <a:noFill/>
        </p:spPr>
        <p:txBody>
          <a:bodyPr wrap="none" lIns="91440" tIns="45720" rIns="91440" bIns="45720">
            <a:spAutoFit/>
          </a:bodyPr>
          <a:lstStyle/>
          <a:p>
            <a:pPr algn="ctr"/>
            <a:r>
              <a:rPr lang="en-US" sz="4400" dirty="0">
                <a:solidFill>
                  <a:schemeClr val="accent1"/>
                </a:solidFill>
                <a:latin typeface="+mj-lt"/>
              </a:rPr>
              <a:t>(  )</a:t>
            </a:r>
          </a:p>
        </p:txBody>
      </p:sp>
    </p:spTree>
    <p:custDataLst>
      <p:tags r:id="rId1"/>
    </p:custDataLst>
    <p:extLst>
      <p:ext uri="{BB962C8B-B14F-4D97-AF65-F5344CB8AC3E}">
        <p14:creationId xmlns:p14="http://schemas.microsoft.com/office/powerpoint/2010/main" val="21219539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9F524E3-4C96-4AC1-9A95-BB0F00C19AB5}"/>
                  </a:ext>
                </a:extLst>
              </p:cNvPr>
              <p:cNvSpPr txBox="1"/>
              <p:nvPr/>
            </p:nvSpPr>
            <p:spPr>
              <a:xfrm>
                <a:off x="2312466" y="3429000"/>
                <a:ext cx="7567067" cy="995722"/>
              </a:xfrm>
              <a:prstGeom prst="rect">
                <a:avLst/>
              </a:prstGeom>
              <a:noFill/>
            </p:spPr>
            <p:txBody>
              <a:bodyPr wrap="square">
                <a:spAutoFit/>
              </a:bodyPr>
              <a:lstStyle>
                <a:defPPr marR="0" lvl="0" algn="l" rtl="0">
                  <a:lnSpc>
                    <a:spcPct val="100000"/>
                  </a:lnSpc>
                  <a:spcBef>
                    <a:spcPts val="0"/>
                  </a:spcBef>
                  <a:spcAft>
                    <a:spcPts val="0"/>
                  </a:spcAft>
                  <a:defRPr/>
                </a:defPPr>
                <a:lvl1pPr marL="514350">
                  <a:lnSpc>
                    <a:spcPct val="150000"/>
                  </a:lnSpc>
                  <a:spcAft>
                    <a:spcPts val="800"/>
                  </a:spcAft>
                  <a:tabLst>
                    <a:tab pos="4572000" algn="l"/>
                  </a:tabLst>
                  <a:defRPr sz="5400">
                    <a:solidFill>
                      <a:schemeClr val="tx1">
                        <a:lumMod val="65000"/>
                        <a:lumOff val="35000"/>
                      </a:schemeClr>
                    </a:solidFill>
                    <a:latin typeface="+mj-lt"/>
                  </a:defRPr>
                </a:lvl1pPr>
              </a:lstStyle>
              <a:p>
                <a:r>
                  <a:rPr lang="en-US" sz="4400" dirty="0">
                    <a:solidFill>
                      <a:schemeClr val="accent1"/>
                    </a:solidFill>
                  </a:rPr>
                  <a:t>(</a:t>
                </a:r>
                <a:r>
                  <a:rPr lang="en-US" sz="4400" dirty="0"/>
                  <a:t>14  +  16</a:t>
                </a:r>
                <a:r>
                  <a:rPr lang="en-US" sz="4400" dirty="0">
                    <a:solidFill>
                      <a:schemeClr val="accent1"/>
                    </a:solidFill>
                  </a:rPr>
                  <a:t>)</a:t>
                </a:r>
                <a:r>
                  <a:rPr lang="en-US" sz="4400" dirty="0"/>
                  <a:t>  </a:t>
                </a:r>
                <a14:m>
                  <m:oMath xmlns:m="http://schemas.openxmlformats.org/officeDocument/2006/math">
                    <m:r>
                      <a:rPr lang="en-US" sz="4400" i="1" dirty="0" smtClean="0">
                        <a:latin typeface="Cambria Math" panose="02040503050406030204" pitchFamily="18" charset="0"/>
                        <a:ea typeface="Cambria Math" panose="02040503050406030204" pitchFamily="18" charset="0"/>
                      </a:rPr>
                      <m:t>×</m:t>
                    </m:r>
                  </m:oMath>
                </a14:m>
                <a:r>
                  <a:rPr lang="en-US" sz="4400" dirty="0"/>
                  <a:t>  4  = 120</a:t>
                </a:r>
              </a:p>
            </p:txBody>
          </p:sp>
        </mc:Choice>
        <mc:Fallback xmlns="">
          <p:sp>
            <p:nvSpPr>
              <p:cNvPr id="8" name="TextBox 7">
                <a:extLst>
                  <a:ext uri="{FF2B5EF4-FFF2-40B4-BE49-F238E27FC236}">
                    <a16:creationId xmlns:a16="http://schemas.microsoft.com/office/drawing/2014/main" id="{69F524E3-4C96-4AC1-9A95-BB0F00C19AB5}"/>
                  </a:ext>
                </a:extLst>
              </p:cNvPr>
              <p:cNvSpPr txBox="1">
                <a:spLocks noRot="1" noChangeAspect="1" noMove="1" noResize="1" noEditPoints="1" noAdjustHandles="1" noChangeArrowheads="1" noChangeShapeType="1" noTextEdit="1"/>
              </p:cNvSpPr>
              <p:nvPr/>
            </p:nvSpPr>
            <p:spPr>
              <a:xfrm>
                <a:off x="2312466" y="3429000"/>
                <a:ext cx="7567067" cy="995722"/>
              </a:xfrm>
              <a:prstGeom prst="rect">
                <a:avLst/>
              </a:prstGeom>
              <a:blipFill>
                <a:blip r:embed="rId4"/>
                <a:stretch>
                  <a:fillRect b="-28221"/>
                </a:stretch>
              </a:blipFill>
            </p:spPr>
            <p:txBody>
              <a:bodyPr/>
              <a:lstStyle/>
              <a:p>
                <a:r>
                  <a:rPr lang="en-US">
                    <a:noFill/>
                  </a:rPr>
                  <a:t> </a:t>
                </a:r>
              </a:p>
            </p:txBody>
          </p:sp>
        </mc:Fallback>
      </mc:AlternateContent>
      <p:sp>
        <p:nvSpPr>
          <p:cNvPr id="11"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If needed, </a:t>
            </a:r>
            <a:r>
              <a:rPr lang="en-US" sz="3200" b="1">
                <a:solidFill>
                  <a:schemeClr val="bg1"/>
                </a:solidFill>
                <a:latin typeface="Comic Sans MS"/>
                <a:sym typeface="Comic Sans MS"/>
              </a:rPr>
              <a:t>insert parentheses </a:t>
            </a:r>
            <a:r>
              <a:rPr lang="en-US" sz="3200" b="1" dirty="0">
                <a:solidFill>
                  <a:schemeClr val="bg1"/>
                </a:solidFill>
                <a:latin typeface="Comic Sans MS"/>
                <a:sym typeface="Comic Sans MS"/>
              </a:rPr>
              <a:t>to make this equality true.</a:t>
            </a:r>
            <a:endParaRPr lang="en-GB" sz="3200" dirty="0">
              <a:sym typeface="Comic Sans MS"/>
            </a:endParaRPr>
          </a:p>
        </p:txBody>
      </p:sp>
    </p:spTree>
    <p:custDataLst>
      <p:tags r:id="rId1"/>
    </p:custDataLst>
    <p:extLst>
      <p:ext uri="{BB962C8B-B14F-4D97-AF65-F5344CB8AC3E}">
        <p14:creationId xmlns:p14="http://schemas.microsoft.com/office/powerpoint/2010/main" val="40817480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extLst>
      <p:ext uri="{BB962C8B-B14F-4D97-AF65-F5344CB8AC3E}">
        <p14:creationId xmlns:p14="http://schemas.microsoft.com/office/powerpoint/2010/main" val="1122390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483706" y="1925686"/>
            <a:ext cx="11187643" cy="2815643"/>
          </a:xfrm>
          <a:prstGeom prst="rect">
            <a:avLst/>
          </a:prstGeom>
          <a:noFill/>
        </p:spPr>
        <p:txBody>
          <a:bodyPr wrap="square" lIns="91440" tIns="45720" rIns="91440" bIns="45720" anchor="t">
            <a:spAutoFit/>
          </a:bodyPr>
          <a:lstStyle/>
          <a:p>
            <a:pPr algn="just">
              <a:lnSpc>
                <a:spcPct val="150000"/>
              </a:lnSpc>
            </a:pPr>
            <a:r>
              <a:rPr lang="en-US" sz="3200" dirty="0">
                <a:solidFill>
                  <a:schemeClr val="tx1">
                    <a:lumMod val="65000"/>
                    <a:lumOff val="35000"/>
                  </a:schemeClr>
                </a:solidFill>
                <a:latin typeface="+mn-lt"/>
              </a:rPr>
              <a:t>By the end of this session, you will be able to:</a:t>
            </a:r>
          </a:p>
          <a:p>
            <a:pPr algn="just">
              <a:lnSpc>
                <a:spcPct val="150000"/>
              </a:lnSpc>
            </a:pPr>
            <a:endParaRPr lang="en-US" sz="3200" dirty="0">
              <a:solidFill>
                <a:schemeClr val="tx1">
                  <a:lumMod val="65000"/>
                  <a:lumOff val="35000"/>
                </a:schemeClr>
              </a:solidFill>
              <a:latin typeface="+mn-lt"/>
            </a:endParaRPr>
          </a:p>
          <a:p>
            <a:pPr marL="457200" indent="-571500" algn="just">
              <a:lnSpc>
                <a:spcPct val="120000"/>
              </a:lnSpc>
              <a:buClr>
                <a:srgbClr val="0076A3"/>
              </a:buClr>
              <a:buFont typeface="Wingdings" panose="05000000000000000000" pitchFamily="2" charset="2"/>
              <a:buChar char="§"/>
            </a:pPr>
            <a:r>
              <a:rPr lang="en-US" sz="3200" dirty="0">
                <a:solidFill>
                  <a:schemeClr val="tx1">
                    <a:lumMod val="65000"/>
                    <a:lumOff val="35000"/>
                  </a:schemeClr>
                </a:solidFill>
                <a:latin typeface="+mn-lt"/>
              </a:rPr>
              <a:t>Differentiate between </a:t>
            </a:r>
            <a:r>
              <a:rPr lang="en-US" sz="3200" i="1" dirty="0">
                <a:solidFill>
                  <a:schemeClr val="tx1">
                    <a:lumMod val="65000"/>
                    <a:lumOff val="35000"/>
                  </a:schemeClr>
                </a:solidFill>
                <a:latin typeface="+mn-lt"/>
              </a:rPr>
              <a:t>a + b ÷ c </a:t>
            </a:r>
            <a:r>
              <a:rPr lang="en-US" sz="3200" dirty="0">
                <a:solidFill>
                  <a:schemeClr val="tx1">
                    <a:lumMod val="65000"/>
                    <a:lumOff val="35000"/>
                  </a:schemeClr>
                </a:solidFill>
                <a:latin typeface="+mn-lt"/>
              </a:rPr>
              <a:t>and </a:t>
            </a:r>
            <a:r>
              <a:rPr lang="en-US" sz="3200" i="1" dirty="0">
                <a:solidFill>
                  <a:schemeClr val="tx1">
                    <a:lumMod val="65000"/>
                    <a:lumOff val="35000"/>
                  </a:schemeClr>
                </a:solidFill>
                <a:latin typeface="+mn-lt"/>
              </a:rPr>
              <a:t>(a + b) ÷ c</a:t>
            </a:r>
            <a:r>
              <a:rPr lang="en-US" sz="3200" dirty="0">
                <a:solidFill>
                  <a:schemeClr val="tx1">
                    <a:lumMod val="65000"/>
                    <a:lumOff val="35000"/>
                  </a:schemeClr>
                </a:solidFill>
                <a:latin typeface="+mn-lt"/>
              </a:rPr>
              <a:t> </a:t>
            </a:r>
          </a:p>
          <a:p>
            <a:pPr marL="571500" indent="-571500" algn="just">
              <a:lnSpc>
                <a:spcPct val="150000"/>
              </a:lnSpc>
              <a:buClr>
                <a:srgbClr val="0076A3"/>
              </a:buClr>
              <a:buFont typeface="Wingdings" panose="05000000000000000000" pitchFamily="2" charset="2"/>
              <a:buChar char="§"/>
            </a:pPr>
            <a:r>
              <a:rPr lang="en-US" sz="3200" dirty="0">
                <a:solidFill>
                  <a:schemeClr val="tx1">
                    <a:lumMod val="65000"/>
                    <a:lumOff val="35000"/>
                  </a:schemeClr>
                </a:solidFill>
                <a:latin typeface="+mn-lt"/>
              </a:rPr>
              <a:t>Differentiate between </a:t>
            </a:r>
            <a:r>
              <a:rPr lang="en-US" sz="3200" i="1" dirty="0">
                <a:solidFill>
                  <a:schemeClr val="tx1">
                    <a:lumMod val="65000"/>
                    <a:lumOff val="35000"/>
                  </a:schemeClr>
                </a:solidFill>
                <a:latin typeface="+mn-lt"/>
              </a:rPr>
              <a:t>a – b ÷ c </a:t>
            </a:r>
            <a:r>
              <a:rPr lang="en-US" sz="3200" dirty="0">
                <a:solidFill>
                  <a:schemeClr val="tx1">
                    <a:lumMod val="65000"/>
                    <a:lumOff val="35000"/>
                  </a:schemeClr>
                </a:solidFill>
                <a:latin typeface="+mn-lt"/>
              </a:rPr>
              <a:t>and </a:t>
            </a:r>
            <a:r>
              <a:rPr lang="en-US" sz="3200" i="1" dirty="0">
                <a:solidFill>
                  <a:schemeClr val="tx1">
                    <a:lumMod val="65000"/>
                    <a:lumOff val="35000"/>
                  </a:schemeClr>
                </a:solidFill>
                <a:latin typeface="+mn-lt"/>
              </a:rPr>
              <a:t>(a – b) ÷ c</a:t>
            </a:r>
            <a:endParaRPr lang="en-GB" sz="3200" dirty="0">
              <a:solidFill>
                <a:schemeClr val="tx1">
                  <a:lumMod val="65000"/>
                  <a:lumOff val="35000"/>
                </a:schemeClr>
              </a:solidFill>
              <a:latin typeface="+mn-lt"/>
            </a:endParaRPr>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Specific Learning Objective</a:t>
            </a:r>
            <a:endParaRPr lang="en-GB" sz="3200" dirty="0">
              <a:solidFill>
                <a:schemeClr val="bg1"/>
              </a:solidFill>
              <a:sym typeface="Comic Sans MS"/>
            </a:endParaRPr>
          </a:p>
        </p:txBody>
      </p:sp>
    </p:spTree>
    <p:custDataLst>
      <p:tags r:id="rId1"/>
    </p:custDataLst>
    <p:extLst>
      <p:ext uri="{BB962C8B-B14F-4D97-AF65-F5344CB8AC3E}">
        <p14:creationId xmlns:p14="http://schemas.microsoft.com/office/powerpoint/2010/main" val="777578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pic>
        <p:nvPicPr>
          <p:cNvPr id="5" name="Picture 5">
            <a:extLst>
              <a:ext uri="{FF2B5EF4-FFF2-40B4-BE49-F238E27FC236}">
                <a16:creationId xmlns:a16="http://schemas.microsoft.com/office/drawing/2014/main" id="{64323824-163B-443C-84E9-33B4580B65F5}"/>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2385060" y="468253"/>
            <a:ext cx="7421880" cy="3773488"/>
          </a:xfrm>
          <a:prstGeom prst="rect">
            <a:avLst/>
          </a:prstGeom>
        </p:spPr>
      </p:pic>
      <p:sp>
        <p:nvSpPr>
          <p:cNvPr id="8" name="TextBox 7">
            <a:extLst>
              <a:ext uri="{FF2B5EF4-FFF2-40B4-BE49-F238E27FC236}">
                <a16:creationId xmlns:a16="http://schemas.microsoft.com/office/drawing/2014/main" id="{4B2D4B36-4477-40D4-BE7F-74CAD352B815}"/>
              </a:ext>
            </a:extLst>
          </p:cNvPr>
          <p:cNvSpPr txBox="1"/>
          <p:nvPr/>
        </p:nvSpPr>
        <p:spPr>
          <a:xfrm>
            <a:off x="4242494" y="1523999"/>
            <a:ext cx="397256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1" i="0" u="none" strike="noStrike" kern="0" cap="none" spc="0" normalizeH="0" baseline="0" noProof="0" dirty="0">
                <a:ln>
                  <a:noFill/>
                </a:ln>
                <a:solidFill>
                  <a:prstClr val="white"/>
                </a:solidFill>
                <a:effectLst/>
                <a:uLnTx/>
                <a:uFillTx/>
                <a:latin typeface="Comic Sans MS"/>
                <a:cs typeface="Arial"/>
                <a:sym typeface="Arial"/>
              </a:rPr>
              <a:t>Understanding</a:t>
            </a:r>
          </a:p>
        </p:txBody>
      </p:sp>
      <p:sp>
        <p:nvSpPr>
          <p:cNvPr id="9" name="Google Shape;97;gb06ce43697_0_0">
            <a:extLst>
              <a:ext uri="{FF2B5EF4-FFF2-40B4-BE49-F238E27FC236}">
                <a16:creationId xmlns:a16="http://schemas.microsoft.com/office/drawing/2014/main" id="{22CA3E52-1732-487A-9CFB-E8460328F1C9}"/>
              </a:ext>
            </a:extLst>
          </p:cNvPr>
          <p:cNvSpPr txBox="1">
            <a:spLocks/>
          </p:cNvSpPr>
          <p:nvPr/>
        </p:nvSpPr>
        <p:spPr>
          <a:xfrm>
            <a:off x="1037563" y="4323806"/>
            <a:ext cx="10143000" cy="1612684"/>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1200"/>
              </a:spcBef>
              <a:spcAft>
                <a:spcPts val="1200"/>
              </a:spcAft>
              <a:buClr>
                <a:srgbClr val="000000"/>
              </a:buClr>
              <a:buSzTx/>
              <a:buFont typeface="Arial"/>
              <a:buNone/>
              <a:tabLst/>
              <a:defRPr/>
            </a:pPr>
            <a:r>
              <a:rPr kumimoji="0" lang="en-US" sz="5400" b="0" i="0" u="none" strike="noStrike" kern="0" cap="none" spc="0" normalizeH="0" baseline="0" noProof="0">
                <a:ln>
                  <a:noFill/>
                </a:ln>
                <a:solidFill>
                  <a:srgbClr val="0F6FC6">
                    <a:lumMod val="50000"/>
                  </a:srgbClr>
                </a:solidFill>
                <a:effectLst/>
                <a:uLnTx/>
                <a:uFillTx/>
                <a:latin typeface="Comic Sans MS" panose="030F0702030302020204" pitchFamily="66" charset="0"/>
                <a:cs typeface="Arial"/>
                <a:sym typeface="Arial"/>
              </a:rPr>
              <a:t>Conceptual understanding</a:t>
            </a:r>
            <a:endParaRPr kumimoji="0" lang="en-US" sz="5400" b="0" i="0" u="none" strike="noStrike" kern="0" cap="none" spc="0" normalizeH="0" baseline="0" noProof="0" dirty="0">
              <a:ln>
                <a:noFill/>
              </a:ln>
              <a:solidFill>
                <a:srgbClr val="0F6FC6">
                  <a:lumMod val="50000"/>
                </a:srgbClr>
              </a:solidFill>
              <a:effectLst/>
              <a:uLnTx/>
              <a:uFillTx/>
              <a:latin typeface="Comic Sans MS" panose="030F0702030302020204" pitchFamily="66" charset="0"/>
              <a:cs typeface="Arial"/>
              <a:sym typeface="Arial"/>
            </a:endParaRP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A1C646D-85DC-44F7-9A31-6BD456B052A5}"/>
              </a:ext>
            </a:extLst>
          </p:cNvPr>
          <p:cNvSpPr txBox="1"/>
          <p:nvPr/>
        </p:nvSpPr>
        <p:spPr>
          <a:xfrm>
            <a:off x="720368" y="1583673"/>
            <a:ext cx="10483493" cy="2411366"/>
          </a:xfrm>
          <a:prstGeom prst="rect">
            <a:avLst/>
          </a:prstGeom>
          <a:noFill/>
        </p:spPr>
        <p:txBody>
          <a:bodyPr wrap="square">
            <a:spAutoFit/>
          </a:bodyPr>
          <a:lstStyle/>
          <a:p>
            <a:pPr marL="457200">
              <a:lnSpc>
                <a:spcPct val="120000"/>
              </a:lnSpc>
            </a:pPr>
            <a:r>
              <a:rPr lang="en-US" sz="3200" dirty="0">
                <a:solidFill>
                  <a:schemeClr val="tx1">
                    <a:lumMod val="65000"/>
                    <a:lumOff val="35000"/>
                  </a:schemeClr>
                </a:solidFill>
                <a:latin typeface="+mn-lt"/>
                <a:ea typeface="Times New Roman" panose="02020603050405020304" pitchFamily="18" charset="0"/>
                <a:cs typeface="Calibri" panose="020F0502020204030204" pitchFamily="34" charset="0"/>
              </a:rPr>
              <a:t>Samir had 24 marbles.</a:t>
            </a:r>
          </a:p>
          <a:p>
            <a:pPr marL="457200">
              <a:lnSpc>
                <a:spcPct val="120000"/>
              </a:lnSpc>
            </a:pPr>
            <a:r>
              <a:rPr lang="en-US" sz="3200" dirty="0">
                <a:solidFill>
                  <a:schemeClr val="tx1">
                    <a:lumMod val="65000"/>
                    <a:lumOff val="35000"/>
                  </a:schemeClr>
                </a:solidFill>
                <a:latin typeface="+mn-lt"/>
                <a:ea typeface="Times New Roman" panose="02020603050405020304" pitchFamily="18" charset="0"/>
                <a:cs typeface="Calibri" panose="020F0502020204030204" pitchFamily="34" charset="0"/>
              </a:rPr>
              <a:t>He distributed them equally among his 4 friends and 2 brothers.</a:t>
            </a:r>
          </a:p>
          <a:p>
            <a:pPr marL="457200">
              <a:lnSpc>
                <a:spcPct val="120000"/>
              </a:lnSpc>
            </a:pPr>
            <a:r>
              <a:rPr lang="en-US" sz="3200" dirty="0">
                <a:solidFill>
                  <a:schemeClr val="tx1">
                    <a:lumMod val="65000"/>
                    <a:lumOff val="35000"/>
                  </a:schemeClr>
                </a:solidFill>
                <a:latin typeface="+mn-lt"/>
                <a:ea typeface="Times New Roman" panose="02020603050405020304" pitchFamily="18" charset="0"/>
                <a:cs typeface="Calibri" panose="020F0502020204030204" pitchFamily="34" charset="0"/>
              </a:rPr>
              <a:t>How many marbles did each person get?</a:t>
            </a:r>
            <a:endParaRPr lang="en-US" sz="3200" b="1" cap="none" spc="0" dirty="0">
              <a:ln w="22225">
                <a:solidFill>
                  <a:schemeClr val="accent5">
                    <a:lumMod val="50000"/>
                  </a:schemeClr>
                </a:solidFill>
                <a:prstDash val="solid"/>
              </a:ln>
              <a:solidFill>
                <a:schemeClr val="tx1">
                  <a:lumMod val="65000"/>
                  <a:lumOff val="35000"/>
                </a:schemeClr>
              </a:solidFill>
              <a:effectLst/>
              <a:latin typeface="+mn-lt"/>
            </a:endParaRPr>
          </a:p>
        </p:txBody>
      </p:sp>
      <p:sp>
        <p:nvSpPr>
          <p:cNvPr id="2" name="Google Shape;222;p10">
            <a:extLst>
              <a:ext uri="{FF2B5EF4-FFF2-40B4-BE49-F238E27FC236}">
                <a16:creationId xmlns:a16="http://schemas.microsoft.com/office/drawing/2014/main" id="{010BD87E-D3C4-4A4B-AE2A-1DB2ADBBFCC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Learning activity</a:t>
            </a:r>
            <a:endParaRPr lang="en-US" sz="3200" b="1" dirty="0">
              <a:solidFill>
                <a:schemeClr val="bg1"/>
              </a:solidFill>
              <a:latin typeface="Comic Sans MS"/>
            </a:endParaRPr>
          </a:p>
        </p:txBody>
      </p:sp>
      <p:sp>
        <p:nvSpPr>
          <p:cNvPr id="7" name="Rectangle 6">
            <a:extLst>
              <a:ext uri="{FF2B5EF4-FFF2-40B4-BE49-F238E27FC236}">
                <a16:creationId xmlns:a16="http://schemas.microsoft.com/office/drawing/2014/main" id="{9B0AB622-B19B-407A-B54D-EF6563926464}"/>
              </a:ext>
            </a:extLst>
          </p:cNvPr>
          <p:cNvSpPr/>
          <p:nvPr/>
        </p:nvSpPr>
        <p:spPr>
          <a:xfrm>
            <a:off x="805427" y="4605108"/>
            <a:ext cx="9095893" cy="646331"/>
          </a:xfrm>
          <a:prstGeom prst="rect">
            <a:avLst/>
          </a:prstGeom>
          <a:noFill/>
        </p:spPr>
        <p:txBody>
          <a:bodyPr wrap="square" lIns="91440" tIns="45720" rIns="91440" bIns="45720">
            <a:spAutoFit/>
          </a:bodyPr>
          <a:lstStyle/>
          <a:p>
            <a:r>
              <a:rPr lang="en-US" sz="3600" dirty="0">
                <a:solidFill>
                  <a:srgbClr val="3A729A"/>
                </a:solidFill>
                <a:latin typeface="+mj-lt"/>
              </a:rPr>
              <a:t>24 ÷ (4 + 2)   =</a:t>
            </a:r>
          </a:p>
        </p:txBody>
      </p:sp>
      <p:sp>
        <p:nvSpPr>
          <p:cNvPr id="9" name="Rectangle 8">
            <a:extLst>
              <a:ext uri="{FF2B5EF4-FFF2-40B4-BE49-F238E27FC236}">
                <a16:creationId xmlns:a16="http://schemas.microsoft.com/office/drawing/2014/main" id="{B20B5C61-91CF-4935-B0F3-C55B59F6B0D7}"/>
              </a:ext>
            </a:extLst>
          </p:cNvPr>
          <p:cNvSpPr/>
          <p:nvPr/>
        </p:nvSpPr>
        <p:spPr>
          <a:xfrm>
            <a:off x="805427" y="5639368"/>
            <a:ext cx="10973461" cy="646331"/>
          </a:xfrm>
          <a:prstGeom prst="rect">
            <a:avLst/>
          </a:prstGeom>
          <a:noFill/>
        </p:spPr>
        <p:txBody>
          <a:bodyPr wrap="square" lIns="91440" tIns="45720" rIns="91440" bIns="45720">
            <a:spAutoFit/>
          </a:bodyPr>
          <a:lstStyle/>
          <a:p>
            <a:r>
              <a:rPr lang="en-US" sz="3600" dirty="0">
                <a:solidFill>
                  <a:srgbClr val="3A729A"/>
                </a:solidFill>
                <a:latin typeface="+mj-lt"/>
              </a:rPr>
              <a:t>(24 ÷ 4) + 2   =</a:t>
            </a:r>
          </a:p>
        </p:txBody>
      </p:sp>
      <p:sp>
        <p:nvSpPr>
          <p:cNvPr id="3" name="TextBox 2">
            <a:extLst>
              <a:ext uri="{FF2B5EF4-FFF2-40B4-BE49-F238E27FC236}">
                <a16:creationId xmlns:a16="http://schemas.microsoft.com/office/drawing/2014/main" id="{5FDE85F3-A5CB-12F4-70A8-18B4B488D911}"/>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Learning Activity</a:t>
            </a:r>
          </a:p>
        </p:txBody>
      </p:sp>
    </p:spTree>
    <p:custDataLst>
      <p:tags r:id="rId1"/>
    </p:custDataLst>
    <p:extLst>
      <p:ext uri="{BB962C8B-B14F-4D97-AF65-F5344CB8AC3E}">
        <p14:creationId xmlns:p14="http://schemas.microsoft.com/office/powerpoint/2010/main" val="119726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Google Shape;222;p10">
            <a:extLst>
              <a:ext uri="{FF2B5EF4-FFF2-40B4-BE49-F238E27FC236}">
                <a16:creationId xmlns:a16="http://schemas.microsoft.com/office/drawing/2014/main" id="{010BD87E-D3C4-4A4B-AE2A-1DB2ADBBFCC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Learning activity</a:t>
            </a:r>
            <a:endParaRPr lang="en-US" sz="3200" b="1" dirty="0">
              <a:solidFill>
                <a:schemeClr val="bg1"/>
              </a:solidFill>
              <a:latin typeface="Comic Sans MS"/>
            </a:endParaRPr>
          </a:p>
        </p:txBody>
      </p:sp>
      <p:sp>
        <p:nvSpPr>
          <p:cNvPr id="23" name="Rectangle 22">
            <a:extLst>
              <a:ext uri="{FF2B5EF4-FFF2-40B4-BE49-F238E27FC236}">
                <a16:creationId xmlns:a16="http://schemas.microsoft.com/office/drawing/2014/main" id="{4EDEB646-590D-4CE1-A0B6-7B0FE63D3E15}"/>
              </a:ext>
            </a:extLst>
          </p:cNvPr>
          <p:cNvSpPr/>
          <p:nvPr/>
        </p:nvSpPr>
        <p:spPr>
          <a:xfrm>
            <a:off x="805427" y="4605108"/>
            <a:ext cx="9095893" cy="646331"/>
          </a:xfrm>
          <a:prstGeom prst="rect">
            <a:avLst/>
          </a:prstGeom>
          <a:noFill/>
        </p:spPr>
        <p:txBody>
          <a:bodyPr wrap="square" lIns="91440" tIns="45720" rIns="91440" bIns="45720">
            <a:spAutoFit/>
          </a:bodyPr>
          <a:lstStyle/>
          <a:p>
            <a:r>
              <a:rPr lang="en-US" sz="3600" dirty="0">
                <a:solidFill>
                  <a:srgbClr val="3A729A"/>
                </a:solidFill>
                <a:latin typeface="+mj-lt"/>
              </a:rPr>
              <a:t>24 ÷ (4 + 2)   =   24 ÷ 6   =   4 </a:t>
            </a:r>
          </a:p>
        </p:txBody>
      </p:sp>
      <p:sp>
        <p:nvSpPr>
          <p:cNvPr id="24" name="Rectangle 23">
            <a:extLst>
              <a:ext uri="{FF2B5EF4-FFF2-40B4-BE49-F238E27FC236}">
                <a16:creationId xmlns:a16="http://schemas.microsoft.com/office/drawing/2014/main" id="{A69305D9-BE3F-4A4F-BF6C-6428D3D0FBAC}"/>
              </a:ext>
            </a:extLst>
          </p:cNvPr>
          <p:cNvSpPr/>
          <p:nvPr/>
        </p:nvSpPr>
        <p:spPr>
          <a:xfrm>
            <a:off x="805427" y="5639368"/>
            <a:ext cx="10973461" cy="646331"/>
          </a:xfrm>
          <a:prstGeom prst="rect">
            <a:avLst/>
          </a:prstGeom>
          <a:noFill/>
        </p:spPr>
        <p:txBody>
          <a:bodyPr wrap="square" lIns="91440" tIns="45720" rIns="91440" bIns="45720">
            <a:spAutoFit/>
          </a:bodyPr>
          <a:lstStyle/>
          <a:p>
            <a:r>
              <a:rPr lang="en-US" sz="3600" dirty="0">
                <a:solidFill>
                  <a:srgbClr val="3A729A"/>
                </a:solidFill>
                <a:latin typeface="+mj-lt"/>
              </a:rPr>
              <a:t>(24 ÷ 4) + 2   =    6 + 2    =   8    </a:t>
            </a:r>
          </a:p>
        </p:txBody>
      </p:sp>
      <p:sp>
        <p:nvSpPr>
          <p:cNvPr id="25" name="Rectangle 24">
            <a:extLst>
              <a:ext uri="{FF2B5EF4-FFF2-40B4-BE49-F238E27FC236}">
                <a16:creationId xmlns:a16="http://schemas.microsoft.com/office/drawing/2014/main" id="{F7318544-5AEE-496D-A416-CBA538A732D0}"/>
              </a:ext>
            </a:extLst>
          </p:cNvPr>
          <p:cNvSpPr/>
          <p:nvPr/>
        </p:nvSpPr>
        <p:spPr>
          <a:xfrm>
            <a:off x="9671289" y="4776410"/>
            <a:ext cx="1257075" cy="646331"/>
          </a:xfrm>
          <a:prstGeom prst="rect">
            <a:avLst/>
          </a:prstGeom>
          <a:noFill/>
        </p:spPr>
        <p:txBody>
          <a:bodyPr wrap="square" lIns="91440" tIns="45720" rIns="91440" bIns="45720">
            <a:spAutoFit/>
          </a:bodyPr>
          <a:lstStyle/>
          <a:p>
            <a:r>
              <a:rPr lang="en-US" sz="3600" dirty="0">
                <a:solidFill>
                  <a:srgbClr val="3A729A"/>
                </a:solidFill>
                <a:latin typeface="+mj-lt"/>
              </a:rPr>
              <a:t>LAW</a:t>
            </a:r>
          </a:p>
        </p:txBody>
      </p:sp>
      <p:sp>
        <p:nvSpPr>
          <p:cNvPr id="26" name="Rectangle 25">
            <a:extLst>
              <a:ext uri="{FF2B5EF4-FFF2-40B4-BE49-F238E27FC236}">
                <a16:creationId xmlns:a16="http://schemas.microsoft.com/office/drawing/2014/main" id="{38FF2616-419A-4286-A905-EE9EF0A1BA97}"/>
              </a:ext>
            </a:extLst>
          </p:cNvPr>
          <p:cNvSpPr/>
          <p:nvPr/>
        </p:nvSpPr>
        <p:spPr>
          <a:xfrm>
            <a:off x="9901320" y="5468066"/>
            <a:ext cx="797013" cy="646331"/>
          </a:xfrm>
          <a:prstGeom prst="rect">
            <a:avLst/>
          </a:prstGeom>
          <a:noFill/>
        </p:spPr>
        <p:txBody>
          <a:bodyPr wrap="square" lIns="91440" tIns="45720" rIns="91440" bIns="45720">
            <a:spAutoFit/>
          </a:bodyPr>
          <a:lstStyle/>
          <a:p>
            <a:r>
              <a:rPr lang="en-US" sz="3600" dirty="0">
                <a:solidFill>
                  <a:srgbClr val="3A729A"/>
                </a:solidFill>
                <a:latin typeface="+mj-lt"/>
              </a:rPr>
              <a:t>(  )</a:t>
            </a:r>
          </a:p>
        </p:txBody>
      </p:sp>
      <p:sp>
        <p:nvSpPr>
          <p:cNvPr id="9" name="TextBox 8">
            <a:extLst>
              <a:ext uri="{FF2B5EF4-FFF2-40B4-BE49-F238E27FC236}">
                <a16:creationId xmlns:a16="http://schemas.microsoft.com/office/drawing/2014/main" id="{973298B4-805A-4709-81B4-042B77D364B4}"/>
              </a:ext>
            </a:extLst>
          </p:cNvPr>
          <p:cNvSpPr txBox="1"/>
          <p:nvPr/>
        </p:nvSpPr>
        <p:spPr>
          <a:xfrm>
            <a:off x="720368" y="1583673"/>
            <a:ext cx="10483493" cy="2411366"/>
          </a:xfrm>
          <a:prstGeom prst="rect">
            <a:avLst/>
          </a:prstGeom>
          <a:noFill/>
        </p:spPr>
        <p:txBody>
          <a:bodyPr wrap="square">
            <a:spAutoFit/>
          </a:bodyPr>
          <a:lstStyle/>
          <a:p>
            <a:pPr marL="457200">
              <a:lnSpc>
                <a:spcPct val="120000"/>
              </a:lnSpc>
            </a:pPr>
            <a:r>
              <a:rPr lang="en-US" sz="3200" dirty="0">
                <a:solidFill>
                  <a:schemeClr val="tx1">
                    <a:lumMod val="65000"/>
                    <a:lumOff val="35000"/>
                  </a:schemeClr>
                </a:solidFill>
                <a:latin typeface="+mn-lt"/>
                <a:ea typeface="Times New Roman" panose="02020603050405020304" pitchFamily="18" charset="0"/>
                <a:cs typeface="Calibri" panose="020F0502020204030204" pitchFamily="34" charset="0"/>
              </a:rPr>
              <a:t>Samir had 24 marbles.</a:t>
            </a:r>
          </a:p>
          <a:p>
            <a:pPr marL="457200">
              <a:lnSpc>
                <a:spcPct val="120000"/>
              </a:lnSpc>
            </a:pPr>
            <a:r>
              <a:rPr lang="en-US" sz="3200" dirty="0">
                <a:solidFill>
                  <a:schemeClr val="tx1">
                    <a:lumMod val="65000"/>
                    <a:lumOff val="35000"/>
                  </a:schemeClr>
                </a:solidFill>
                <a:latin typeface="+mn-lt"/>
                <a:ea typeface="Times New Roman" panose="02020603050405020304" pitchFamily="18" charset="0"/>
                <a:cs typeface="Calibri" panose="020F0502020204030204" pitchFamily="34" charset="0"/>
              </a:rPr>
              <a:t>He distributed them equally among his 4 friends and 2 brothers.</a:t>
            </a:r>
          </a:p>
          <a:p>
            <a:pPr marL="457200">
              <a:lnSpc>
                <a:spcPct val="120000"/>
              </a:lnSpc>
            </a:pPr>
            <a:r>
              <a:rPr lang="en-US" sz="3200" dirty="0">
                <a:solidFill>
                  <a:schemeClr val="tx1">
                    <a:lumMod val="65000"/>
                    <a:lumOff val="35000"/>
                  </a:schemeClr>
                </a:solidFill>
                <a:latin typeface="+mn-lt"/>
                <a:ea typeface="Times New Roman" panose="02020603050405020304" pitchFamily="18" charset="0"/>
                <a:cs typeface="Calibri" panose="020F0502020204030204" pitchFamily="34" charset="0"/>
              </a:rPr>
              <a:t>How many marbles did each person get?</a:t>
            </a:r>
            <a:endParaRPr lang="en-US" sz="3200" b="1" cap="none" spc="0" dirty="0">
              <a:ln w="22225">
                <a:solidFill>
                  <a:schemeClr val="accent5">
                    <a:lumMod val="50000"/>
                  </a:schemeClr>
                </a:solidFill>
                <a:prstDash val="solid"/>
              </a:ln>
              <a:solidFill>
                <a:schemeClr val="tx1">
                  <a:lumMod val="65000"/>
                  <a:lumOff val="35000"/>
                </a:schemeClr>
              </a:solidFill>
              <a:effectLst/>
              <a:latin typeface="+mn-lt"/>
            </a:endParaRPr>
          </a:p>
        </p:txBody>
      </p:sp>
      <p:sp>
        <p:nvSpPr>
          <p:cNvPr id="2" name="Rectangle 1">
            <a:extLst>
              <a:ext uri="{FF2B5EF4-FFF2-40B4-BE49-F238E27FC236}">
                <a16:creationId xmlns:a16="http://schemas.microsoft.com/office/drawing/2014/main" id="{3DC0062F-0B77-FD54-5AA2-80ABF0F00125}"/>
              </a:ext>
            </a:extLst>
          </p:cNvPr>
          <p:cNvSpPr/>
          <p:nvPr/>
        </p:nvSpPr>
        <p:spPr>
          <a:xfrm>
            <a:off x="810047" y="4609732"/>
            <a:ext cx="9095893" cy="646331"/>
          </a:xfrm>
          <a:prstGeom prst="rect">
            <a:avLst/>
          </a:prstGeom>
          <a:noFill/>
        </p:spPr>
        <p:txBody>
          <a:bodyPr wrap="square" lIns="91440" tIns="45720" rIns="91440" bIns="45720">
            <a:spAutoFit/>
          </a:bodyPr>
          <a:lstStyle/>
          <a:p>
            <a:r>
              <a:rPr lang="en-US" sz="3600" dirty="0">
                <a:solidFill>
                  <a:srgbClr val="3A729A"/>
                </a:solidFill>
                <a:latin typeface="+mj-lt"/>
              </a:rPr>
              <a:t>24 ÷ (4 + 2)   =</a:t>
            </a:r>
          </a:p>
        </p:txBody>
      </p:sp>
      <p:sp>
        <p:nvSpPr>
          <p:cNvPr id="3" name="Rectangle 2">
            <a:extLst>
              <a:ext uri="{FF2B5EF4-FFF2-40B4-BE49-F238E27FC236}">
                <a16:creationId xmlns:a16="http://schemas.microsoft.com/office/drawing/2014/main" id="{74334863-715F-AC4A-9C26-40821D6470F8}"/>
              </a:ext>
            </a:extLst>
          </p:cNvPr>
          <p:cNvSpPr/>
          <p:nvPr/>
        </p:nvSpPr>
        <p:spPr>
          <a:xfrm>
            <a:off x="810047" y="5643992"/>
            <a:ext cx="10973461" cy="646331"/>
          </a:xfrm>
          <a:prstGeom prst="rect">
            <a:avLst/>
          </a:prstGeom>
          <a:noFill/>
        </p:spPr>
        <p:txBody>
          <a:bodyPr wrap="square" lIns="91440" tIns="45720" rIns="91440" bIns="45720">
            <a:spAutoFit/>
          </a:bodyPr>
          <a:lstStyle/>
          <a:p>
            <a:r>
              <a:rPr lang="en-US" sz="3600" dirty="0">
                <a:solidFill>
                  <a:srgbClr val="3A729A"/>
                </a:solidFill>
                <a:latin typeface="+mj-lt"/>
              </a:rPr>
              <a:t>(24 ÷ 4) + 2   =</a:t>
            </a:r>
          </a:p>
        </p:txBody>
      </p:sp>
    </p:spTree>
    <p:custDataLst>
      <p:tags r:id="rId1"/>
    </p:custDataLst>
    <p:extLst>
      <p:ext uri="{BB962C8B-B14F-4D97-AF65-F5344CB8AC3E}">
        <p14:creationId xmlns:p14="http://schemas.microsoft.com/office/powerpoint/2010/main" val="566252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077A32C-A443-494B-804E-5A49927B941B}"/>
              </a:ext>
            </a:extLst>
          </p:cNvPr>
          <p:cNvSpPr/>
          <p:nvPr/>
        </p:nvSpPr>
        <p:spPr>
          <a:xfrm>
            <a:off x="10027333" y="1465385"/>
            <a:ext cx="1871590" cy="2722288"/>
          </a:xfrm>
          <a:prstGeom prst="rect">
            <a:avLst/>
          </a:prstGeom>
          <a:ln w="127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Google Shape;222;p10">
            <a:extLst>
              <a:ext uri="{FF2B5EF4-FFF2-40B4-BE49-F238E27FC236}">
                <a16:creationId xmlns:a16="http://schemas.microsoft.com/office/drawing/2014/main" id="{96164BEC-39B2-445C-9C43-3290447CE55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Learning activity</a:t>
            </a:r>
            <a:endParaRPr lang="en-US" sz="3200" b="1" dirty="0">
              <a:solidFill>
                <a:schemeClr val="bg1"/>
              </a:solidFill>
              <a:latin typeface="Comic Sans MS"/>
            </a:endParaRPr>
          </a:p>
        </p:txBody>
      </p:sp>
      <p:sp>
        <p:nvSpPr>
          <p:cNvPr id="4" name="Rectangle 3">
            <a:extLst>
              <a:ext uri="{FF2B5EF4-FFF2-40B4-BE49-F238E27FC236}">
                <a16:creationId xmlns:a16="http://schemas.microsoft.com/office/drawing/2014/main" id="{505AB0D8-8161-419D-9A63-EA39978E999A}"/>
              </a:ext>
            </a:extLst>
          </p:cNvPr>
          <p:cNvSpPr/>
          <p:nvPr/>
        </p:nvSpPr>
        <p:spPr>
          <a:xfrm>
            <a:off x="2986885" y="1661852"/>
            <a:ext cx="4970424" cy="646331"/>
          </a:xfrm>
          <a:prstGeom prst="rect">
            <a:avLst/>
          </a:prstGeom>
          <a:noFill/>
          <a:ln>
            <a:noFill/>
          </a:ln>
        </p:spPr>
        <p:txBody>
          <a:bodyPr wrap="square" lIns="91440" tIns="45720" rIns="91440" bIns="45720">
            <a:spAutoFit/>
          </a:bodyPr>
          <a:lstStyle/>
          <a:p>
            <a:pPr algn="ctr"/>
            <a:r>
              <a:rPr lang="en-US" sz="3600" b="1" cap="none" spc="0" dirty="0">
                <a:ln w="22225">
                  <a:noFill/>
                  <a:prstDash val="solid"/>
                </a:ln>
                <a:solidFill>
                  <a:srgbClr val="3A729A"/>
                </a:solidFill>
                <a:effectLst/>
                <a:latin typeface="+mj-lt"/>
              </a:rPr>
              <a:t>Order of Operations</a:t>
            </a:r>
          </a:p>
        </p:txBody>
      </p:sp>
      <p:sp>
        <p:nvSpPr>
          <p:cNvPr id="5" name="Rectangle 4">
            <a:extLst>
              <a:ext uri="{FF2B5EF4-FFF2-40B4-BE49-F238E27FC236}">
                <a16:creationId xmlns:a16="http://schemas.microsoft.com/office/drawing/2014/main" id="{EA0536EB-0935-48DA-9940-5D66566F2299}"/>
              </a:ext>
            </a:extLst>
          </p:cNvPr>
          <p:cNvSpPr/>
          <p:nvPr/>
        </p:nvSpPr>
        <p:spPr>
          <a:xfrm>
            <a:off x="1012863" y="2923855"/>
            <a:ext cx="3441968" cy="769441"/>
          </a:xfrm>
          <a:prstGeom prst="rect">
            <a:avLst/>
          </a:prstGeom>
          <a:noFill/>
        </p:spPr>
        <p:txBody>
          <a:bodyPr wrap="none" lIns="91440" tIns="45720" rIns="91440" bIns="45720">
            <a:spAutoFit/>
          </a:bodyPr>
          <a:lstStyle/>
          <a:p>
            <a:pPr algn="ctr"/>
            <a:r>
              <a:rPr lang="en-US" sz="4400" cap="none" spc="0" dirty="0">
                <a:ln w="22225">
                  <a:noFill/>
                  <a:prstDash val="solid"/>
                </a:ln>
                <a:solidFill>
                  <a:schemeClr val="tx1">
                    <a:lumMod val="65000"/>
                    <a:lumOff val="35000"/>
                  </a:schemeClr>
                </a:solidFill>
                <a:effectLst/>
                <a:latin typeface="+mj-lt"/>
              </a:rPr>
              <a:t>20 + </a:t>
            </a:r>
            <a:r>
              <a:rPr lang="en-US" sz="4400" dirty="0">
                <a:ln w="22225">
                  <a:noFill/>
                  <a:prstDash val="solid"/>
                </a:ln>
                <a:solidFill>
                  <a:schemeClr val="tx1">
                    <a:lumMod val="65000"/>
                    <a:lumOff val="35000"/>
                  </a:schemeClr>
                </a:solidFill>
                <a:latin typeface="+mj-lt"/>
              </a:rPr>
              <a:t>4</a:t>
            </a:r>
            <a:r>
              <a:rPr lang="en-US" sz="4400" cap="none" spc="0" dirty="0">
                <a:ln w="22225">
                  <a:noFill/>
                  <a:prstDash val="solid"/>
                </a:ln>
                <a:solidFill>
                  <a:schemeClr val="tx1">
                    <a:lumMod val="65000"/>
                    <a:lumOff val="35000"/>
                  </a:schemeClr>
                </a:solidFill>
                <a:effectLst/>
                <a:latin typeface="+mj-lt"/>
              </a:rPr>
              <a:t> ÷ 2 = </a:t>
            </a:r>
          </a:p>
        </p:txBody>
      </p:sp>
      <p:sp>
        <p:nvSpPr>
          <p:cNvPr id="6" name="Rectangle 5">
            <a:extLst>
              <a:ext uri="{FF2B5EF4-FFF2-40B4-BE49-F238E27FC236}">
                <a16:creationId xmlns:a16="http://schemas.microsoft.com/office/drawing/2014/main" id="{73FDC481-DF8F-4624-98AA-44734D5ECC6F}"/>
              </a:ext>
            </a:extLst>
          </p:cNvPr>
          <p:cNvSpPr/>
          <p:nvPr/>
        </p:nvSpPr>
        <p:spPr>
          <a:xfrm>
            <a:off x="1689819" y="4705790"/>
            <a:ext cx="3087705" cy="769441"/>
          </a:xfrm>
          <a:prstGeom prst="rect">
            <a:avLst/>
          </a:prstGeom>
          <a:noFill/>
        </p:spPr>
        <p:txBody>
          <a:bodyPr wrap="none" lIns="91440" tIns="45720" rIns="91440" bIns="45720">
            <a:spAutoFit/>
          </a:bodyPr>
          <a:lstStyle/>
          <a:p>
            <a:r>
              <a:rPr lang="en-US" sz="4400" dirty="0">
                <a:solidFill>
                  <a:srgbClr val="3A729A"/>
                </a:solidFill>
                <a:latin typeface="+mn-lt"/>
              </a:rPr>
              <a:t>24 ÷ 2 = 12</a:t>
            </a:r>
          </a:p>
        </p:txBody>
      </p:sp>
      <p:sp>
        <p:nvSpPr>
          <p:cNvPr id="7" name="Rectangle 6">
            <a:extLst>
              <a:ext uri="{FF2B5EF4-FFF2-40B4-BE49-F238E27FC236}">
                <a16:creationId xmlns:a16="http://schemas.microsoft.com/office/drawing/2014/main" id="{A7DC9118-3B6E-4C60-B2DA-F6FA2365C504}"/>
              </a:ext>
            </a:extLst>
          </p:cNvPr>
          <p:cNvSpPr/>
          <p:nvPr/>
        </p:nvSpPr>
        <p:spPr>
          <a:xfrm>
            <a:off x="6368783" y="4705790"/>
            <a:ext cx="3140603" cy="769441"/>
          </a:xfrm>
          <a:prstGeom prst="rect">
            <a:avLst/>
          </a:prstGeom>
          <a:noFill/>
        </p:spPr>
        <p:txBody>
          <a:bodyPr wrap="none" lIns="91440" tIns="45720" rIns="91440" bIns="45720">
            <a:spAutoFit/>
          </a:bodyPr>
          <a:lstStyle/>
          <a:p>
            <a:pPr algn="ctr"/>
            <a:r>
              <a:rPr lang="en-US" sz="4400" dirty="0">
                <a:solidFill>
                  <a:srgbClr val="3A729A"/>
                </a:solidFill>
                <a:latin typeface="+mn-lt"/>
              </a:rPr>
              <a:t>20 + 2 = 22</a:t>
            </a:r>
          </a:p>
        </p:txBody>
      </p:sp>
      <p:sp>
        <p:nvSpPr>
          <p:cNvPr id="10" name="Arrow: Down 9">
            <a:extLst>
              <a:ext uri="{FF2B5EF4-FFF2-40B4-BE49-F238E27FC236}">
                <a16:creationId xmlns:a16="http://schemas.microsoft.com/office/drawing/2014/main" id="{A703657F-870F-4548-8564-0776919025E9}"/>
              </a:ext>
            </a:extLst>
          </p:cNvPr>
          <p:cNvSpPr/>
          <p:nvPr/>
        </p:nvSpPr>
        <p:spPr>
          <a:xfrm>
            <a:off x="1962820" y="3613416"/>
            <a:ext cx="267895" cy="923330"/>
          </a:xfrm>
          <a:prstGeom prst="down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F00216C8-24EB-48E1-B1F1-A4B03B45EC97}"/>
              </a:ext>
            </a:extLst>
          </p:cNvPr>
          <p:cNvSpPr/>
          <p:nvPr/>
        </p:nvSpPr>
        <p:spPr>
          <a:xfrm>
            <a:off x="5859171" y="2917656"/>
            <a:ext cx="3441968" cy="769441"/>
          </a:xfrm>
          <a:prstGeom prst="rect">
            <a:avLst/>
          </a:prstGeom>
          <a:noFill/>
        </p:spPr>
        <p:txBody>
          <a:bodyPr wrap="none" lIns="91440" tIns="45720" rIns="91440" bIns="45720">
            <a:spAutoFit/>
          </a:bodyPr>
          <a:lstStyle/>
          <a:p>
            <a:pPr algn="ctr"/>
            <a:r>
              <a:rPr lang="en-US" sz="4400" dirty="0">
                <a:ln w="22225">
                  <a:noFill/>
                  <a:prstDash val="solid"/>
                </a:ln>
                <a:solidFill>
                  <a:schemeClr val="tx1">
                    <a:lumMod val="65000"/>
                    <a:lumOff val="35000"/>
                  </a:schemeClr>
                </a:solidFill>
                <a:latin typeface="+mj-lt"/>
              </a:rPr>
              <a:t>20 + 4 ÷ 2 = </a:t>
            </a:r>
          </a:p>
        </p:txBody>
      </p:sp>
      <p:sp>
        <p:nvSpPr>
          <p:cNvPr id="12" name="Arrow: Down 11">
            <a:extLst>
              <a:ext uri="{FF2B5EF4-FFF2-40B4-BE49-F238E27FC236}">
                <a16:creationId xmlns:a16="http://schemas.microsoft.com/office/drawing/2014/main" id="{FC473CEC-C06E-4B61-998B-68F89B13232F}"/>
              </a:ext>
            </a:extLst>
          </p:cNvPr>
          <p:cNvSpPr/>
          <p:nvPr/>
        </p:nvSpPr>
        <p:spPr>
          <a:xfrm>
            <a:off x="7805138" y="3613416"/>
            <a:ext cx="267895" cy="923330"/>
          </a:xfrm>
          <a:prstGeom prst="downArrow">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F7318544-5AEE-496D-A416-CBA538A732D0}"/>
              </a:ext>
            </a:extLst>
          </p:cNvPr>
          <p:cNvSpPr/>
          <p:nvPr/>
        </p:nvSpPr>
        <p:spPr>
          <a:xfrm>
            <a:off x="10331629" y="1661852"/>
            <a:ext cx="1257075" cy="646331"/>
          </a:xfrm>
          <a:prstGeom prst="rect">
            <a:avLst/>
          </a:prstGeom>
          <a:noFill/>
        </p:spPr>
        <p:txBody>
          <a:bodyPr wrap="none" lIns="91440" tIns="45720" rIns="91440" bIns="45720">
            <a:spAutoFit/>
          </a:bodyPr>
          <a:lstStyle/>
          <a:p>
            <a:pPr algn="ctr"/>
            <a:r>
              <a:rPr lang="en-US" sz="3600" dirty="0">
                <a:solidFill>
                  <a:srgbClr val="3A729A"/>
                </a:solidFill>
                <a:latin typeface="+mj-lt"/>
              </a:rPr>
              <a:t>LAW</a:t>
            </a:r>
            <a:endParaRPr lang="en-US" sz="3600" cap="none" spc="0" dirty="0">
              <a:ln w="22225">
                <a:solidFill>
                  <a:schemeClr val="accent5">
                    <a:lumMod val="50000"/>
                  </a:schemeClr>
                </a:solidFill>
                <a:prstDash val="solid"/>
              </a:ln>
              <a:solidFill>
                <a:srgbClr val="3A729A"/>
              </a:solidFill>
              <a:effectLst/>
              <a:latin typeface="+mj-lt"/>
            </a:endParaRPr>
          </a:p>
        </p:txBody>
      </p:sp>
      <p:sp>
        <p:nvSpPr>
          <p:cNvPr id="16" name="Rectangle 15">
            <a:extLst>
              <a:ext uri="{FF2B5EF4-FFF2-40B4-BE49-F238E27FC236}">
                <a16:creationId xmlns:a16="http://schemas.microsoft.com/office/drawing/2014/main" id="{38FF2616-419A-4286-A905-EE9EF0A1BA97}"/>
              </a:ext>
            </a:extLst>
          </p:cNvPr>
          <p:cNvSpPr/>
          <p:nvPr/>
        </p:nvSpPr>
        <p:spPr>
          <a:xfrm>
            <a:off x="10561662" y="2351309"/>
            <a:ext cx="797013" cy="646331"/>
          </a:xfrm>
          <a:prstGeom prst="rect">
            <a:avLst/>
          </a:prstGeom>
          <a:noFill/>
        </p:spPr>
        <p:txBody>
          <a:bodyPr wrap="none" lIns="91440" tIns="45720" rIns="91440" bIns="45720">
            <a:spAutoFit/>
          </a:bodyPr>
          <a:lstStyle/>
          <a:p>
            <a:pPr algn="ctr"/>
            <a:r>
              <a:rPr lang="en-US" sz="3600" dirty="0">
                <a:solidFill>
                  <a:srgbClr val="3A729A"/>
                </a:solidFill>
                <a:latin typeface="+mj-lt"/>
              </a:rPr>
              <a:t>(  )</a:t>
            </a:r>
          </a:p>
        </p:txBody>
      </p:sp>
      <p:sp>
        <p:nvSpPr>
          <p:cNvPr id="17" name="Rectangle 16">
            <a:extLst>
              <a:ext uri="{FF2B5EF4-FFF2-40B4-BE49-F238E27FC236}">
                <a16:creationId xmlns:a16="http://schemas.microsoft.com/office/drawing/2014/main" id="{38FF2616-419A-4286-A905-EE9EF0A1BA97}"/>
              </a:ext>
            </a:extLst>
          </p:cNvPr>
          <p:cNvSpPr/>
          <p:nvPr/>
        </p:nvSpPr>
        <p:spPr>
          <a:xfrm>
            <a:off x="10741197" y="3040766"/>
            <a:ext cx="437940" cy="646331"/>
          </a:xfrm>
          <a:prstGeom prst="rect">
            <a:avLst/>
          </a:prstGeom>
          <a:noFill/>
        </p:spPr>
        <p:txBody>
          <a:bodyPr wrap="none" lIns="91440" tIns="45720" rIns="91440" bIns="45720">
            <a:spAutoFit/>
          </a:bodyPr>
          <a:lstStyle/>
          <a:p>
            <a:pPr algn="ctr"/>
            <a:r>
              <a:rPr lang="en-US" sz="3600" dirty="0">
                <a:solidFill>
                  <a:srgbClr val="3A729A"/>
                </a:solidFill>
                <a:latin typeface="+mj-lt"/>
              </a:rPr>
              <a:t>÷</a:t>
            </a:r>
          </a:p>
        </p:txBody>
      </p:sp>
      <p:sp>
        <p:nvSpPr>
          <p:cNvPr id="18" name="Rectangle 17">
            <a:extLst>
              <a:ext uri="{FF2B5EF4-FFF2-40B4-BE49-F238E27FC236}">
                <a16:creationId xmlns:a16="http://schemas.microsoft.com/office/drawing/2014/main" id="{38FF2616-419A-4286-A905-EE9EF0A1BA97}"/>
              </a:ext>
            </a:extLst>
          </p:cNvPr>
          <p:cNvSpPr/>
          <p:nvPr/>
        </p:nvSpPr>
        <p:spPr>
          <a:xfrm>
            <a:off x="10766849" y="3477853"/>
            <a:ext cx="405880" cy="646331"/>
          </a:xfrm>
          <a:prstGeom prst="rect">
            <a:avLst/>
          </a:prstGeom>
          <a:noFill/>
        </p:spPr>
        <p:txBody>
          <a:bodyPr wrap="none" lIns="91440" tIns="45720" rIns="91440" bIns="45720">
            <a:spAutoFit/>
          </a:bodyPr>
          <a:lstStyle/>
          <a:p>
            <a:pPr algn="ctr"/>
            <a:r>
              <a:rPr lang="en-US" sz="3600" dirty="0">
                <a:solidFill>
                  <a:srgbClr val="3A729A"/>
                </a:solidFill>
                <a:latin typeface="+mj-lt"/>
              </a:rPr>
              <a:t>+</a:t>
            </a:r>
          </a:p>
        </p:txBody>
      </p:sp>
    </p:spTree>
    <p:extLst>
      <p:ext uri="{BB962C8B-B14F-4D97-AF65-F5344CB8AC3E}">
        <p14:creationId xmlns:p14="http://schemas.microsoft.com/office/powerpoint/2010/main" val="2233264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par>
                          <p:cTn id="21" fill="hold">
                            <p:stCondLst>
                              <p:cond delay="500"/>
                            </p:stCondLst>
                            <p:childTnLst>
                              <p:par>
                                <p:cTn id="22" presetID="22" presetClass="entr" presetSubtype="1"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500"/>
                                        <p:tgtEl>
                                          <p:spTgt spid="12"/>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5"/>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0"/>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p:bldP spid="5" grpId="1"/>
      <p:bldP spid="6" grpId="0"/>
      <p:bldP spid="6" grpId="1"/>
      <p:bldP spid="7" grpId="0"/>
      <p:bldP spid="10" grpId="0" animBg="1"/>
      <p:bldP spid="10" grpId="1" animBg="1"/>
      <p:bldP spid="11" grpId="0"/>
      <p:bldP spid="12" grpId="0" animBg="1"/>
      <p:bldP spid="15" grpId="0"/>
      <p:bldP spid="16"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456CB76-5A2E-4D43-BE3A-947B59D09691}"/>
              </a:ext>
            </a:extLst>
          </p:cNvPr>
          <p:cNvSpPr/>
          <p:nvPr/>
        </p:nvSpPr>
        <p:spPr>
          <a:xfrm>
            <a:off x="10027333" y="1465385"/>
            <a:ext cx="1871590" cy="2722288"/>
          </a:xfrm>
          <a:prstGeom prst="rect">
            <a:avLst/>
          </a:prstGeom>
          <a:ln w="1905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8" name="Google Shape;222;p10">
            <a:extLst>
              <a:ext uri="{FF2B5EF4-FFF2-40B4-BE49-F238E27FC236}">
                <a16:creationId xmlns:a16="http://schemas.microsoft.com/office/drawing/2014/main" id="{96164BEC-39B2-445C-9C43-3290447CE55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Learning activity</a:t>
            </a:r>
            <a:endParaRPr lang="en-US" sz="3200" b="1" dirty="0">
              <a:solidFill>
                <a:schemeClr val="bg1"/>
              </a:solidFill>
              <a:latin typeface="Comic Sans MS"/>
            </a:endParaRPr>
          </a:p>
        </p:txBody>
      </p:sp>
      <p:sp>
        <p:nvSpPr>
          <p:cNvPr id="21" name="Rectangle 20">
            <a:extLst>
              <a:ext uri="{FF2B5EF4-FFF2-40B4-BE49-F238E27FC236}">
                <a16:creationId xmlns:a16="http://schemas.microsoft.com/office/drawing/2014/main" id="{73FDC481-DF8F-4624-98AA-44734D5ECC6F}"/>
              </a:ext>
            </a:extLst>
          </p:cNvPr>
          <p:cNvSpPr/>
          <p:nvPr/>
        </p:nvSpPr>
        <p:spPr>
          <a:xfrm>
            <a:off x="1525437" y="4669457"/>
            <a:ext cx="2743059" cy="769441"/>
          </a:xfrm>
          <a:prstGeom prst="rect">
            <a:avLst/>
          </a:prstGeom>
          <a:noFill/>
        </p:spPr>
        <p:txBody>
          <a:bodyPr wrap="none" lIns="91440" tIns="45720" rIns="91440" bIns="45720">
            <a:spAutoFit/>
          </a:bodyPr>
          <a:lstStyle/>
          <a:p>
            <a:pPr algn="ctr"/>
            <a:r>
              <a:rPr lang="en-US" sz="4400" dirty="0">
                <a:solidFill>
                  <a:srgbClr val="3A729A"/>
                </a:solidFill>
                <a:latin typeface="+mn-lt"/>
              </a:rPr>
              <a:t>15 ÷ 5 = 3</a:t>
            </a:r>
          </a:p>
        </p:txBody>
      </p:sp>
      <p:sp>
        <p:nvSpPr>
          <p:cNvPr id="22" name="Rectangle 21">
            <a:extLst>
              <a:ext uri="{FF2B5EF4-FFF2-40B4-BE49-F238E27FC236}">
                <a16:creationId xmlns:a16="http://schemas.microsoft.com/office/drawing/2014/main" id="{A7DC9118-3B6E-4C60-B2DA-F6FA2365C504}"/>
              </a:ext>
            </a:extLst>
          </p:cNvPr>
          <p:cNvSpPr/>
          <p:nvPr/>
        </p:nvSpPr>
        <p:spPr>
          <a:xfrm>
            <a:off x="6490826" y="4669457"/>
            <a:ext cx="3105337" cy="769441"/>
          </a:xfrm>
          <a:prstGeom prst="rect">
            <a:avLst/>
          </a:prstGeom>
          <a:noFill/>
        </p:spPr>
        <p:txBody>
          <a:bodyPr wrap="none" lIns="91440" tIns="45720" rIns="91440" bIns="45720">
            <a:spAutoFit/>
          </a:bodyPr>
          <a:lstStyle/>
          <a:p>
            <a:pPr algn="ctr"/>
            <a:r>
              <a:rPr lang="en-US" sz="4400" dirty="0">
                <a:solidFill>
                  <a:srgbClr val="3A729A"/>
                </a:solidFill>
                <a:latin typeface="+mn-lt"/>
              </a:rPr>
              <a:t>25 - 2 = 23</a:t>
            </a:r>
          </a:p>
        </p:txBody>
      </p:sp>
      <p:sp>
        <p:nvSpPr>
          <p:cNvPr id="25" name="Arrow: Down 11">
            <a:extLst>
              <a:ext uri="{FF2B5EF4-FFF2-40B4-BE49-F238E27FC236}">
                <a16:creationId xmlns:a16="http://schemas.microsoft.com/office/drawing/2014/main" id="{FC473CEC-C06E-4B61-998B-68F89B13232F}"/>
              </a:ext>
            </a:extLst>
          </p:cNvPr>
          <p:cNvSpPr/>
          <p:nvPr/>
        </p:nvSpPr>
        <p:spPr>
          <a:xfrm>
            <a:off x="7909548" y="3662519"/>
            <a:ext cx="267895" cy="923330"/>
          </a:xfrm>
          <a:prstGeom prst="downArrow">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7318544-5AEE-496D-A416-CBA538A732D0}"/>
              </a:ext>
            </a:extLst>
          </p:cNvPr>
          <p:cNvSpPr/>
          <p:nvPr/>
        </p:nvSpPr>
        <p:spPr>
          <a:xfrm>
            <a:off x="10331631" y="1659653"/>
            <a:ext cx="1257075" cy="646331"/>
          </a:xfrm>
          <a:prstGeom prst="rect">
            <a:avLst/>
          </a:prstGeom>
          <a:noFill/>
        </p:spPr>
        <p:txBody>
          <a:bodyPr wrap="none" lIns="91440" tIns="45720" rIns="91440" bIns="45720">
            <a:spAutoFit/>
          </a:bodyPr>
          <a:lstStyle/>
          <a:p>
            <a:pPr algn="ctr"/>
            <a:r>
              <a:rPr lang="en-US" sz="3600" dirty="0">
                <a:solidFill>
                  <a:srgbClr val="3A729A"/>
                </a:solidFill>
                <a:latin typeface="+mj-lt"/>
              </a:rPr>
              <a:t>LAW</a:t>
            </a:r>
            <a:endParaRPr lang="en-US" sz="3600" cap="none" spc="0" dirty="0">
              <a:ln w="22225">
                <a:solidFill>
                  <a:schemeClr val="accent5">
                    <a:lumMod val="50000"/>
                  </a:schemeClr>
                </a:solidFill>
                <a:prstDash val="solid"/>
              </a:ln>
              <a:solidFill>
                <a:srgbClr val="3A729A"/>
              </a:solidFill>
              <a:effectLst/>
              <a:latin typeface="+mj-lt"/>
            </a:endParaRPr>
          </a:p>
        </p:txBody>
      </p:sp>
      <p:sp>
        <p:nvSpPr>
          <p:cNvPr id="27" name="Rectangle 26">
            <a:extLst>
              <a:ext uri="{FF2B5EF4-FFF2-40B4-BE49-F238E27FC236}">
                <a16:creationId xmlns:a16="http://schemas.microsoft.com/office/drawing/2014/main" id="{38FF2616-419A-4286-A905-EE9EF0A1BA97}"/>
              </a:ext>
            </a:extLst>
          </p:cNvPr>
          <p:cNvSpPr/>
          <p:nvPr/>
        </p:nvSpPr>
        <p:spPr>
          <a:xfrm>
            <a:off x="10561662" y="2351309"/>
            <a:ext cx="797013" cy="646331"/>
          </a:xfrm>
          <a:prstGeom prst="rect">
            <a:avLst/>
          </a:prstGeom>
          <a:noFill/>
        </p:spPr>
        <p:txBody>
          <a:bodyPr wrap="none" lIns="91440" tIns="45720" rIns="91440" bIns="45720">
            <a:spAutoFit/>
          </a:bodyPr>
          <a:lstStyle/>
          <a:p>
            <a:pPr algn="ctr"/>
            <a:r>
              <a:rPr lang="en-US" sz="3600" dirty="0">
                <a:solidFill>
                  <a:srgbClr val="3A729A"/>
                </a:solidFill>
                <a:latin typeface="+mj-lt"/>
              </a:rPr>
              <a:t>(  )</a:t>
            </a:r>
          </a:p>
        </p:txBody>
      </p:sp>
      <p:sp>
        <p:nvSpPr>
          <p:cNvPr id="28" name="Rectangle 27">
            <a:extLst>
              <a:ext uri="{FF2B5EF4-FFF2-40B4-BE49-F238E27FC236}">
                <a16:creationId xmlns:a16="http://schemas.microsoft.com/office/drawing/2014/main" id="{38FF2616-419A-4286-A905-EE9EF0A1BA97}"/>
              </a:ext>
            </a:extLst>
          </p:cNvPr>
          <p:cNvSpPr/>
          <p:nvPr/>
        </p:nvSpPr>
        <p:spPr>
          <a:xfrm>
            <a:off x="10741197" y="3040766"/>
            <a:ext cx="437940" cy="646331"/>
          </a:xfrm>
          <a:prstGeom prst="rect">
            <a:avLst/>
          </a:prstGeom>
          <a:noFill/>
        </p:spPr>
        <p:txBody>
          <a:bodyPr wrap="none" lIns="91440" tIns="45720" rIns="91440" bIns="45720">
            <a:spAutoFit/>
          </a:bodyPr>
          <a:lstStyle/>
          <a:p>
            <a:pPr algn="ctr"/>
            <a:r>
              <a:rPr lang="en-US" sz="3600" dirty="0">
                <a:solidFill>
                  <a:srgbClr val="3A729A"/>
                </a:solidFill>
                <a:latin typeface="+mj-lt"/>
              </a:rPr>
              <a:t>÷</a:t>
            </a:r>
          </a:p>
        </p:txBody>
      </p:sp>
      <p:sp>
        <p:nvSpPr>
          <p:cNvPr id="29" name="Rectangle 28">
            <a:extLst>
              <a:ext uri="{FF2B5EF4-FFF2-40B4-BE49-F238E27FC236}">
                <a16:creationId xmlns:a16="http://schemas.microsoft.com/office/drawing/2014/main" id="{38FF2616-419A-4286-A905-EE9EF0A1BA97}"/>
              </a:ext>
            </a:extLst>
          </p:cNvPr>
          <p:cNvSpPr/>
          <p:nvPr/>
        </p:nvSpPr>
        <p:spPr>
          <a:xfrm>
            <a:off x="10781275" y="3477853"/>
            <a:ext cx="377027" cy="646331"/>
          </a:xfrm>
          <a:prstGeom prst="rect">
            <a:avLst/>
          </a:prstGeom>
          <a:noFill/>
        </p:spPr>
        <p:txBody>
          <a:bodyPr wrap="none" lIns="91440" tIns="45720" rIns="91440" bIns="45720">
            <a:spAutoFit/>
          </a:bodyPr>
          <a:lstStyle/>
          <a:p>
            <a:pPr algn="ctr"/>
            <a:r>
              <a:rPr lang="en-US" sz="3600" dirty="0">
                <a:solidFill>
                  <a:srgbClr val="3A729A"/>
                </a:solidFill>
                <a:latin typeface="+mj-lt"/>
              </a:rPr>
              <a:t>-</a:t>
            </a:r>
          </a:p>
        </p:txBody>
      </p:sp>
      <p:sp>
        <p:nvSpPr>
          <p:cNvPr id="30" name="Arrow: Down 9">
            <a:extLst>
              <a:ext uri="{FF2B5EF4-FFF2-40B4-BE49-F238E27FC236}">
                <a16:creationId xmlns:a16="http://schemas.microsoft.com/office/drawing/2014/main" id="{A703657F-870F-4548-8564-0776919025E9}"/>
              </a:ext>
            </a:extLst>
          </p:cNvPr>
          <p:cNvSpPr/>
          <p:nvPr/>
        </p:nvSpPr>
        <p:spPr>
          <a:xfrm>
            <a:off x="1859240" y="3662519"/>
            <a:ext cx="267895" cy="923330"/>
          </a:xfrm>
          <a:prstGeom prst="down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2B01322-E697-403F-9DD3-083209C251A1}"/>
              </a:ext>
            </a:extLst>
          </p:cNvPr>
          <p:cNvSpPr/>
          <p:nvPr/>
        </p:nvSpPr>
        <p:spPr>
          <a:xfrm>
            <a:off x="903859" y="2923855"/>
            <a:ext cx="3659977" cy="769441"/>
          </a:xfrm>
          <a:prstGeom prst="rect">
            <a:avLst/>
          </a:prstGeom>
          <a:noFill/>
        </p:spPr>
        <p:txBody>
          <a:bodyPr wrap="none" lIns="91440" tIns="45720" rIns="91440" bIns="45720">
            <a:spAutoFit/>
          </a:bodyPr>
          <a:lstStyle/>
          <a:p>
            <a:pPr algn="ctr"/>
            <a:r>
              <a:rPr lang="en-US" sz="4400" cap="none" spc="0" dirty="0">
                <a:ln w="22225">
                  <a:noFill/>
                  <a:prstDash val="solid"/>
                </a:ln>
                <a:solidFill>
                  <a:schemeClr val="tx1">
                    <a:lumMod val="65000"/>
                    <a:lumOff val="35000"/>
                  </a:schemeClr>
                </a:solidFill>
                <a:effectLst/>
                <a:latin typeface="+mj-lt"/>
              </a:rPr>
              <a:t>25 </a:t>
            </a:r>
            <a:r>
              <a:rPr lang="en-US" sz="4400" dirty="0">
                <a:ln w="22225">
                  <a:noFill/>
                  <a:prstDash val="solid"/>
                </a:ln>
                <a:solidFill>
                  <a:schemeClr val="tx1">
                    <a:lumMod val="65000"/>
                    <a:lumOff val="35000"/>
                  </a:schemeClr>
                </a:solidFill>
                <a:latin typeface="+mj-lt"/>
              </a:rPr>
              <a:t>- 10 </a:t>
            </a:r>
            <a:r>
              <a:rPr lang="en-US" sz="4400" cap="none" spc="0" dirty="0">
                <a:ln w="22225">
                  <a:noFill/>
                  <a:prstDash val="solid"/>
                </a:ln>
                <a:solidFill>
                  <a:schemeClr val="tx1">
                    <a:lumMod val="65000"/>
                    <a:lumOff val="35000"/>
                  </a:schemeClr>
                </a:solidFill>
                <a:effectLst/>
                <a:latin typeface="+mj-lt"/>
              </a:rPr>
              <a:t>÷ </a:t>
            </a:r>
            <a:r>
              <a:rPr lang="en-US" sz="4400" dirty="0">
                <a:ln w="22225">
                  <a:noFill/>
                  <a:prstDash val="solid"/>
                </a:ln>
                <a:solidFill>
                  <a:schemeClr val="tx1">
                    <a:lumMod val="65000"/>
                    <a:lumOff val="35000"/>
                  </a:schemeClr>
                </a:solidFill>
                <a:latin typeface="+mj-lt"/>
              </a:rPr>
              <a:t>5</a:t>
            </a:r>
            <a:r>
              <a:rPr lang="en-US" sz="4400" cap="none" spc="0" dirty="0">
                <a:ln w="22225">
                  <a:noFill/>
                  <a:prstDash val="solid"/>
                </a:ln>
                <a:solidFill>
                  <a:schemeClr val="tx1">
                    <a:lumMod val="65000"/>
                    <a:lumOff val="35000"/>
                  </a:schemeClr>
                </a:solidFill>
                <a:effectLst/>
                <a:latin typeface="+mj-lt"/>
              </a:rPr>
              <a:t> = </a:t>
            </a:r>
          </a:p>
        </p:txBody>
      </p:sp>
      <p:sp>
        <p:nvSpPr>
          <p:cNvPr id="23" name="Rectangle 22">
            <a:extLst>
              <a:ext uri="{FF2B5EF4-FFF2-40B4-BE49-F238E27FC236}">
                <a16:creationId xmlns:a16="http://schemas.microsoft.com/office/drawing/2014/main" id="{D562798D-E16A-4972-9349-6411EA198ECE}"/>
              </a:ext>
            </a:extLst>
          </p:cNvPr>
          <p:cNvSpPr/>
          <p:nvPr/>
        </p:nvSpPr>
        <p:spPr>
          <a:xfrm>
            <a:off x="5750167" y="2917656"/>
            <a:ext cx="3659977" cy="769441"/>
          </a:xfrm>
          <a:prstGeom prst="rect">
            <a:avLst/>
          </a:prstGeom>
          <a:noFill/>
        </p:spPr>
        <p:txBody>
          <a:bodyPr wrap="none" lIns="91440" tIns="45720" rIns="91440" bIns="45720">
            <a:spAutoFit/>
          </a:bodyPr>
          <a:lstStyle/>
          <a:p>
            <a:pPr algn="ctr"/>
            <a:r>
              <a:rPr lang="en-US" sz="4400" dirty="0">
                <a:ln w="22225">
                  <a:noFill/>
                  <a:prstDash val="solid"/>
                </a:ln>
                <a:solidFill>
                  <a:schemeClr val="tx1">
                    <a:lumMod val="65000"/>
                    <a:lumOff val="35000"/>
                  </a:schemeClr>
                </a:solidFill>
                <a:latin typeface="+mj-lt"/>
              </a:rPr>
              <a:t>25 - 10 ÷ 5 = </a:t>
            </a:r>
          </a:p>
        </p:txBody>
      </p:sp>
      <p:sp>
        <p:nvSpPr>
          <p:cNvPr id="31" name="Rectangle 30">
            <a:extLst>
              <a:ext uri="{FF2B5EF4-FFF2-40B4-BE49-F238E27FC236}">
                <a16:creationId xmlns:a16="http://schemas.microsoft.com/office/drawing/2014/main" id="{80817E5E-04A8-4FF8-9A0B-75C24EB828A4}"/>
              </a:ext>
            </a:extLst>
          </p:cNvPr>
          <p:cNvSpPr/>
          <p:nvPr/>
        </p:nvSpPr>
        <p:spPr>
          <a:xfrm>
            <a:off x="2986885" y="1661852"/>
            <a:ext cx="4970424" cy="646331"/>
          </a:xfrm>
          <a:prstGeom prst="rect">
            <a:avLst/>
          </a:prstGeom>
          <a:noFill/>
          <a:ln>
            <a:noFill/>
          </a:ln>
        </p:spPr>
        <p:txBody>
          <a:bodyPr wrap="square" lIns="91440" tIns="45720" rIns="91440" bIns="45720">
            <a:spAutoFit/>
          </a:bodyPr>
          <a:lstStyle/>
          <a:p>
            <a:pPr algn="ctr"/>
            <a:r>
              <a:rPr lang="en-US" sz="3600" b="1" cap="none" spc="0" dirty="0">
                <a:ln w="22225">
                  <a:noFill/>
                  <a:prstDash val="solid"/>
                </a:ln>
                <a:solidFill>
                  <a:srgbClr val="3A729A"/>
                </a:solidFill>
                <a:effectLst/>
                <a:latin typeface="+mj-lt"/>
              </a:rPr>
              <a:t>Order of Operations</a:t>
            </a:r>
          </a:p>
        </p:txBody>
      </p:sp>
    </p:spTree>
    <p:extLst>
      <p:ext uri="{BB962C8B-B14F-4D97-AF65-F5344CB8AC3E}">
        <p14:creationId xmlns:p14="http://schemas.microsoft.com/office/powerpoint/2010/main" val="2773054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up)">
                                      <p:cBhvr>
                                        <p:cTn id="11" dur="500"/>
                                        <p:tgtEl>
                                          <p:spTgt spid="3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500"/>
                            </p:stCondLst>
                            <p:childTnLst>
                              <p:par>
                                <p:cTn id="22" presetID="22" presetClass="entr" presetSubtype="1"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up)">
                                      <p:cBhvr>
                                        <p:cTn id="24" dur="500"/>
                                        <p:tgtEl>
                                          <p:spTgt spid="25"/>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16"/>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21"/>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30"/>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p:bldP spid="21" grpId="1"/>
      <p:bldP spid="22" grpId="0"/>
      <p:bldP spid="25" grpId="0" animBg="1"/>
      <p:bldP spid="26" grpId="0"/>
      <p:bldP spid="27" grpId="0"/>
      <p:bldP spid="28" grpId="0"/>
      <p:bldP spid="29" grpId="0"/>
      <p:bldP spid="30" grpId="0" animBg="1"/>
      <p:bldP spid="30" grpId="1" animBg="1"/>
      <p:bldP spid="16" grpId="0"/>
      <p:bldP spid="16" grpId="1"/>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11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06A430-1924-4AF4-BEC3-EE6F94167521}"/>
</file>

<file path=customXml/itemProps2.xml><?xml version="1.0" encoding="utf-8"?>
<ds:datastoreItem xmlns:ds="http://schemas.openxmlformats.org/officeDocument/2006/customXml" ds:itemID="{B52C9AE0-2863-482C-91B6-D8A991EB5B04}">
  <ds:schemaRefs>
    <ds:schemaRef ds:uri="http://purl.org/dc/elements/1.1/"/>
    <ds:schemaRef ds:uri="20540652-c8d4-4907-a72c-8ae251fa5497"/>
    <ds:schemaRef ds:uri="http://schemas.microsoft.com/office/2006/metadata/properties"/>
    <ds:schemaRef ds:uri="http://purl.org/dc/dcmitype/"/>
    <ds:schemaRef ds:uri="d23d726e-30b8-4020-9bcc-ea20acae9033"/>
    <ds:schemaRef ds:uri="http://www.w3.org/XML/1998/namespace"/>
    <ds:schemaRef ds:uri="http://schemas.openxmlformats.org/package/2006/metadata/core-properties"/>
    <ds:schemaRef ds:uri="http://purl.org/dc/terms/"/>
    <ds:schemaRef ds:uri="http://schemas.microsoft.com/office/2006/documentManagement/types"/>
    <ds:schemaRef ds:uri="http://schemas.microsoft.com/office/infopath/2007/PartnerControls"/>
  </ds:schemaRefs>
</ds:datastoreItem>
</file>

<file path=customXml/itemProps3.xml><?xml version="1.0" encoding="utf-8"?>
<ds:datastoreItem xmlns:ds="http://schemas.openxmlformats.org/officeDocument/2006/customXml" ds:itemID="{EF8EDB57-09A0-4C29-BC94-3E9320684E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4196</TotalTime>
  <Words>2479</Words>
  <Application>Microsoft Office PowerPoint</Application>
  <PresentationFormat>Widescreen</PresentationFormat>
  <Paragraphs>398</Paragraphs>
  <Slides>38</Slides>
  <Notes>37</Notes>
  <HiddenSlides>0</HiddenSlides>
  <MMClips>1</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38</vt:i4>
      </vt:variant>
    </vt:vector>
  </HeadingPairs>
  <TitlesOfParts>
    <vt:vector size="50" baseType="lpstr">
      <vt:lpstr>Arial</vt:lpstr>
      <vt:lpstr>Calibri</vt:lpstr>
      <vt:lpstr>Calibri Light</vt:lpstr>
      <vt:lpstr>Cambria Math</vt:lpstr>
      <vt:lpstr>Comic Sans MS</vt:lpstr>
      <vt:lpstr>Neo Sans</vt:lpstr>
      <vt:lpstr>Noto Sans Symbols</vt:lpstr>
      <vt:lpstr>Times New Roman</vt:lpstr>
      <vt:lpstr>Twentieth Century</vt:lpstr>
      <vt:lpstr>Wingdings</vt:lpstr>
      <vt:lpstr>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303</cp:revision>
  <dcterms:created xsi:type="dcterms:W3CDTF">2020-11-03T06:34:51Z</dcterms:created>
  <dcterms:modified xsi:type="dcterms:W3CDTF">2023-10-19T22:04:08Z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ies>
</file>